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166"/>
  </p:notesMasterIdLst>
  <p:sldIdLst>
    <p:sldId id="383" r:id="rId4"/>
    <p:sldId id="257" r:id="rId5"/>
    <p:sldId id="263" r:id="rId6"/>
    <p:sldId id="258" r:id="rId7"/>
    <p:sldId id="259" r:id="rId8"/>
    <p:sldId id="281" r:id="rId9"/>
    <p:sldId id="260" r:id="rId10"/>
    <p:sldId id="261" r:id="rId11"/>
    <p:sldId id="262" r:id="rId12"/>
    <p:sldId id="264" r:id="rId13"/>
    <p:sldId id="265" r:id="rId14"/>
    <p:sldId id="268" r:id="rId15"/>
    <p:sldId id="267" r:id="rId16"/>
    <p:sldId id="271" r:id="rId17"/>
    <p:sldId id="269" r:id="rId18"/>
    <p:sldId id="272" r:id="rId19"/>
    <p:sldId id="270" r:id="rId20"/>
    <p:sldId id="266" r:id="rId21"/>
    <p:sldId id="282" r:id="rId22"/>
    <p:sldId id="293" r:id="rId23"/>
    <p:sldId id="275" r:id="rId24"/>
    <p:sldId id="273" r:id="rId25"/>
    <p:sldId id="277" r:id="rId26"/>
    <p:sldId id="283" r:id="rId27"/>
    <p:sldId id="285" r:id="rId28"/>
    <p:sldId id="309" r:id="rId29"/>
    <p:sldId id="274" r:id="rId30"/>
    <p:sldId id="310" r:id="rId31"/>
    <p:sldId id="286" r:id="rId32"/>
    <p:sldId id="288" r:id="rId33"/>
    <p:sldId id="279" r:id="rId34"/>
    <p:sldId id="287" r:id="rId35"/>
    <p:sldId id="278" r:id="rId36"/>
    <p:sldId id="280" r:id="rId37"/>
    <p:sldId id="292" r:id="rId38"/>
    <p:sldId id="289" r:id="rId39"/>
    <p:sldId id="290" r:id="rId40"/>
    <p:sldId id="291" r:id="rId41"/>
    <p:sldId id="297" r:id="rId42"/>
    <p:sldId id="298" r:id="rId43"/>
    <p:sldId id="299" r:id="rId44"/>
    <p:sldId id="295" r:id="rId45"/>
    <p:sldId id="300" r:id="rId46"/>
    <p:sldId id="303" r:id="rId47"/>
    <p:sldId id="301" r:id="rId48"/>
    <p:sldId id="306" r:id="rId49"/>
    <p:sldId id="305" r:id="rId50"/>
    <p:sldId id="302" r:id="rId51"/>
    <p:sldId id="307" r:id="rId52"/>
    <p:sldId id="308" r:id="rId53"/>
    <p:sldId id="304" r:id="rId54"/>
    <p:sldId id="312" r:id="rId55"/>
    <p:sldId id="311" r:id="rId56"/>
    <p:sldId id="317" r:id="rId57"/>
    <p:sldId id="321" r:id="rId58"/>
    <p:sldId id="313" r:id="rId59"/>
    <p:sldId id="318" r:id="rId60"/>
    <p:sldId id="319" r:id="rId61"/>
    <p:sldId id="316" r:id="rId62"/>
    <p:sldId id="315" r:id="rId63"/>
    <p:sldId id="324" r:id="rId64"/>
    <p:sldId id="322" r:id="rId65"/>
    <p:sldId id="323" r:id="rId66"/>
    <p:sldId id="325" r:id="rId67"/>
    <p:sldId id="326" r:id="rId68"/>
    <p:sldId id="327" r:id="rId69"/>
    <p:sldId id="320" r:id="rId70"/>
    <p:sldId id="334" r:id="rId71"/>
    <p:sldId id="333" r:id="rId72"/>
    <p:sldId id="328" r:id="rId73"/>
    <p:sldId id="339" r:id="rId74"/>
    <p:sldId id="340" r:id="rId75"/>
    <p:sldId id="341" r:id="rId76"/>
    <p:sldId id="332" r:id="rId77"/>
    <p:sldId id="347" r:id="rId78"/>
    <p:sldId id="342" r:id="rId79"/>
    <p:sldId id="343" r:id="rId80"/>
    <p:sldId id="344" r:id="rId81"/>
    <p:sldId id="345" r:id="rId82"/>
    <p:sldId id="338" r:id="rId83"/>
    <p:sldId id="352" r:id="rId84"/>
    <p:sldId id="355" r:id="rId85"/>
    <p:sldId id="354" r:id="rId86"/>
    <p:sldId id="356" r:id="rId87"/>
    <p:sldId id="357" r:id="rId88"/>
    <p:sldId id="358" r:id="rId89"/>
    <p:sldId id="350" r:id="rId90"/>
    <p:sldId id="361" r:id="rId91"/>
    <p:sldId id="360" r:id="rId92"/>
    <p:sldId id="359" r:id="rId93"/>
    <p:sldId id="365" r:id="rId94"/>
    <p:sldId id="366" r:id="rId95"/>
    <p:sldId id="363" r:id="rId96"/>
    <p:sldId id="367" r:id="rId97"/>
    <p:sldId id="368" r:id="rId98"/>
    <p:sldId id="369" r:id="rId99"/>
    <p:sldId id="349" r:id="rId100"/>
    <p:sldId id="370" r:id="rId101"/>
    <p:sldId id="364" r:id="rId102"/>
    <p:sldId id="362" r:id="rId103"/>
    <p:sldId id="371" r:id="rId104"/>
    <p:sldId id="372" r:id="rId105"/>
    <p:sldId id="373" r:id="rId106"/>
    <p:sldId id="375" r:id="rId107"/>
    <p:sldId id="374" r:id="rId108"/>
    <p:sldId id="351" r:id="rId109"/>
    <p:sldId id="382" r:id="rId110"/>
    <p:sldId id="376" r:id="rId111"/>
    <p:sldId id="377" r:id="rId112"/>
    <p:sldId id="378" r:id="rId113"/>
    <p:sldId id="380" r:id="rId114"/>
    <p:sldId id="379" r:id="rId115"/>
    <p:sldId id="381" r:id="rId116"/>
    <p:sldId id="346" r:id="rId117"/>
    <p:sldId id="384" r:id="rId118"/>
    <p:sldId id="385" r:id="rId119"/>
    <p:sldId id="387" r:id="rId120"/>
    <p:sldId id="386" r:id="rId121"/>
    <p:sldId id="388" r:id="rId122"/>
    <p:sldId id="389" r:id="rId123"/>
    <p:sldId id="390" r:id="rId124"/>
    <p:sldId id="391" r:id="rId125"/>
    <p:sldId id="395" r:id="rId126"/>
    <p:sldId id="394" r:id="rId127"/>
    <p:sldId id="396" r:id="rId128"/>
    <p:sldId id="392" r:id="rId129"/>
    <p:sldId id="393" r:id="rId130"/>
    <p:sldId id="397" r:id="rId131"/>
    <p:sldId id="398" r:id="rId132"/>
    <p:sldId id="399" r:id="rId133"/>
    <p:sldId id="405" r:id="rId134"/>
    <p:sldId id="400" r:id="rId135"/>
    <p:sldId id="401" r:id="rId136"/>
    <p:sldId id="402" r:id="rId137"/>
    <p:sldId id="403" r:id="rId138"/>
    <p:sldId id="406" r:id="rId139"/>
    <p:sldId id="404" r:id="rId140"/>
    <p:sldId id="407" r:id="rId141"/>
    <p:sldId id="410" r:id="rId142"/>
    <p:sldId id="409" r:id="rId143"/>
    <p:sldId id="408" r:id="rId144"/>
    <p:sldId id="412" r:id="rId145"/>
    <p:sldId id="411" r:id="rId146"/>
    <p:sldId id="414" r:id="rId147"/>
    <p:sldId id="415" r:id="rId148"/>
    <p:sldId id="417" r:id="rId149"/>
    <p:sldId id="416" r:id="rId150"/>
    <p:sldId id="431" r:id="rId151"/>
    <p:sldId id="413" r:id="rId152"/>
    <p:sldId id="418" r:id="rId153"/>
    <p:sldId id="420" r:id="rId154"/>
    <p:sldId id="421" r:id="rId155"/>
    <p:sldId id="422" r:id="rId156"/>
    <p:sldId id="426" r:id="rId157"/>
    <p:sldId id="423" r:id="rId158"/>
    <p:sldId id="424" r:id="rId159"/>
    <p:sldId id="425" r:id="rId160"/>
    <p:sldId id="427" r:id="rId161"/>
    <p:sldId id="428" r:id="rId162"/>
    <p:sldId id="430" r:id="rId163"/>
    <p:sldId id="419" r:id="rId164"/>
    <p:sldId id="429" r:id="rId165"/>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p:restoredTop sz="94660"/>
  </p:normalViewPr>
  <p:slideViewPr>
    <p:cSldViewPr>
      <p:cViewPr>
        <p:scale>
          <a:sx n="90" d="100"/>
          <a:sy n="90" d="100"/>
        </p:scale>
        <p:origin x="-264" y="-3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54" Type="http://schemas.openxmlformats.org/officeDocument/2006/relationships/slide" Target="slides/slide151.xml"/><Relationship Id="rId159" Type="http://schemas.openxmlformats.org/officeDocument/2006/relationships/slide" Target="slides/slide156.xml"/><Relationship Id="rId170" Type="http://schemas.openxmlformats.org/officeDocument/2006/relationships/tableStyles" Target="tableStyle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slide" Target="slides/slide14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60" Type="http://schemas.openxmlformats.org/officeDocument/2006/relationships/slide" Target="slides/slide157.xml"/><Relationship Id="rId165" Type="http://schemas.openxmlformats.org/officeDocument/2006/relationships/slide" Target="slides/slide16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slide" Target="slides/slide15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slide" Target="slides/slide140.xml"/><Relationship Id="rId148" Type="http://schemas.openxmlformats.org/officeDocument/2006/relationships/slide" Target="slides/slide145.xml"/><Relationship Id="rId151" Type="http://schemas.openxmlformats.org/officeDocument/2006/relationships/slide" Target="slides/slide148.xml"/><Relationship Id="rId156" Type="http://schemas.openxmlformats.org/officeDocument/2006/relationships/slide" Target="slides/slide153.xml"/><Relationship Id="rId164" Type="http://schemas.openxmlformats.org/officeDocument/2006/relationships/slide" Target="slides/slide161.xml"/><Relationship Id="rId16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image" Target="../media/image54.emf"/><Relationship Id="rId4" Type="http://schemas.openxmlformats.org/officeDocument/2006/relationships/image" Target="../media/image5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B39C2B-89C2-4B5B-AD2A-3002E379AA45}" type="datetimeFigureOut">
              <a:rPr lang="ru-RU" smtClean="0"/>
              <a:t>23.04.2017</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ABDB89-6ABB-4070-B8D9-08DE1977DA32}" type="slidenum">
              <a:rPr lang="ru-RU" smtClean="0"/>
              <a:t>‹#›</a:t>
            </a:fld>
            <a:endParaRPr lang="ru-RU"/>
          </a:p>
        </p:txBody>
      </p:sp>
    </p:spTree>
    <p:extLst>
      <p:ext uri="{BB962C8B-B14F-4D97-AF65-F5344CB8AC3E}">
        <p14:creationId xmlns:p14="http://schemas.microsoft.com/office/powerpoint/2010/main" val="1641371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BABDB89-6ABB-4070-B8D9-08DE1977DA32}" type="slidenum">
              <a:rPr lang="ru-RU" smtClean="0"/>
              <a:t>10</a:t>
            </a:fld>
            <a:endParaRPr lang="ru-RU"/>
          </a:p>
        </p:txBody>
      </p:sp>
    </p:spTree>
    <p:extLst>
      <p:ext uri="{BB962C8B-B14F-4D97-AF65-F5344CB8AC3E}">
        <p14:creationId xmlns:p14="http://schemas.microsoft.com/office/powerpoint/2010/main" val="1573882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1" dirty="0" smtClean="0">
                <a:solidFill>
                  <a:srgbClr val="000000"/>
                </a:solidFill>
                <a:effectLst/>
                <a:latin typeface="Arial"/>
              </a:rPr>
              <a:t>RAM делятся на статические и динамические</a:t>
            </a:r>
            <a:r>
              <a:rPr lang="ru-RU" b="0" i="0" dirty="0" smtClean="0">
                <a:solidFill>
                  <a:srgbClr val="000000"/>
                </a:solidFill>
                <a:effectLst/>
                <a:latin typeface="Arial"/>
              </a:rPr>
              <a:t>. В первом варианте запоминающими элементами являются триггеры, сохраняющие своё состояние пока на схему подаётся питание и нет новой записи данных. Во втором варианте данные хранятся в виде зарядов конденсаторов, образуемых элементами МОП-структур. Саморазряд конденсаторов ведёт к разрушению данных, поэтому они должны периодически (каждые несколько миллисекунд) регенерироваться. В то же время плотность упаковки динамических элементов памяти в несколько раз превышает плотность упаковки, достижимую в статических RAM.</a:t>
            </a:r>
            <a:endParaRPr lang="ru-RU" dirty="0"/>
          </a:p>
        </p:txBody>
      </p:sp>
      <p:sp>
        <p:nvSpPr>
          <p:cNvPr id="4" name="Номер слайда 3"/>
          <p:cNvSpPr>
            <a:spLocks noGrp="1"/>
          </p:cNvSpPr>
          <p:nvPr>
            <p:ph type="sldNum" sz="quarter" idx="10"/>
          </p:nvPr>
        </p:nvSpPr>
        <p:spPr/>
        <p:txBody>
          <a:bodyPr/>
          <a:lstStyle/>
          <a:p>
            <a:fld id="{EBABDB89-6ABB-4070-B8D9-08DE1977DA32}" type="slidenum">
              <a:rPr lang="ru-RU" smtClean="0"/>
              <a:t>144</a:t>
            </a:fld>
            <a:endParaRPr lang="ru-RU"/>
          </a:p>
        </p:txBody>
      </p:sp>
    </p:spTree>
    <p:extLst>
      <p:ext uri="{BB962C8B-B14F-4D97-AF65-F5344CB8AC3E}">
        <p14:creationId xmlns:p14="http://schemas.microsoft.com/office/powerpoint/2010/main" val="911576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BABDB89-6ABB-4070-B8D9-08DE1977DA32}" type="slidenum">
              <a:rPr lang="ru-RU" smtClean="0"/>
              <a:t>160</a:t>
            </a:fld>
            <a:endParaRPr lang="ru-RU"/>
          </a:p>
        </p:txBody>
      </p:sp>
    </p:spTree>
    <p:extLst>
      <p:ext uri="{BB962C8B-B14F-4D97-AF65-F5344CB8AC3E}">
        <p14:creationId xmlns:p14="http://schemas.microsoft.com/office/powerpoint/2010/main" val="1220092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C7DC54F1-5935-412B-9434-69528471B691}" type="datetimeFigureOut">
              <a:rPr lang="ru-RU" smtClean="0"/>
              <a:t>23.04.2017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F4B285C-7143-49B3-A8A3-6F40D1DC1111}" type="slidenum">
              <a:rPr lang="ru-RU" smtClean="0"/>
              <a:t>‹#›</a:t>
            </a:fld>
            <a:endParaRPr lang="ru-RU"/>
          </a:p>
        </p:txBody>
      </p:sp>
    </p:spTree>
    <p:extLst>
      <p:ext uri="{BB962C8B-B14F-4D97-AF65-F5344CB8AC3E}">
        <p14:creationId xmlns:p14="http://schemas.microsoft.com/office/powerpoint/2010/main" val="1806707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7DC54F1-5935-412B-9434-69528471B691}" type="datetimeFigureOut">
              <a:rPr lang="ru-RU" smtClean="0"/>
              <a:t>23.04.2017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F4B285C-7143-49B3-A8A3-6F40D1DC1111}" type="slidenum">
              <a:rPr lang="ru-RU" smtClean="0"/>
              <a:t>‹#›</a:t>
            </a:fld>
            <a:endParaRPr lang="ru-RU"/>
          </a:p>
        </p:txBody>
      </p:sp>
    </p:spTree>
    <p:extLst>
      <p:ext uri="{BB962C8B-B14F-4D97-AF65-F5344CB8AC3E}">
        <p14:creationId xmlns:p14="http://schemas.microsoft.com/office/powerpoint/2010/main" val="5804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7DC54F1-5935-412B-9434-69528471B691}" type="datetimeFigureOut">
              <a:rPr lang="ru-RU" smtClean="0"/>
              <a:t>23.04.2017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F4B285C-7143-49B3-A8A3-6F40D1DC1111}" type="slidenum">
              <a:rPr lang="ru-RU" smtClean="0"/>
              <a:t>‹#›</a:t>
            </a:fld>
            <a:endParaRPr lang="ru-RU"/>
          </a:p>
        </p:txBody>
      </p:sp>
    </p:spTree>
    <p:extLst>
      <p:ext uri="{BB962C8B-B14F-4D97-AF65-F5344CB8AC3E}">
        <p14:creationId xmlns:p14="http://schemas.microsoft.com/office/powerpoint/2010/main" val="1348531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C7DC54F1-5935-412B-9434-69528471B691}" type="datetimeFigureOut">
              <a:rPr lang="ru-RU" smtClean="0">
                <a:solidFill>
                  <a:prstClr val="black">
                    <a:tint val="75000"/>
                  </a:prstClr>
                </a:solidFill>
              </a:rPr>
              <a:pPr/>
              <a:t>23.04.2017</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473495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7DC54F1-5935-412B-9434-69528471B691}" type="datetimeFigureOut">
              <a:rPr lang="ru-RU" smtClean="0">
                <a:solidFill>
                  <a:prstClr val="black">
                    <a:tint val="75000"/>
                  </a:prstClr>
                </a:solidFill>
              </a:rPr>
              <a:pPr/>
              <a:t>23.04.2017</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8772163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C7DC54F1-5935-412B-9434-69528471B691}" type="datetimeFigureOut">
              <a:rPr lang="ru-RU" smtClean="0">
                <a:solidFill>
                  <a:prstClr val="black">
                    <a:tint val="75000"/>
                  </a:prstClr>
                </a:solidFill>
              </a:rPr>
              <a:pPr/>
              <a:t>23.04.2017</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6212102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C7DC54F1-5935-412B-9434-69528471B691}" type="datetimeFigureOut">
              <a:rPr lang="ru-RU" smtClean="0">
                <a:solidFill>
                  <a:prstClr val="black">
                    <a:tint val="75000"/>
                  </a:prstClr>
                </a:solidFill>
              </a:rPr>
              <a:pPr/>
              <a:t>23.04.2017</a:t>
            </a:fld>
            <a:endParaRPr lang="ru-RU">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a:solidFill>
                <a:prstClr val="black">
                  <a:tint val="75000"/>
                </a:prstClr>
              </a:solidFill>
            </a:endParaRPr>
          </a:p>
        </p:txBody>
      </p:sp>
      <p:sp>
        <p:nvSpPr>
          <p:cNvPr id="7" name="Номер слайда 6"/>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215197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C7DC54F1-5935-412B-9434-69528471B691}" type="datetimeFigureOut">
              <a:rPr lang="ru-RU" smtClean="0">
                <a:solidFill>
                  <a:prstClr val="black">
                    <a:tint val="75000"/>
                  </a:prstClr>
                </a:solidFill>
              </a:rPr>
              <a:pPr/>
              <a:t>23.04.2017</a:t>
            </a:fld>
            <a:endParaRPr lang="ru-RU">
              <a:solidFill>
                <a:prstClr val="black">
                  <a:tint val="75000"/>
                </a:prstClr>
              </a:solidFill>
            </a:endParaRPr>
          </a:p>
        </p:txBody>
      </p:sp>
      <p:sp>
        <p:nvSpPr>
          <p:cNvPr id="8" name="Нижний колонтитул 7"/>
          <p:cNvSpPr>
            <a:spLocks noGrp="1"/>
          </p:cNvSpPr>
          <p:nvPr>
            <p:ph type="ftr" sz="quarter" idx="11"/>
          </p:nvPr>
        </p:nvSpPr>
        <p:spPr/>
        <p:txBody>
          <a:bodyPr/>
          <a:lstStyle/>
          <a:p>
            <a:endParaRPr lang="ru-RU">
              <a:solidFill>
                <a:prstClr val="black">
                  <a:tint val="75000"/>
                </a:prstClr>
              </a:solidFill>
            </a:endParaRPr>
          </a:p>
        </p:txBody>
      </p:sp>
      <p:sp>
        <p:nvSpPr>
          <p:cNvPr id="9" name="Номер слайда 8"/>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0374787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C7DC54F1-5935-412B-9434-69528471B691}" type="datetimeFigureOut">
              <a:rPr lang="ru-RU" smtClean="0">
                <a:solidFill>
                  <a:prstClr val="black">
                    <a:tint val="75000"/>
                  </a:prstClr>
                </a:solidFill>
              </a:rPr>
              <a:pPr/>
              <a:t>23.04.2017</a:t>
            </a:fld>
            <a:endParaRPr lang="ru-RU">
              <a:solidFill>
                <a:prstClr val="black">
                  <a:tint val="75000"/>
                </a:prstClr>
              </a:solidFill>
            </a:endParaRPr>
          </a:p>
        </p:txBody>
      </p:sp>
      <p:sp>
        <p:nvSpPr>
          <p:cNvPr id="4" name="Нижний колонтитул 3"/>
          <p:cNvSpPr>
            <a:spLocks noGrp="1"/>
          </p:cNvSpPr>
          <p:nvPr>
            <p:ph type="ftr" sz="quarter" idx="11"/>
          </p:nvPr>
        </p:nvSpPr>
        <p:spPr/>
        <p:txBody>
          <a:bodyPr/>
          <a:lstStyle/>
          <a:p>
            <a:endParaRPr lang="ru-RU">
              <a:solidFill>
                <a:prstClr val="black">
                  <a:tint val="75000"/>
                </a:prstClr>
              </a:solidFill>
            </a:endParaRPr>
          </a:p>
        </p:txBody>
      </p:sp>
      <p:sp>
        <p:nvSpPr>
          <p:cNvPr id="5" name="Номер слайда 4"/>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4383349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C7DC54F1-5935-412B-9434-69528471B691}" type="datetimeFigureOut">
              <a:rPr lang="ru-RU" smtClean="0">
                <a:solidFill>
                  <a:prstClr val="black">
                    <a:tint val="75000"/>
                  </a:prstClr>
                </a:solidFill>
              </a:rPr>
              <a:pPr/>
              <a:t>23.04.2017</a:t>
            </a:fld>
            <a:endParaRPr lang="ru-RU">
              <a:solidFill>
                <a:prstClr val="black">
                  <a:tint val="75000"/>
                </a:prstClr>
              </a:solidFill>
            </a:endParaRPr>
          </a:p>
        </p:txBody>
      </p:sp>
      <p:sp>
        <p:nvSpPr>
          <p:cNvPr id="3" name="Нижний колонтитул 2"/>
          <p:cNvSpPr>
            <a:spLocks noGrp="1"/>
          </p:cNvSpPr>
          <p:nvPr>
            <p:ph type="ftr" sz="quarter" idx="11"/>
          </p:nvPr>
        </p:nvSpPr>
        <p:spPr/>
        <p:txBody>
          <a:bodyPr/>
          <a:lstStyle/>
          <a:p>
            <a:endParaRPr lang="ru-RU">
              <a:solidFill>
                <a:prstClr val="black">
                  <a:tint val="75000"/>
                </a:prstClr>
              </a:solidFill>
            </a:endParaRPr>
          </a:p>
        </p:txBody>
      </p:sp>
      <p:sp>
        <p:nvSpPr>
          <p:cNvPr id="4" name="Номер слайда 3"/>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1672706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C7DC54F1-5935-412B-9434-69528471B691}" type="datetimeFigureOut">
              <a:rPr lang="ru-RU" smtClean="0">
                <a:solidFill>
                  <a:prstClr val="black">
                    <a:tint val="75000"/>
                  </a:prstClr>
                </a:solidFill>
              </a:rPr>
              <a:pPr/>
              <a:t>23.04.2017</a:t>
            </a:fld>
            <a:endParaRPr lang="ru-RU">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a:solidFill>
                <a:prstClr val="black">
                  <a:tint val="75000"/>
                </a:prstClr>
              </a:solidFill>
            </a:endParaRPr>
          </a:p>
        </p:txBody>
      </p:sp>
      <p:sp>
        <p:nvSpPr>
          <p:cNvPr id="7" name="Номер слайда 6"/>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957889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7DC54F1-5935-412B-9434-69528471B691}" type="datetimeFigureOut">
              <a:rPr lang="ru-RU" smtClean="0"/>
              <a:t>23.04.2017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F4B285C-7143-49B3-A8A3-6F40D1DC1111}" type="slidenum">
              <a:rPr lang="ru-RU" smtClean="0"/>
              <a:t>‹#›</a:t>
            </a:fld>
            <a:endParaRPr lang="ru-RU"/>
          </a:p>
        </p:txBody>
      </p:sp>
    </p:spTree>
    <p:extLst>
      <p:ext uri="{BB962C8B-B14F-4D97-AF65-F5344CB8AC3E}">
        <p14:creationId xmlns:p14="http://schemas.microsoft.com/office/powerpoint/2010/main" val="36334030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C7DC54F1-5935-412B-9434-69528471B691}" type="datetimeFigureOut">
              <a:rPr lang="ru-RU" smtClean="0">
                <a:solidFill>
                  <a:prstClr val="black">
                    <a:tint val="75000"/>
                  </a:prstClr>
                </a:solidFill>
              </a:rPr>
              <a:pPr/>
              <a:t>23.04.2017</a:t>
            </a:fld>
            <a:endParaRPr lang="ru-RU">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a:solidFill>
                <a:prstClr val="black">
                  <a:tint val="75000"/>
                </a:prstClr>
              </a:solidFill>
            </a:endParaRPr>
          </a:p>
        </p:txBody>
      </p:sp>
      <p:sp>
        <p:nvSpPr>
          <p:cNvPr id="7" name="Номер слайда 6"/>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1109004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7DC54F1-5935-412B-9434-69528471B691}" type="datetimeFigureOut">
              <a:rPr lang="ru-RU" smtClean="0">
                <a:solidFill>
                  <a:prstClr val="black">
                    <a:tint val="75000"/>
                  </a:prstClr>
                </a:solidFill>
              </a:rPr>
              <a:pPr/>
              <a:t>23.04.2017</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2848499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7DC54F1-5935-412B-9434-69528471B691}" type="datetimeFigureOut">
              <a:rPr lang="ru-RU" smtClean="0">
                <a:solidFill>
                  <a:prstClr val="black">
                    <a:tint val="75000"/>
                  </a:prstClr>
                </a:solidFill>
              </a:rPr>
              <a:pPr/>
              <a:t>23.04.2017</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2977381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C7DC54F1-5935-412B-9434-69528471B691}" type="datetimeFigureOut">
              <a:rPr lang="ru-RU" smtClean="0">
                <a:solidFill>
                  <a:prstClr val="black">
                    <a:tint val="75000"/>
                  </a:prstClr>
                </a:solidFill>
              </a:rPr>
              <a:pPr/>
              <a:t>23.04.2017</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7527576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7DC54F1-5935-412B-9434-69528471B691}" type="datetimeFigureOut">
              <a:rPr lang="ru-RU" smtClean="0">
                <a:solidFill>
                  <a:prstClr val="black">
                    <a:tint val="75000"/>
                  </a:prstClr>
                </a:solidFill>
              </a:rPr>
              <a:pPr/>
              <a:t>23.04.2017</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8952787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C7DC54F1-5935-412B-9434-69528471B691}" type="datetimeFigureOut">
              <a:rPr lang="ru-RU" smtClean="0">
                <a:solidFill>
                  <a:prstClr val="black">
                    <a:tint val="75000"/>
                  </a:prstClr>
                </a:solidFill>
              </a:rPr>
              <a:pPr/>
              <a:t>23.04.2017</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5860445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C7DC54F1-5935-412B-9434-69528471B691}" type="datetimeFigureOut">
              <a:rPr lang="ru-RU" smtClean="0">
                <a:solidFill>
                  <a:prstClr val="black">
                    <a:tint val="75000"/>
                  </a:prstClr>
                </a:solidFill>
              </a:rPr>
              <a:pPr/>
              <a:t>23.04.2017</a:t>
            </a:fld>
            <a:endParaRPr lang="ru-RU">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a:solidFill>
                <a:prstClr val="black">
                  <a:tint val="75000"/>
                </a:prstClr>
              </a:solidFill>
            </a:endParaRPr>
          </a:p>
        </p:txBody>
      </p:sp>
      <p:sp>
        <p:nvSpPr>
          <p:cNvPr id="7" name="Номер слайда 6"/>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9973110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C7DC54F1-5935-412B-9434-69528471B691}" type="datetimeFigureOut">
              <a:rPr lang="ru-RU" smtClean="0">
                <a:solidFill>
                  <a:prstClr val="black">
                    <a:tint val="75000"/>
                  </a:prstClr>
                </a:solidFill>
              </a:rPr>
              <a:pPr/>
              <a:t>23.04.2017</a:t>
            </a:fld>
            <a:endParaRPr lang="ru-RU">
              <a:solidFill>
                <a:prstClr val="black">
                  <a:tint val="75000"/>
                </a:prstClr>
              </a:solidFill>
            </a:endParaRPr>
          </a:p>
        </p:txBody>
      </p:sp>
      <p:sp>
        <p:nvSpPr>
          <p:cNvPr id="8" name="Нижний колонтитул 7"/>
          <p:cNvSpPr>
            <a:spLocks noGrp="1"/>
          </p:cNvSpPr>
          <p:nvPr>
            <p:ph type="ftr" sz="quarter" idx="11"/>
          </p:nvPr>
        </p:nvSpPr>
        <p:spPr/>
        <p:txBody>
          <a:bodyPr/>
          <a:lstStyle/>
          <a:p>
            <a:endParaRPr lang="ru-RU">
              <a:solidFill>
                <a:prstClr val="black">
                  <a:tint val="75000"/>
                </a:prstClr>
              </a:solidFill>
            </a:endParaRPr>
          </a:p>
        </p:txBody>
      </p:sp>
      <p:sp>
        <p:nvSpPr>
          <p:cNvPr id="9" name="Номер слайда 8"/>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4169189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C7DC54F1-5935-412B-9434-69528471B691}" type="datetimeFigureOut">
              <a:rPr lang="ru-RU" smtClean="0">
                <a:solidFill>
                  <a:prstClr val="black">
                    <a:tint val="75000"/>
                  </a:prstClr>
                </a:solidFill>
              </a:rPr>
              <a:pPr/>
              <a:t>23.04.2017</a:t>
            </a:fld>
            <a:endParaRPr lang="ru-RU">
              <a:solidFill>
                <a:prstClr val="black">
                  <a:tint val="75000"/>
                </a:prstClr>
              </a:solidFill>
            </a:endParaRPr>
          </a:p>
        </p:txBody>
      </p:sp>
      <p:sp>
        <p:nvSpPr>
          <p:cNvPr id="4" name="Нижний колонтитул 3"/>
          <p:cNvSpPr>
            <a:spLocks noGrp="1"/>
          </p:cNvSpPr>
          <p:nvPr>
            <p:ph type="ftr" sz="quarter" idx="11"/>
          </p:nvPr>
        </p:nvSpPr>
        <p:spPr/>
        <p:txBody>
          <a:bodyPr/>
          <a:lstStyle/>
          <a:p>
            <a:endParaRPr lang="ru-RU">
              <a:solidFill>
                <a:prstClr val="black">
                  <a:tint val="75000"/>
                </a:prstClr>
              </a:solidFill>
            </a:endParaRPr>
          </a:p>
        </p:txBody>
      </p:sp>
      <p:sp>
        <p:nvSpPr>
          <p:cNvPr id="5" name="Номер слайда 4"/>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8801200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C7DC54F1-5935-412B-9434-69528471B691}" type="datetimeFigureOut">
              <a:rPr lang="ru-RU" smtClean="0">
                <a:solidFill>
                  <a:prstClr val="black">
                    <a:tint val="75000"/>
                  </a:prstClr>
                </a:solidFill>
              </a:rPr>
              <a:pPr/>
              <a:t>23.04.2017</a:t>
            </a:fld>
            <a:endParaRPr lang="ru-RU">
              <a:solidFill>
                <a:prstClr val="black">
                  <a:tint val="75000"/>
                </a:prstClr>
              </a:solidFill>
            </a:endParaRPr>
          </a:p>
        </p:txBody>
      </p:sp>
      <p:sp>
        <p:nvSpPr>
          <p:cNvPr id="3" name="Нижний колонтитул 2"/>
          <p:cNvSpPr>
            <a:spLocks noGrp="1"/>
          </p:cNvSpPr>
          <p:nvPr>
            <p:ph type="ftr" sz="quarter" idx="11"/>
          </p:nvPr>
        </p:nvSpPr>
        <p:spPr/>
        <p:txBody>
          <a:bodyPr/>
          <a:lstStyle/>
          <a:p>
            <a:endParaRPr lang="ru-RU">
              <a:solidFill>
                <a:prstClr val="black">
                  <a:tint val="75000"/>
                </a:prstClr>
              </a:solidFill>
            </a:endParaRPr>
          </a:p>
        </p:txBody>
      </p:sp>
      <p:sp>
        <p:nvSpPr>
          <p:cNvPr id="4" name="Номер слайда 3"/>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646599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C7DC54F1-5935-412B-9434-69528471B691}" type="datetimeFigureOut">
              <a:rPr lang="ru-RU" smtClean="0"/>
              <a:t>23.04.2017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F4B285C-7143-49B3-A8A3-6F40D1DC1111}" type="slidenum">
              <a:rPr lang="ru-RU" smtClean="0"/>
              <a:t>‹#›</a:t>
            </a:fld>
            <a:endParaRPr lang="ru-RU"/>
          </a:p>
        </p:txBody>
      </p:sp>
    </p:spTree>
    <p:extLst>
      <p:ext uri="{BB962C8B-B14F-4D97-AF65-F5344CB8AC3E}">
        <p14:creationId xmlns:p14="http://schemas.microsoft.com/office/powerpoint/2010/main" val="22614754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C7DC54F1-5935-412B-9434-69528471B691}" type="datetimeFigureOut">
              <a:rPr lang="ru-RU" smtClean="0">
                <a:solidFill>
                  <a:prstClr val="black">
                    <a:tint val="75000"/>
                  </a:prstClr>
                </a:solidFill>
              </a:rPr>
              <a:pPr/>
              <a:t>23.04.2017</a:t>
            </a:fld>
            <a:endParaRPr lang="ru-RU">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a:solidFill>
                <a:prstClr val="black">
                  <a:tint val="75000"/>
                </a:prstClr>
              </a:solidFill>
            </a:endParaRPr>
          </a:p>
        </p:txBody>
      </p:sp>
      <p:sp>
        <p:nvSpPr>
          <p:cNvPr id="7" name="Номер слайда 6"/>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5306614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C7DC54F1-5935-412B-9434-69528471B691}" type="datetimeFigureOut">
              <a:rPr lang="ru-RU" smtClean="0">
                <a:solidFill>
                  <a:prstClr val="black">
                    <a:tint val="75000"/>
                  </a:prstClr>
                </a:solidFill>
              </a:rPr>
              <a:pPr/>
              <a:t>23.04.2017</a:t>
            </a:fld>
            <a:endParaRPr lang="ru-RU">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a:solidFill>
                <a:prstClr val="black">
                  <a:tint val="75000"/>
                </a:prstClr>
              </a:solidFill>
            </a:endParaRPr>
          </a:p>
        </p:txBody>
      </p:sp>
      <p:sp>
        <p:nvSpPr>
          <p:cNvPr id="7" name="Номер слайда 6"/>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3450346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7DC54F1-5935-412B-9434-69528471B691}" type="datetimeFigureOut">
              <a:rPr lang="ru-RU" smtClean="0">
                <a:solidFill>
                  <a:prstClr val="black">
                    <a:tint val="75000"/>
                  </a:prstClr>
                </a:solidFill>
              </a:rPr>
              <a:pPr/>
              <a:t>23.04.2017</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9826865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7DC54F1-5935-412B-9434-69528471B691}" type="datetimeFigureOut">
              <a:rPr lang="ru-RU" smtClean="0">
                <a:solidFill>
                  <a:prstClr val="black">
                    <a:tint val="75000"/>
                  </a:prstClr>
                </a:solidFill>
              </a:rPr>
              <a:pPr/>
              <a:t>23.04.2017</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470660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C7DC54F1-5935-412B-9434-69528471B691}" type="datetimeFigureOut">
              <a:rPr lang="ru-RU" smtClean="0"/>
              <a:t>23.04.2017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F4B285C-7143-49B3-A8A3-6F40D1DC1111}" type="slidenum">
              <a:rPr lang="ru-RU" smtClean="0"/>
              <a:t>‹#›</a:t>
            </a:fld>
            <a:endParaRPr lang="ru-RU"/>
          </a:p>
        </p:txBody>
      </p:sp>
    </p:spTree>
    <p:extLst>
      <p:ext uri="{BB962C8B-B14F-4D97-AF65-F5344CB8AC3E}">
        <p14:creationId xmlns:p14="http://schemas.microsoft.com/office/powerpoint/2010/main" val="1596753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C7DC54F1-5935-412B-9434-69528471B691}" type="datetimeFigureOut">
              <a:rPr lang="ru-RU" smtClean="0"/>
              <a:t>23.04.2017</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2F4B285C-7143-49B3-A8A3-6F40D1DC1111}" type="slidenum">
              <a:rPr lang="ru-RU" smtClean="0"/>
              <a:t>‹#›</a:t>
            </a:fld>
            <a:endParaRPr lang="ru-RU"/>
          </a:p>
        </p:txBody>
      </p:sp>
    </p:spTree>
    <p:extLst>
      <p:ext uri="{BB962C8B-B14F-4D97-AF65-F5344CB8AC3E}">
        <p14:creationId xmlns:p14="http://schemas.microsoft.com/office/powerpoint/2010/main" val="235583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C7DC54F1-5935-412B-9434-69528471B691}" type="datetimeFigureOut">
              <a:rPr lang="ru-RU" smtClean="0"/>
              <a:t>23.04.2017</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2F4B285C-7143-49B3-A8A3-6F40D1DC1111}" type="slidenum">
              <a:rPr lang="ru-RU" smtClean="0"/>
              <a:t>‹#›</a:t>
            </a:fld>
            <a:endParaRPr lang="ru-RU"/>
          </a:p>
        </p:txBody>
      </p:sp>
    </p:spTree>
    <p:extLst>
      <p:ext uri="{BB962C8B-B14F-4D97-AF65-F5344CB8AC3E}">
        <p14:creationId xmlns:p14="http://schemas.microsoft.com/office/powerpoint/2010/main" val="3699596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C7DC54F1-5935-412B-9434-69528471B691}" type="datetimeFigureOut">
              <a:rPr lang="ru-RU" smtClean="0"/>
              <a:t>23.04.2017</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2F4B285C-7143-49B3-A8A3-6F40D1DC1111}" type="slidenum">
              <a:rPr lang="ru-RU" smtClean="0"/>
              <a:t>‹#›</a:t>
            </a:fld>
            <a:endParaRPr lang="ru-RU"/>
          </a:p>
        </p:txBody>
      </p:sp>
    </p:spTree>
    <p:extLst>
      <p:ext uri="{BB962C8B-B14F-4D97-AF65-F5344CB8AC3E}">
        <p14:creationId xmlns:p14="http://schemas.microsoft.com/office/powerpoint/2010/main" val="2839320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C7DC54F1-5935-412B-9434-69528471B691}" type="datetimeFigureOut">
              <a:rPr lang="ru-RU" smtClean="0"/>
              <a:t>23.04.2017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F4B285C-7143-49B3-A8A3-6F40D1DC1111}" type="slidenum">
              <a:rPr lang="ru-RU" smtClean="0"/>
              <a:t>‹#›</a:t>
            </a:fld>
            <a:endParaRPr lang="ru-RU"/>
          </a:p>
        </p:txBody>
      </p:sp>
    </p:spTree>
    <p:extLst>
      <p:ext uri="{BB962C8B-B14F-4D97-AF65-F5344CB8AC3E}">
        <p14:creationId xmlns:p14="http://schemas.microsoft.com/office/powerpoint/2010/main" val="867743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C7DC54F1-5935-412B-9434-69528471B691}" type="datetimeFigureOut">
              <a:rPr lang="ru-RU" smtClean="0"/>
              <a:t>23.04.2017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F4B285C-7143-49B3-A8A3-6F40D1DC1111}" type="slidenum">
              <a:rPr lang="ru-RU" smtClean="0"/>
              <a:t>‹#›</a:t>
            </a:fld>
            <a:endParaRPr lang="ru-RU"/>
          </a:p>
        </p:txBody>
      </p:sp>
    </p:spTree>
    <p:extLst>
      <p:ext uri="{BB962C8B-B14F-4D97-AF65-F5344CB8AC3E}">
        <p14:creationId xmlns:p14="http://schemas.microsoft.com/office/powerpoint/2010/main" val="4272185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DC54F1-5935-412B-9434-69528471B691}" type="datetimeFigureOut">
              <a:rPr lang="ru-RU" smtClean="0"/>
              <a:t>23.04.2017</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4B285C-7143-49B3-A8A3-6F40D1DC1111}" type="slidenum">
              <a:rPr lang="ru-RU" smtClean="0"/>
              <a:t>‹#›</a:t>
            </a:fld>
            <a:endParaRPr lang="ru-RU"/>
          </a:p>
        </p:txBody>
      </p:sp>
    </p:spTree>
    <p:extLst>
      <p:ext uri="{BB962C8B-B14F-4D97-AF65-F5344CB8AC3E}">
        <p14:creationId xmlns:p14="http://schemas.microsoft.com/office/powerpoint/2010/main" val="3943641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DC54F1-5935-412B-9434-69528471B691}" type="datetimeFigureOut">
              <a:rPr lang="ru-RU" smtClean="0">
                <a:solidFill>
                  <a:prstClr val="black">
                    <a:tint val="75000"/>
                  </a:prstClr>
                </a:solidFill>
              </a:rPr>
              <a:pPr/>
              <a:t>23.04.2017</a:t>
            </a:fld>
            <a:endParaRPr lang="ru-RU">
              <a:solidFill>
                <a:prstClr val="black">
                  <a:tint val="75000"/>
                </a:prstClr>
              </a:solidFill>
            </a:endParaRPr>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solidFill>
                <a:prstClr val="black">
                  <a:tint val="75000"/>
                </a:prstClr>
              </a:solidFill>
            </a:endParaRPr>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7023453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DC54F1-5935-412B-9434-69528471B691}" type="datetimeFigureOut">
              <a:rPr lang="ru-RU" smtClean="0">
                <a:solidFill>
                  <a:prstClr val="black">
                    <a:tint val="75000"/>
                  </a:prstClr>
                </a:solidFill>
              </a:rPr>
              <a:pPr/>
              <a:t>23.04.2017</a:t>
            </a:fld>
            <a:endParaRPr lang="ru-RU">
              <a:solidFill>
                <a:prstClr val="black">
                  <a:tint val="75000"/>
                </a:prstClr>
              </a:solidFill>
            </a:endParaRPr>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solidFill>
                <a:prstClr val="black">
                  <a:tint val="75000"/>
                </a:prstClr>
              </a:solidFill>
            </a:endParaRPr>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4B285C-7143-49B3-A8A3-6F40D1DC1111}"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96547283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vulan@spels.ru" TargetMode="External"/><Relationship Id="rId2" Type="http://schemas.openxmlformats.org/officeDocument/2006/relationships/hyperlink" Target="mailto:aynik@spels.ru" TargetMode="External"/><Relationship Id="rId1" Type="http://schemas.openxmlformats.org/officeDocument/2006/relationships/slideLayout" Target="../slideLayouts/slideLayout1.xml"/><Relationship Id="rId6" Type="http://schemas.openxmlformats.org/officeDocument/2006/relationships/hyperlink" Target="mailto:aerud@spels.ru" TargetMode="External"/><Relationship Id="rId5" Type="http://schemas.openxmlformats.org/officeDocument/2006/relationships/hyperlink" Target="mailto:avgreb@spels.ru" TargetMode="External"/><Relationship Id="rId4" Type="http://schemas.openxmlformats.org/officeDocument/2006/relationships/hyperlink" Target="mailto:abkar@spels.r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0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175.png"/><Relationship Id="rId4" Type="http://schemas.openxmlformats.org/officeDocument/2006/relationships/image" Target="../media/image174.png"/></Relationships>
</file>

<file path=ppt/slides/_rels/slide10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image" Target="../media/image178.png"/><Relationship Id="rId1" Type="http://schemas.openxmlformats.org/officeDocument/2006/relationships/slideLayout" Target="../slideLayouts/slideLayout1.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103.xml.rels><?xml version="1.0" encoding="UTF-8" standalone="yes"?>
<Relationships xmlns="http://schemas.openxmlformats.org/package/2006/relationships"><Relationship Id="rId3" Type="http://schemas.openxmlformats.org/officeDocument/2006/relationships/image" Target="../media/image185.png"/><Relationship Id="rId7" Type="http://schemas.openxmlformats.org/officeDocument/2006/relationships/image" Target="../media/image188.png"/><Relationship Id="rId2" Type="http://schemas.openxmlformats.org/officeDocument/2006/relationships/image" Target="../media/image184.png"/><Relationship Id="rId1" Type="http://schemas.openxmlformats.org/officeDocument/2006/relationships/slideLayout" Target="../slideLayouts/slideLayout1.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78.png"/></Relationships>
</file>

<file path=ppt/slides/_rels/slide10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1.png"/><Relationship Id="rId1" Type="http://schemas.openxmlformats.org/officeDocument/2006/relationships/slideLayout" Target="../slideLayouts/slideLayout1.xml"/><Relationship Id="rId5" Type="http://schemas.openxmlformats.org/officeDocument/2006/relationships/image" Target="../media/image191.png"/><Relationship Id="rId4" Type="http://schemas.openxmlformats.org/officeDocument/2006/relationships/image" Target="../media/image190.png"/></Relationships>
</file>

<file path=ppt/slides/_rels/slide10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92.png"/><Relationship Id="rId1" Type="http://schemas.openxmlformats.org/officeDocument/2006/relationships/slideLayout" Target="../slideLayouts/slideLayout1.xml"/><Relationship Id="rId4" Type="http://schemas.openxmlformats.org/officeDocument/2006/relationships/image" Target="../media/image193.gif"/></Relationships>
</file>

<file path=ppt/slides/_rels/slide10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1.xml"/><Relationship Id="rId4" Type="http://schemas.openxmlformats.org/officeDocument/2006/relationships/image" Target="../media/image196.png"/></Relationships>
</file>

<file path=ppt/slides/_rels/slide10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97.png"/><Relationship Id="rId1" Type="http://schemas.openxmlformats.org/officeDocument/2006/relationships/slideLayout" Target="../slideLayouts/slideLayout1.xml"/><Relationship Id="rId5" Type="http://schemas.openxmlformats.org/officeDocument/2006/relationships/image" Target="../media/image199.png"/><Relationship Id="rId4" Type="http://schemas.openxmlformats.org/officeDocument/2006/relationships/image" Target="../media/image198.png"/></Relationships>
</file>

<file path=ppt/slides/_rels/slide10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180.png"/><Relationship Id="rId7" Type="http://schemas.openxmlformats.org/officeDocument/2006/relationships/image" Target="../media/image204.png"/><Relationship Id="rId2" Type="http://schemas.openxmlformats.org/officeDocument/2006/relationships/image" Target="../media/image200.png"/><Relationship Id="rId1" Type="http://schemas.openxmlformats.org/officeDocument/2006/relationships/slideLayout" Target="../slideLayouts/slideLayout1.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s>
</file>

<file path=ppt/slides/_rels/slide11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83.png"/><Relationship Id="rId1" Type="http://schemas.openxmlformats.org/officeDocument/2006/relationships/slideLayout" Target="../slideLayouts/slideLayout1.xml"/><Relationship Id="rId4" Type="http://schemas.openxmlformats.org/officeDocument/2006/relationships/image" Target="../media/image182.png"/></Relationships>
</file>

<file path=ppt/slides/_rels/slide11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1.xml"/><Relationship Id="rId4" Type="http://schemas.openxmlformats.org/officeDocument/2006/relationships/image" Target="../media/image21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1.xml"/><Relationship Id="rId5" Type="http://schemas.openxmlformats.org/officeDocument/2006/relationships/image" Target="../media/image214.png"/><Relationship Id="rId4" Type="http://schemas.openxmlformats.org/officeDocument/2006/relationships/image" Target="../media/image213.png"/></Relationships>
</file>

<file path=ppt/slides/_rels/slide119.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1.xml"/><Relationship Id="rId5" Type="http://schemas.openxmlformats.org/officeDocument/2006/relationships/image" Target="../media/image222.png"/><Relationship Id="rId4" Type="http://schemas.openxmlformats.org/officeDocument/2006/relationships/image" Target="../media/image22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image" Target="../media/image225.png"/><Relationship Id="rId1" Type="http://schemas.openxmlformats.org/officeDocument/2006/relationships/slideLayout" Target="../slideLayouts/slideLayout1.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5.png"/><Relationship Id="rId1" Type="http://schemas.openxmlformats.org/officeDocument/2006/relationships/slideLayout" Target="../slideLayouts/slideLayout1.xml"/><Relationship Id="rId5" Type="http://schemas.openxmlformats.org/officeDocument/2006/relationships/image" Target="../media/image232.png"/><Relationship Id="rId4" Type="http://schemas.openxmlformats.org/officeDocument/2006/relationships/image" Target="../media/image231.png"/></Relationships>
</file>

<file path=ppt/slides/_rels/slide131.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26.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34.png"/><Relationship Id="rId1" Type="http://schemas.openxmlformats.org/officeDocument/2006/relationships/slideLayout" Target="../slideLayouts/slideLayout1.xml"/><Relationship Id="rId5" Type="http://schemas.openxmlformats.org/officeDocument/2006/relationships/image" Target="../media/image235.png"/><Relationship Id="rId4" Type="http://schemas.openxmlformats.org/officeDocument/2006/relationships/image" Target="../media/image231.png"/></Relationships>
</file>

<file path=ppt/slides/_rels/slide13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1.xml"/><Relationship Id="rId4" Type="http://schemas.openxmlformats.org/officeDocument/2006/relationships/image" Target="../media/image238.png"/></Relationships>
</file>

<file path=ppt/slides/_rels/slide13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1.xml"/><Relationship Id="rId5" Type="http://schemas.openxmlformats.org/officeDocument/2006/relationships/image" Target="../media/image242.png"/><Relationship Id="rId4" Type="http://schemas.openxmlformats.org/officeDocument/2006/relationships/image" Target="../media/image24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43.png"/><Relationship Id="rId1" Type="http://schemas.openxmlformats.org/officeDocument/2006/relationships/slideLayout" Target="../slideLayouts/slideLayout1.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137.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xml"/><Relationship Id="rId4" Type="http://schemas.openxmlformats.org/officeDocument/2006/relationships/image" Target="../media/image224.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1.xml"/><Relationship Id="rId4" Type="http://schemas.openxmlformats.org/officeDocument/2006/relationships/image" Target="../media/image25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56.png"/><Relationship Id="rId4" Type="http://schemas.openxmlformats.org/officeDocument/2006/relationships/image" Target="../media/image255.png"/></Relationships>
</file>

<file path=ppt/slides/_rels/slide145.xml.rels><?xml version="1.0" encoding="UTF-8" standalone="yes"?>
<Relationships xmlns="http://schemas.openxmlformats.org/package/2006/relationships"><Relationship Id="rId3" Type="http://schemas.openxmlformats.org/officeDocument/2006/relationships/image" Target="../media/image258.jpeg"/><Relationship Id="rId2" Type="http://schemas.openxmlformats.org/officeDocument/2006/relationships/image" Target="../media/image257.jpeg"/><Relationship Id="rId1" Type="http://schemas.openxmlformats.org/officeDocument/2006/relationships/slideLayout" Target="../slideLayouts/slideLayout1.xml"/><Relationship Id="rId5" Type="http://schemas.openxmlformats.org/officeDocument/2006/relationships/image" Target="../media/image260.jpeg"/><Relationship Id="rId4" Type="http://schemas.openxmlformats.org/officeDocument/2006/relationships/image" Target="../media/image259.gif"/></Relationships>
</file>

<file path=ppt/slides/_rels/slide146.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1.xml"/><Relationship Id="rId4" Type="http://schemas.openxmlformats.org/officeDocument/2006/relationships/image" Target="../media/image266.png"/></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1.xml"/><Relationship Id="rId5" Type="http://schemas.openxmlformats.org/officeDocument/2006/relationships/image" Target="../media/image270.png"/><Relationship Id="rId4" Type="http://schemas.openxmlformats.org/officeDocument/2006/relationships/image" Target="../media/image269.png"/></Relationships>
</file>

<file path=ppt/slides/_rels/slide153.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67.png"/><Relationship Id="rId1" Type="http://schemas.openxmlformats.org/officeDocument/2006/relationships/slideLayout" Target="../slideLayouts/slideLayout1.xml"/><Relationship Id="rId5" Type="http://schemas.openxmlformats.org/officeDocument/2006/relationships/image" Target="../media/image273.png"/><Relationship Id="rId4" Type="http://schemas.openxmlformats.org/officeDocument/2006/relationships/image" Target="../media/image272.png"/></Relationships>
</file>

<file path=ppt/slides/_rels/slide154.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67.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67.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77.pn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35.pn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8" Type="http://schemas.openxmlformats.org/officeDocument/2006/relationships/image" Target="../media/image285.jpeg"/><Relationship Id="rId3" Type="http://schemas.openxmlformats.org/officeDocument/2006/relationships/image" Target="../media/image280.png"/><Relationship Id="rId7" Type="http://schemas.openxmlformats.org/officeDocument/2006/relationships/image" Target="../media/image284.png"/><Relationship Id="rId2" Type="http://schemas.openxmlformats.org/officeDocument/2006/relationships/image" Target="../media/image279.png"/><Relationship Id="rId1" Type="http://schemas.openxmlformats.org/officeDocument/2006/relationships/slideLayout" Target="../slideLayouts/slideLayout1.xml"/><Relationship Id="rId6" Type="http://schemas.openxmlformats.org/officeDocument/2006/relationships/image" Target="../media/image283.gif"/><Relationship Id="rId5" Type="http://schemas.openxmlformats.org/officeDocument/2006/relationships/image" Target="../media/image282.jpeg"/><Relationship Id="rId4" Type="http://schemas.openxmlformats.org/officeDocument/2006/relationships/image" Target="../media/image281.gi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58.png"/><Relationship Id="rId7" Type="http://schemas.openxmlformats.org/officeDocument/2006/relationships/image" Target="../media/image55.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57.emf"/><Relationship Id="rId5" Type="http://schemas.openxmlformats.org/officeDocument/2006/relationships/image" Target="../media/image54.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56.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5.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5.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5.png"/><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mailto:avulan@spels.ru"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1.png"/><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4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 Id="rId5" Type="http://schemas.openxmlformats.org/officeDocument/2006/relationships/image" Target="../media/image102.png"/><Relationship Id="rId4" Type="http://schemas.openxmlformats.org/officeDocument/2006/relationships/image" Target="../media/image10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xml"/><Relationship Id="rId5" Type="http://schemas.openxmlformats.org/officeDocument/2006/relationships/image" Target="../media/image106.png"/><Relationship Id="rId4" Type="http://schemas.openxmlformats.org/officeDocument/2006/relationships/image" Target="../media/image105.png"/></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 Id="rId4" Type="http://schemas.openxmlformats.org/officeDocument/2006/relationships/image" Target="../media/image123.png"/></Relationships>
</file>

<file path=ppt/slides/_rels/slide6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xml"/><Relationship Id="rId5" Type="http://schemas.openxmlformats.org/officeDocument/2006/relationships/image" Target="../media/image132.png"/><Relationship Id="rId4" Type="http://schemas.openxmlformats.org/officeDocument/2006/relationships/image" Target="../media/image131.png"/></Relationships>
</file>

<file path=ppt/slides/_rels/slide6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51.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8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1.xml"/><Relationship Id="rId4" Type="http://schemas.openxmlformats.org/officeDocument/2006/relationships/image" Target="../media/image166.png"/></Relationships>
</file>

<file path=ppt/slides/_rels/slide9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1470025"/>
          </a:xfrm>
        </p:spPr>
        <p:txBody>
          <a:bodyPr/>
          <a:lstStyle/>
          <a:p>
            <a:r>
              <a:rPr lang="ru-RU" b="1" dirty="0" smtClean="0">
                <a:solidFill>
                  <a:srgbClr val="C00000"/>
                </a:solidFill>
              </a:rPr>
              <a:t>ЭЛЕКТРОНИКА. </a:t>
            </a:r>
            <a:br>
              <a:rPr lang="ru-RU" b="1" dirty="0" smtClean="0">
                <a:solidFill>
                  <a:srgbClr val="C00000"/>
                </a:solidFill>
              </a:rPr>
            </a:br>
            <a:r>
              <a:rPr lang="ru-RU" b="1" dirty="0" smtClean="0">
                <a:solidFill>
                  <a:srgbClr val="C00000"/>
                </a:solidFill>
              </a:rPr>
              <a:t>Цифровая электроника</a:t>
            </a:r>
            <a:endParaRPr lang="ru-RU" dirty="0">
              <a:solidFill>
                <a:srgbClr val="C00000"/>
              </a:solidFill>
            </a:endParaRPr>
          </a:p>
        </p:txBody>
      </p:sp>
      <p:sp>
        <p:nvSpPr>
          <p:cNvPr id="3" name="Подзаголовок 2"/>
          <p:cNvSpPr>
            <a:spLocks noGrp="1"/>
          </p:cNvSpPr>
          <p:nvPr>
            <p:ph type="subTitle" idx="1"/>
          </p:nvPr>
        </p:nvSpPr>
        <p:spPr>
          <a:xfrm>
            <a:off x="179512" y="1628800"/>
            <a:ext cx="8784976" cy="4464496"/>
          </a:xfrm>
        </p:spPr>
        <p:txBody>
          <a:bodyPr>
            <a:noAutofit/>
          </a:bodyPr>
          <a:lstStyle/>
          <a:p>
            <a:pPr algn="l">
              <a:spcAft>
                <a:spcPts val="1800"/>
              </a:spcAft>
            </a:pPr>
            <a:r>
              <a:rPr lang="ru-RU" sz="2400" dirty="0" smtClean="0">
                <a:solidFill>
                  <a:schemeClr val="tx2"/>
                </a:solidFill>
              </a:rPr>
              <a:t>Преподаватели:</a:t>
            </a:r>
          </a:p>
          <a:p>
            <a:pPr algn="l"/>
            <a:r>
              <a:rPr lang="ru-RU" sz="1800" dirty="0" smtClean="0">
                <a:solidFill>
                  <a:srgbClr val="C00000"/>
                </a:solidFill>
              </a:rPr>
              <a:t>Никифоров Александр Юрьевич, </a:t>
            </a:r>
            <a:r>
              <a:rPr lang="ru-RU" sz="1800" dirty="0" smtClean="0">
                <a:solidFill>
                  <a:schemeClr val="tx1"/>
                </a:solidFill>
              </a:rPr>
              <a:t>д.т.н., профессор, </a:t>
            </a:r>
            <a:r>
              <a:rPr lang="en-US" sz="1800" dirty="0" smtClean="0">
                <a:solidFill>
                  <a:schemeClr val="tx1"/>
                </a:solidFill>
                <a:hlinkClick r:id="rId2"/>
              </a:rPr>
              <a:t>aynik@spels.ru</a:t>
            </a:r>
            <a:r>
              <a:rPr lang="en-US" sz="1800" dirty="0" smtClean="0">
                <a:solidFill>
                  <a:schemeClr val="tx1"/>
                </a:solidFill>
              </a:rPr>
              <a:t> – </a:t>
            </a:r>
            <a:r>
              <a:rPr lang="ru-RU" sz="1800" dirty="0" smtClean="0">
                <a:solidFill>
                  <a:schemeClr val="tx1"/>
                </a:solidFill>
              </a:rPr>
              <a:t>куратор курса</a:t>
            </a:r>
          </a:p>
          <a:p>
            <a:pPr algn="l"/>
            <a:endParaRPr lang="ru-RU" sz="1800" dirty="0" smtClean="0">
              <a:solidFill>
                <a:srgbClr val="C00000"/>
              </a:solidFill>
            </a:endParaRPr>
          </a:p>
          <a:p>
            <a:pPr algn="l"/>
            <a:r>
              <a:rPr lang="ru-RU" sz="1800" dirty="0" smtClean="0">
                <a:solidFill>
                  <a:srgbClr val="C00000"/>
                </a:solidFill>
              </a:rPr>
              <a:t>Уланова Анастасия Владиславовна</a:t>
            </a:r>
            <a:r>
              <a:rPr lang="ru-RU" sz="1800" dirty="0" smtClean="0">
                <a:solidFill>
                  <a:schemeClr val="tx1"/>
                </a:solidFill>
              </a:rPr>
              <a:t>, к.т.н., доцент, </a:t>
            </a:r>
            <a:r>
              <a:rPr lang="en-US" sz="1800" dirty="0" smtClean="0">
                <a:solidFill>
                  <a:schemeClr val="tx1"/>
                </a:solidFill>
                <a:hlinkClick r:id="rId3"/>
              </a:rPr>
              <a:t>avulan@spels.ru</a:t>
            </a:r>
            <a:r>
              <a:rPr lang="en-US" sz="1800" dirty="0" smtClean="0">
                <a:solidFill>
                  <a:schemeClr val="tx1"/>
                </a:solidFill>
              </a:rPr>
              <a:t>, +7-916-351-6364</a:t>
            </a:r>
            <a:r>
              <a:rPr lang="ru-RU" sz="1800" dirty="0" smtClean="0">
                <a:solidFill>
                  <a:schemeClr val="tx1"/>
                </a:solidFill>
              </a:rPr>
              <a:t>, ауд.В-306-2,  лекция, </a:t>
            </a:r>
            <a:r>
              <a:rPr lang="ru-RU" sz="1800" dirty="0">
                <a:solidFill>
                  <a:schemeClr val="tx1"/>
                </a:solidFill>
              </a:rPr>
              <a:t>семинары (С14-401 (А06-04), С14-402 (А06-05</a:t>
            </a:r>
            <a:r>
              <a:rPr lang="ru-RU" sz="1800" dirty="0" smtClean="0">
                <a:solidFill>
                  <a:schemeClr val="tx1"/>
                </a:solidFill>
              </a:rPr>
              <a:t>))</a:t>
            </a:r>
          </a:p>
          <a:p>
            <a:pPr algn="l"/>
            <a:endParaRPr lang="ru-RU" sz="1800" dirty="0">
              <a:solidFill>
                <a:schemeClr val="tx1"/>
              </a:solidFill>
            </a:endParaRPr>
          </a:p>
          <a:p>
            <a:pPr algn="l"/>
            <a:r>
              <a:rPr lang="ru-RU" sz="1800" dirty="0">
                <a:solidFill>
                  <a:srgbClr val="C00000"/>
                </a:solidFill>
              </a:rPr>
              <a:t>Каракозов Андрей Борисович</a:t>
            </a:r>
            <a:r>
              <a:rPr lang="ru-RU" sz="1800" dirty="0" smtClean="0">
                <a:solidFill>
                  <a:schemeClr val="tx1"/>
                </a:solidFill>
              </a:rPr>
              <a:t>, старший преподаватель, </a:t>
            </a:r>
            <a:r>
              <a:rPr lang="en-US" sz="1800" dirty="0" smtClean="0">
                <a:solidFill>
                  <a:schemeClr val="tx1"/>
                </a:solidFill>
                <a:hlinkClick r:id="rId4"/>
              </a:rPr>
              <a:t>abkar@spels.ru</a:t>
            </a:r>
            <a:r>
              <a:rPr lang="en-US" sz="1800" dirty="0" smtClean="0">
                <a:solidFill>
                  <a:schemeClr val="tx1"/>
                </a:solidFill>
              </a:rPr>
              <a:t>, </a:t>
            </a:r>
            <a:r>
              <a:rPr lang="ru-RU" sz="1800" dirty="0" smtClean="0">
                <a:solidFill>
                  <a:schemeClr val="tx1"/>
                </a:solidFill>
              </a:rPr>
              <a:t>ауд.В-306-2, </a:t>
            </a:r>
            <a:br>
              <a:rPr lang="ru-RU" sz="1800" dirty="0" smtClean="0">
                <a:solidFill>
                  <a:schemeClr val="tx1"/>
                </a:solidFill>
              </a:rPr>
            </a:br>
            <a:r>
              <a:rPr lang="ru-RU" sz="1800" dirty="0" smtClean="0">
                <a:solidFill>
                  <a:schemeClr val="tx1"/>
                </a:solidFill>
              </a:rPr>
              <a:t>семинары (С14-401 (А06-04), С14-402 (А06-05), С14-601 (А06-08</a:t>
            </a:r>
            <a:r>
              <a:rPr lang="en-US" sz="1800" dirty="0" smtClean="0">
                <a:solidFill>
                  <a:schemeClr val="tx1"/>
                </a:solidFill>
              </a:rPr>
              <a:t>)</a:t>
            </a:r>
            <a:r>
              <a:rPr lang="ru-RU" sz="1800" dirty="0" smtClean="0">
                <a:solidFill>
                  <a:schemeClr val="tx1"/>
                </a:solidFill>
              </a:rPr>
              <a:t>)</a:t>
            </a:r>
          </a:p>
          <a:p>
            <a:pPr algn="l"/>
            <a:endParaRPr lang="ru-RU" sz="1800" dirty="0">
              <a:solidFill>
                <a:schemeClr val="tx1"/>
              </a:solidFill>
            </a:endParaRPr>
          </a:p>
          <a:p>
            <a:pPr algn="l"/>
            <a:r>
              <a:rPr lang="ru-RU" sz="1800" dirty="0">
                <a:solidFill>
                  <a:srgbClr val="C00000"/>
                </a:solidFill>
              </a:rPr>
              <a:t>Демидова Александра Владимировна</a:t>
            </a:r>
            <a:r>
              <a:rPr lang="ru-RU" sz="1800" dirty="0" smtClean="0">
                <a:solidFill>
                  <a:schemeClr val="tx1"/>
                </a:solidFill>
              </a:rPr>
              <a:t>, старший преподаватель, </a:t>
            </a:r>
            <a:r>
              <a:rPr lang="en-US" sz="1800" dirty="0" smtClean="0">
                <a:solidFill>
                  <a:schemeClr val="tx1"/>
                </a:solidFill>
                <a:hlinkClick r:id="rId5"/>
              </a:rPr>
              <a:t>avgreb@spels.ru</a:t>
            </a:r>
            <a:r>
              <a:rPr lang="en-US" sz="1800" dirty="0" smtClean="0">
                <a:solidFill>
                  <a:schemeClr val="tx1"/>
                </a:solidFill>
              </a:rPr>
              <a:t> </a:t>
            </a:r>
            <a:r>
              <a:rPr lang="ru-RU" sz="1800" dirty="0" smtClean="0">
                <a:solidFill>
                  <a:schemeClr val="tx1"/>
                </a:solidFill>
              </a:rPr>
              <a:t>,</a:t>
            </a:r>
          </a:p>
          <a:p>
            <a:pPr algn="l"/>
            <a:r>
              <a:rPr lang="ru-RU" sz="1800" dirty="0">
                <a:solidFill>
                  <a:schemeClr val="tx1"/>
                </a:solidFill>
              </a:rPr>
              <a:t>с</a:t>
            </a:r>
            <a:r>
              <a:rPr lang="ru-RU" sz="1800" dirty="0" smtClean="0">
                <a:solidFill>
                  <a:schemeClr val="tx1"/>
                </a:solidFill>
              </a:rPr>
              <a:t>еминары (С14-001 (А06-10), С14-301 (А06-23))</a:t>
            </a:r>
          </a:p>
          <a:p>
            <a:pPr algn="l"/>
            <a:endParaRPr lang="ru-RU" sz="1800" dirty="0">
              <a:solidFill>
                <a:schemeClr val="tx1"/>
              </a:solidFill>
            </a:endParaRPr>
          </a:p>
          <a:p>
            <a:pPr algn="l"/>
            <a:r>
              <a:rPr lang="ru-RU" sz="1800" dirty="0" smtClean="0">
                <a:solidFill>
                  <a:srgbClr val="C00000"/>
                </a:solidFill>
              </a:rPr>
              <a:t>Руденков Андрей Евгеньевич</a:t>
            </a:r>
            <a:r>
              <a:rPr lang="ru-RU" sz="1800" dirty="0" smtClean="0">
                <a:solidFill>
                  <a:schemeClr val="tx1"/>
                </a:solidFill>
              </a:rPr>
              <a:t>, аспирант, </a:t>
            </a:r>
            <a:r>
              <a:rPr lang="en-US" sz="1800" dirty="0" smtClean="0">
                <a:solidFill>
                  <a:schemeClr val="tx1"/>
                </a:solidFill>
                <a:hlinkClick r:id="rId6"/>
              </a:rPr>
              <a:t>aerud@spels.ru</a:t>
            </a:r>
            <a:r>
              <a:rPr lang="ru-RU" sz="1800" dirty="0" smtClean="0">
                <a:solidFill>
                  <a:schemeClr val="tx1"/>
                </a:solidFill>
              </a:rPr>
              <a:t>, </a:t>
            </a:r>
            <a:br>
              <a:rPr lang="ru-RU" sz="1800" dirty="0" smtClean="0">
                <a:solidFill>
                  <a:schemeClr val="tx1"/>
                </a:solidFill>
              </a:rPr>
            </a:br>
            <a:r>
              <a:rPr lang="ru-RU" sz="1800" dirty="0" smtClean="0">
                <a:solidFill>
                  <a:schemeClr val="tx1"/>
                </a:solidFill>
              </a:rPr>
              <a:t>лабораторные работы (С14-101 (А06-01), С14-102 (А06-03)), семинары  С14-201 (А06-06)</a:t>
            </a:r>
            <a:endParaRPr lang="ru-RU" sz="1800" dirty="0">
              <a:solidFill>
                <a:schemeClr val="tx1"/>
              </a:solidFill>
            </a:endParaRPr>
          </a:p>
        </p:txBody>
      </p:sp>
    </p:spTree>
    <p:extLst>
      <p:ext uri="{BB962C8B-B14F-4D97-AF65-F5344CB8AC3E}">
        <p14:creationId xmlns:p14="http://schemas.microsoft.com/office/powerpoint/2010/main" val="6543805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Блок-схема: процесс 15"/>
          <p:cNvSpPr/>
          <p:nvPr/>
        </p:nvSpPr>
        <p:spPr>
          <a:xfrm>
            <a:off x="6606966" y="596514"/>
            <a:ext cx="2448272" cy="5976664"/>
          </a:xfrm>
          <a:prstGeom prst="flowChart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Блок-схема: процесс 14"/>
          <p:cNvSpPr/>
          <p:nvPr/>
        </p:nvSpPr>
        <p:spPr>
          <a:xfrm>
            <a:off x="4641539" y="612054"/>
            <a:ext cx="1877643" cy="5976664"/>
          </a:xfrm>
          <a:prstGeom prst="flowChart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Блок-схема: процесс 13"/>
          <p:cNvSpPr/>
          <p:nvPr/>
        </p:nvSpPr>
        <p:spPr>
          <a:xfrm>
            <a:off x="2622349" y="620688"/>
            <a:ext cx="1877643" cy="2979698"/>
          </a:xfrm>
          <a:prstGeom prst="flowChart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Блок-схема: процесс 6"/>
          <p:cNvSpPr/>
          <p:nvPr/>
        </p:nvSpPr>
        <p:spPr>
          <a:xfrm>
            <a:off x="107504" y="620688"/>
            <a:ext cx="2376264" cy="2979698"/>
          </a:xfrm>
          <a:prstGeom prst="flowChart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Системы счисления</a:t>
            </a:r>
            <a:endParaRPr lang="ru-RU" dirty="0">
              <a:solidFill>
                <a:srgbClr val="C00000"/>
              </a:solidFill>
            </a:endParaRPr>
          </a:p>
        </p:txBody>
      </p:sp>
      <p:sp>
        <p:nvSpPr>
          <p:cNvPr id="5" name="Прямоугольник 4"/>
          <p:cNvSpPr/>
          <p:nvPr/>
        </p:nvSpPr>
        <p:spPr>
          <a:xfrm>
            <a:off x="2898170" y="692856"/>
            <a:ext cx="1326004" cy="646331"/>
          </a:xfrm>
          <a:prstGeom prst="rect">
            <a:avLst/>
          </a:prstGeom>
          <a:ln w="25400">
            <a:solidFill>
              <a:schemeClr val="tx2"/>
            </a:solidFill>
          </a:ln>
        </p:spPr>
        <p:txBody>
          <a:bodyPr wrap="none">
            <a:spAutoFit/>
          </a:bodyPr>
          <a:lstStyle/>
          <a:p>
            <a:pPr algn="ctr"/>
            <a:r>
              <a:rPr lang="ru-RU" dirty="0" smtClean="0"/>
              <a:t>Двоичная </a:t>
            </a:r>
          </a:p>
          <a:p>
            <a:pPr algn="ctr"/>
            <a:r>
              <a:rPr lang="ru-RU" dirty="0" smtClean="0"/>
              <a:t>(бинарная) </a:t>
            </a:r>
            <a:endParaRPr lang="ru-RU" dirty="0"/>
          </a:p>
        </p:txBody>
      </p:sp>
      <p:sp>
        <p:nvSpPr>
          <p:cNvPr id="9" name="Прямоугольник 8"/>
          <p:cNvSpPr/>
          <p:nvPr/>
        </p:nvSpPr>
        <p:spPr>
          <a:xfrm>
            <a:off x="619944" y="692696"/>
            <a:ext cx="1426801" cy="369332"/>
          </a:xfrm>
          <a:prstGeom prst="rect">
            <a:avLst/>
          </a:prstGeom>
          <a:ln w="25400">
            <a:solidFill>
              <a:schemeClr val="tx2"/>
            </a:solidFill>
          </a:ln>
        </p:spPr>
        <p:txBody>
          <a:bodyPr wrap="none">
            <a:spAutoFit/>
          </a:bodyPr>
          <a:lstStyle/>
          <a:p>
            <a:pPr algn="ctr"/>
            <a:r>
              <a:rPr lang="ru-RU" dirty="0" smtClean="0"/>
              <a:t>Десятичная </a:t>
            </a:r>
            <a:endParaRPr lang="ru-RU" dirty="0"/>
          </a:p>
        </p:txBody>
      </p:sp>
      <p:sp>
        <p:nvSpPr>
          <p:cNvPr id="6" name="Прямоугольник 5"/>
          <p:cNvSpPr/>
          <p:nvPr/>
        </p:nvSpPr>
        <p:spPr>
          <a:xfrm>
            <a:off x="344093" y="1196752"/>
            <a:ext cx="1903085" cy="307777"/>
          </a:xfrm>
          <a:prstGeom prst="rect">
            <a:avLst/>
          </a:prstGeom>
        </p:spPr>
        <p:txBody>
          <a:bodyPr wrap="none">
            <a:spAutoFit/>
          </a:bodyPr>
          <a:lstStyle/>
          <a:p>
            <a:r>
              <a:rPr lang="ru-RU" sz="1400" dirty="0" smtClean="0">
                <a:solidFill>
                  <a:srgbClr val="C00000"/>
                </a:solidFill>
              </a:rPr>
              <a:t> 0, 1, 2, 3, 4, 5, 6, 7, 8, 9</a:t>
            </a:r>
            <a:endParaRPr lang="ru-RU" sz="1400" dirty="0">
              <a:solidFill>
                <a:srgbClr val="C00000"/>
              </a:solidFill>
            </a:endParaRPr>
          </a:p>
        </p:txBody>
      </p:sp>
      <p:sp>
        <p:nvSpPr>
          <p:cNvPr id="11" name="Прямоугольник 10"/>
          <p:cNvSpPr/>
          <p:nvPr/>
        </p:nvSpPr>
        <p:spPr>
          <a:xfrm>
            <a:off x="4776293" y="692696"/>
            <a:ext cx="1608134" cy="369332"/>
          </a:xfrm>
          <a:prstGeom prst="rect">
            <a:avLst/>
          </a:prstGeom>
          <a:ln w="25400">
            <a:solidFill>
              <a:schemeClr val="tx2"/>
            </a:solidFill>
          </a:ln>
        </p:spPr>
        <p:txBody>
          <a:bodyPr wrap="none">
            <a:spAutoFit/>
          </a:bodyPr>
          <a:lstStyle/>
          <a:p>
            <a:pPr algn="ctr"/>
            <a:r>
              <a:rPr lang="ru-RU" dirty="0" smtClean="0"/>
              <a:t>Восьмеричная</a:t>
            </a:r>
            <a:endParaRPr lang="ru-RU" dirty="0"/>
          </a:p>
        </p:txBody>
      </p:sp>
      <p:sp>
        <p:nvSpPr>
          <p:cNvPr id="12" name="Прямоугольник 11"/>
          <p:cNvSpPr/>
          <p:nvPr/>
        </p:nvSpPr>
        <p:spPr>
          <a:xfrm>
            <a:off x="6731634" y="692696"/>
            <a:ext cx="2198935" cy="369332"/>
          </a:xfrm>
          <a:prstGeom prst="rect">
            <a:avLst/>
          </a:prstGeom>
          <a:ln w="25400">
            <a:solidFill>
              <a:schemeClr val="tx2"/>
            </a:solidFill>
          </a:ln>
        </p:spPr>
        <p:txBody>
          <a:bodyPr wrap="none">
            <a:spAutoFit/>
          </a:bodyPr>
          <a:lstStyle/>
          <a:p>
            <a:pPr algn="ctr"/>
            <a:r>
              <a:rPr lang="ru-RU" dirty="0" smtClean="0"/>
              <a:t>Шестнадцатеричная</a:t>
            </a:r>
            <a:endParaRPr lang="ru-RU" dirty="0"/>
          </a:p>
        </p:txBody>
      </p:sp>
      <p:sp>
        <p:nvSpPr>
          <p:cNvPr id="17" name="Прямоугольник 16"/>
          <p:cNvSpPr/>
          <p:nvPr/>
        </p:nvSpPr>
        <p:spPr>
          <a:xfrm>
            <a:off x="3325606" y="1304472"/>
            <a:ext cx="492443" cy="307777"/>
          </a:xfrm>
          <a:prstGeom prst="rect">
            <a:avLst/>
          </a:prstGeom>
        </p:spPr>
        <p:txBody>
          <a:bodyPr wrap="none">
            <a:spAutoFit/>
          </a:bodyPr>
          <a:lstStyle/>
          <a:p>
            <a:r>
              <a:rPr lang="ru-RU" sz="1400" dirty="0" smtClean="0">
                <a:solidFill>
                  <a:srgbClr val="C00000"/>
                </a:solidFill>
              </a:rPr>
              <a:t> 0, 1</a:t>
            </a:r>
            <a:endParaRPr lang="ru-RU" sz="1400" dirty="0">
              <a:solidFill>
                <a:srgbClr val="C00000"/>
              </a:solidFill>
            </a:endParaRPr>
          </a:p>
        </p:txBody>
      </p:sp>
      <p:sp>
        <p:nvSpPr>
          <p:cNvPr id="18" name="Прямоугольник 17"/>
          <p:cNvSpPr/>
          <p:nvPr/>
        </p:nvSpPr>
        <p:spPr>
          <a:xfrm>
            <a:off x="4641538" y="1196752"/>
            <a:ext cx="1877643" cy="307777"/>
          </a:xfrm>
          <a:prstGeom prst="rect">
            <a:avLst/>
          </a:prstGeom>
        </p:spPr>
        <p:txBody>
          <a:bodyPr wrap="square">
            <a:spAutoFit/>
          </a:bodyPr>
          <a:lstStyle/>
          <a:p>
            <a:pPr algn="ctr"/>
            <a:r>
              <a:rPr lang="ru-RU" sz="1400" dirty="0" smtClean="0">
                <a:solidFill>
                  <a:srgbClr val="C00000"/>
                </a:solidFill>
              </a:rPr>
              <a:t> 0, 1, 2, 3, 4, 5, 6, 7</a:t>
            </a:r>
            <a:endParaRPr lang="ru-RU" sz="1400" dirty="0">
              <a:solidFill>
                <a:srgbClr val="C00000"/>
              </a:solidFill>
            </a:endParaRPr>
          </a:p>
        </p:txBody>
      </p:sp>
      <p:sp>
        <p:nvSpPr>
          <p:cNvPr id="19" name="Прямоугольник 18"/>
          <p:cNvSpPr/>
          <p:nvPr/>
        </p:nvSpPr>
        <p:spPr>
          <a:xfrm>
            <a:off x="6630291" y="1196751"/>
            <a:ext cx="2401619" cy="261610"/>
          </a:xfrm>
          <a:prstGeom prst="rect">
            <a:avLst/>
          </a:prstGeom>
        </p:spPr>
        <p:txBody>
          <a:bodyPr wrap="none">
            <a:spAutoFit/>
          </a:bodyPr>
          <a:lstStyle/>
          <a:p>
            <a:r>
              <a:rPr lang="ru-RU" sz="1100" dirty="0" smtClean="0">
                <a:solidFill>
                  <a:srgbClr val="C00000"/>
                </a:solidFill>
              </a:rPr>
              <a:t> 0, 1, 2, 3, 4, 5, 6, 7, 8, 9, А, В, С,</a:t>
            </a:r>
            <a:r>
              <a:rPr lang="en-US" sz="1100" dirty="0" smtClean="0">
                <a:solidFill>
                  <a:srgbClr val="C00000"/>
                </a:solidFill>
              </a:rPr>
              <a:t> D, E, F</a:t>
            </a:r>
            <a:endParaRPr lang="ru-RU" sz="1100" dirty="0">
              <a:solidFill>
                <a:srgbClr val="C00000"/>
              </a:solidFill>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029" y="1689782"/>
            <a:ext cx="2081213" cy="14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4355" y="1712577"/>
            <a:ext cx="1733627" cy="102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2726" y="1670986"/>
            <a:ext cx="2182787" cy="155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18650" y="1689782"/>
            <a:ext cx="1725558" cy="157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Прямоугольник 23"/>
          <p:cNvSpPr/>
          <p:nvPr/>
        </p:nvSpPr>
        <p:spPr>
          <a:xfrm>
            <a:off x="7164161" y="2189421"/>
            <a:ext cx="1542410" cy="3026662"/>
          </a:xfrm>
          <a:prstGeom prst="rect">
            <a:avLst/>
          </a:prstGeom>
        </p:spPr>
        <p:txBody>
          <a:bodyPr wrap="none">
            <a:spAutoFit/>
          </a:bodyPr>
          <a:lstStyle/>
          <a:p>
            <a:pPr>
              <a:lnSpc>
                <a:spcPct val="80000"/>
              </a:lnSpc>
            </a:pPr>
            <a:r>
              <a:rPr lang="ru-RU" sz="1400" dirty="0" smtClean="0"/>
              <a:t>0</a:t>
            </a:r>
            <a:r>
              <a:rPr lang="en-US" sz="1400" baseline="-25000" dirty="0" smtClean="0"/>
              <a:t>10</a:t>
            </a:r>
            <a:r>
              <a:rPr lang="ru-RU" sz="1400" dirty="0" smtClean="0"/>
              <a:t> – 0000</a:t>
            </a:r>
            <a:r>
              <a:rPr lang="en-US" sz="1400" baseline="-25000" dirty="0" smtClean="0"/>
              <a:t>2</a:t>
            </a:r>
            <a:r>
              <a:rPr lang="en-US" sz="1400" dirty="0" smtClean="0"/>
              <a:t> – 0</a:t>
            </a:r>
            <a:r>
              <a:rPr lang="en-US" sz="1400" baseline="-25000" dirty="0" smtClean="0"/>
              <a:t>16</a:t>
            </a:r>
            <a:endParaRPr lang="ru-RU" sz="1400" baseline="-25000" dirty="0" smtClean="0"/>
          </a:p>
          <a:p>
            <a:pPr>
              <a:lnSpc>
                <a:spcPct val="80000"/>
              </a:lnSpc>
            </a:pPr>
            <a:r>
              <a:rPr lang="ru-RU" sz="1400" dirty="0" smtClean="0"/>
              <a:t>1</a:t>
            </a:r>
            <a:r>
              <a:rPr lang="en-US" sz="1400" baseline="-25000" dirty="0" smtClean="0"/>
              <a:t>10</a:t>
            </a:r>
            <a:r>
              <a:rPr lang="ru-RU" sz="1400" dirty="0" smtClean="0"/>
              <a:t> – 0001</a:t>
            </a:r>
            <a:r>
              <a:rPr lang="en-US" sz="1400" baseline="-25000" dirty="0" smtClean="0"/>
              <a:t>2</a:t>
            </a:r>
            <a:r>
              <a:rPr lang="en-US" sz="1400" dirty="0" smtClean="0"/>
              <a:t> – 1</a:t>
            </a:r>
            <a:r>
              <a:rPr lang="en-US" sz="1400" baseline="-25000" dirty="0" smtClean="0"/>
              <a:t>16</a:t>
            </a:r>
            <a:r>
              <a:rPr lang="en-US" sz="1400" dirty="0" smtClean="0"/>
              <a:t> </a:t>
            </a:r>
            <a:endParaRPr lang="ru-RU" sz="1400" dirty="0" smtClean="0"/>
          </a:p>
          <a:p>
            <a:pPr>
              <a:lnSpc>
                <a:spcPct val="80000"/>
              </a:lnSpc>
            </a:pPr>
            <a:r>
              <a:rPr lang="ru-RU" sz="1400" dirty="0" smtClean="0"/>
              <a:t>2</a:t>
            </a:r>
            <a:r>
              <a:rPr lang="en-US" sz="1400" baseline="-25000" dirty="0" smtClean="0"/>
              <a:t>10</a:t>
            </a:r>
            <a:r>
              <a:rPr lang="ru-RU" sz="1400" dirty="0" smtClean="0"/>
              <a:t> – 0010</a:t>
            </a:r>
            <a:r>
              <a:rPr lang="en-US" sz="1400" baseline="-25000" dirty="0" smtClean="0"/>
              <a:t> 2</a:t>
            </a:r>
            <a:r>
              <a:rPr lang="en-US" sz="1400" dirty="0" smtClean="0"/>
              <a:t> – 2</a:t>
            </a:r>
            <a:r>
              <a:rPr lang="en-US" sz="1400" baseline="-25000" dirty="0" smtClean="0"/>
              <a:t>16</a:t>
            </a:r>
            <a:endParaRPr lang="ru-RU" sz="1400" dirty="0" smtClean="0"/>
          </a:p>
          <a:p>
            <a:pPr>
              <a:lnSpc>
                <a:spcPct val="80000"/>
              </a:lnSpc>
            </a:pPr>
            <a:r>
              <a:rPr lang="ru-RU" sz="1400" dirty="0" smtClean="0"/>
              <a:t>3</a:t>
            </a:r>
            <a:r>
              <a:rPr lang="en-US" sz="1400" baseline="-25000" dirty="0" smtClean="0"/>
              <a:t>10</a:t>
            </a:r>
            <a:r>
              <a:rPr lang="ru-RU" sz="1400" dirty="0" smtClean="0"/>
              <a:t> – 0011</a:t>
            </a:r>
            <a:r>
              <a:rPr lang="en-US" sz="1400" baseline="-25000" dirty="0" smtClean="0"/>
              <a:t> 2</a:t>
            </a:r>
            <a:r>
              <a:rPr lang="en-US" sz="1400" dirty="0" smtClean="0"/>
              <a:t> – 3</a:t>
            </a:r>
            <a:r>
              <a:rPr lang="en-US" sz="1400" baseline="-25000" dirty="0" smtClean="0"/>
              <a:t>16</a:t>
            </a:r>
            <a:r>
              <a:rPr lang="en-US" sz="1400" dirty="0" smtClean="0"/>
              <a:t> </a:t>
            </a:r>
            <a:endParaRPr lang="ru-RU" sz="1400" dirty="0" smtClean="0"/>
          </a:p>
          <a:p>
            <a:pPr>
              <a:lnSpc>
                <a:spcPct val="80000"/>
              </a:lnSpc>
            </a:pPr>
            <a:r>
              <a:rPr lang="ru-RU" sz="1400" dirty="0" smtClean="0"/>
              <a:t>4</a:t>
            </a:r>
            <a:r>
              <a:rPr lang="en-US" sz="1400" baseline="-25000" dirty="0" smtClean="0"/>
              <a:t>10</a:t>
            </a:r>
            <a:r>
              <a:rPr lang="ru-RU" sz="1400" dirty="0" smtClean="0"/>
              <a:t> – 0100</a:t>
            </a:r>
            <a:r>
              <a:rPr lang="en-US" sz="1400" baseline="-25000" dirty="0" smtClean="0"/>
              <a:t> 2</a:t>
            </a:r>
            <a:r>
              <a:rPr lang="en-US" sz="1400" dirty="0" smtClean="0"/>
              <a:t> – 4</a:t>
            </a:r>
            <a:r>
              <a:rPr lang="en-US" sz="1400" baseline="-25000" dirty="0" smtClean="0"/>
              <a:t>16</a:t>
            </a:r>
            <a:r>
              <a:rPr lang="en-US" sz="1400" dirty="0" smtClean="0"/>
              <a:t> </a:t>
            </a:r>
            <a:endParaRPr lang="ru-RU" sz="1400" dirty="0" smtClean="0"/>
          </a:p>
          <a:p>
            <a:pPr>
              <a:lnSpc>
                <a:spcPct val="80000"/>
              </a:lnSpc>
            </a:pPr>
            <a:r>
              <a:rPr lang="ru-RU" sz="1400" dirty="0" smtClean="0"/>
              <a:t>5</a:t>
            </a:r>
            <a:r>
              <a:rPr lang="en-US" sz="1400" baseline="-25000" dirty="0" smtClean="0"/>
              <a:t>10</a:t>
            </a:r>
            <a:r>
              <a:rPr lang="ru-RU" sz="1400" dirty="0" smtClean="0"/>
              <a:t> – 0101</a:t>
            </a:r>
            <a:r>
              <a:rPr lang="en-US" sz="1400" baseline="-25000" dirty="0" smtClean="0"/>
              <a:t> 2</a:t>
            </a:r>
            <a:r>
              <a:rPr lang="en-US" sz="1400" dirty="0" smtClean="0"/>
              <a:t> – 5</a:t>
            </a:r>
            <a:r>
              <a:rPr lang="en-US" sz="1400" baseline="-25000" dirty="0" smtClean="0"/>
              <a:t>16</a:t>
            </a:r>
            <a:endParaRPr lang="ru-RU" sz="1400" dirty="0" smtClean="0"/>
          </a:p>
          <a:p>
            <a:pPr>
              <a:lnSpc>
                <a:spcPct val="80000"/>
              </a:lnSpc>
            </a:pPr>
            <a:r>
              <a:rPr lang="ru-RU" sz="1400" dirty="0" smtClean="0"/>
              <a:t>6</a:t>
            </a:r>
            <a:r>
              <a:rPr lang="en-US" sz="1400" baseline="-25000" dirty="0" smtClean="0"/>
              <a:t>10</a:t>
            </a:r>
            <a:r>
              <a:rPr lang="ru-RU" sz="1400" dirty="0" smtClean="0"/>
              <a:t> – 0110</a:t>
            </a:r>
            <a:r>
              <a:rPr lang="en-US" sz="1400" baseline="-25000" dirty="0" smtClean="0"/>
              <a:t> 2</a:t>
            </a:r>
            <a:r>
              <a:rPr lang="en-US" sz="1400" dirty="0" smtClean="0"/>
              <a:t> – 6</a:t>
            </a:r>
            <a:r>
              <a:rPr lang="en-US" sz="1400" baseline="-25000" dirty="0" smtClean="0"/>
              <a:t>16</a:t>
            </a:r>
            <a:r>
              <a:rPr lang="en-US" sz="1400" dirty="0" smtClean="0"/>
              <a:t> </a:t>
            </a:r>
            <a:r>
              <a:rPr lang="ru-RU" sz="1400" dirty="0" smtClean="0"/>
              <a:t> </a:t>
            </a:r>
          </a:p>
          <a:p>
            <a:pPr>
              <a:lnSpc>
                <a:spcPct val="80000"/>
              </a:lnSpc>
            </a:pPr>
            <a:r>
              <a:rPr lang="ru-RU" sz="1400" dirty="0" smtClean="0"/>
              <a:t>7</a:t>
            </a:r>
            <a:r>
              <a:rPr lang="en-US" sz="1400" baseline="-25000" dirty="0" smtClean="0"/>
              <a:t>10</a:t>
            </a:r>
            <a:r>
              <a:rPr lang="ru-RU" sz="1400" dirty="0" smtClean="0"/>
              <a:t> – 0111</a:t>
            </a:r>
            <a:r>
              <a:rPr lang="en-US" sz="1400" baseline="-25000" dirty="0" smtClean="0"/>
              <a:t> 2</a:t>
            </a:r>
            <a:r>
              <a:rPr lang="en-US" sz="1400" dirty="0" smtClean="0"/>
              <a:t> – 7</a:t>
            </a:r>
            <a:r>
              <a:rPr lang="en-US" sz="1400" baseline="-25000" dirty="0" smtClean="0"/>
              <a:t>16</a:t>
            </a:r>
            <a:endParaRPr lang="ru-RU" sz="1400" dirty="0" smtClean="0"/>
          </a:p>
          <a:p>
            <a:pPr>
              <a:lnSpc>
                <a:spcPct val="80000"/>
              </a:lnSpc>
            </a:pPr>
            <a:r>
              <a:rPr lang="ru-RU" sz="1400" dirty="0" smtClean="0"/>
              <a:t>8</a:t>
            </a:r>
            <a:r>
              <a:rPr lang="en-US" sz="1400" baseline="-25000" dirty="0" smtClean="0"/>
              <a:t>10</a:t>
            </a:r>
            <a:r>
              <a:rPr lang="ru-RU" sz="1400" dirty="0" smtClean="0"/>
              <a:t> – 1000</a:t>
            </a:r>
            <a:r>
              <a:rPr lang="en-US" sz="1400" baseline="-25000" dirty="0" smtClean="0"/>
              <a:t> 2</a:t>
            </a:r>
            <a:r>
              <a:rPr lang="en-US" sz="1400" dirty="0" smtClean="0"/>
              <a:t> – 8</a:t>
            </a:r>
            <a:r>
              <a:rPr lang="en-US" sz="1400" baseline="-25000" dirty="0" smtClean="0"/>
              <a:t>16</a:t>
            </a:r>
            <a:r>
              <a:rPr lang="en-US" sz="1400" dirty="0" smtClean="0"/>
              <a:t> </a:t>
            </a:r>
            <a:endParaRPr lang="ru-RU" sz="1400" dirty="0" smtClean="0"/>
          </a:p>
          <a:p>
            <a:pPr>
              <a:lnSpc>
                <a:spcPct val="80000"/>
              </a:lnSpc>
            </a:pPr>
            <a:r>
              <a:rPr lang="ru-RU" sz="1400" dirty="0" smtClean="0"/>
              <a:t>9</a:t>
            </a:r>
            <a:r>
              <a:rPr lang="en-US" sz="1400" baseline="-25000" dirty="0" smtClean="0"/>
              <a:t>10</a:t>
            </a:r>
            <a:r>
              <a:rPr lang="ru-RU" sz="1400" dirty="0" smtClean="0"/>
              <a:t> – 1001</a:t>
            </a:r>
            <a:r>
              <a:rPr lang="en-US" sz="1400" baseline="-25000" dirty="0" smtClean="0"/>
              <a:t> 2</a:t>
            </a:r>
            <a:r>
              <a:rPr lang="en-US" sz="1400" dirty="0" smtClean="0"/>
              <a:t> – 9</a:t>
            </a:r>
            <a:r>
              <a:rPr lang="en-US" sz="1400" baseline="-25000" dirty="0" smtClean="0"/>
              <a:t>16</a:t>
            </a:r>
            <a:r>
              <a:rPr lang="en-US" sz="1400" dirty="0" smtClean="0"/>
              <a:t> </a:t>
            </a:r>
            <a:endParaRPr lang="ru-RU" sz="1400" dirty="0" smtClean="0"/>
          </a:p>
          <a:p>
            <a:pPr>
              <a:lnSpc>
                <a:spcPct val="80000"/>
              </a:lnSpc>
            </a:pPr>
            <a:r>
              <a:rPr lang="ru-RU" sz="1400" dirty="0" smtClean="0"/>
              <a:t>10</a:t>
            </a:r>
            <a:r>
              <a:rPr lang="en-US" sz="1400" baseline="-25000" dirty="0" smtClean="0"/>
              <a:t>10</a:t>
            </a:r>
            <a:r>
              <a:rPr lang="en-US" sz="1400" dirty="0" smtClean="0"/>
              <a:t> </a:t>
            </a:r>
            <a:r>
              <a:rPr lang="ru-RU" sz="1400" dirty="0" smtClean="0"/>
              <a:t>– 1010</a:t>
            </a:r>
            <a:r>
              <a:rPr lang="en-US" sz="1400" baseline="-25000" dirty="0" smtClean="0"/>
              <a:t> 2</a:t>
            </a:r>
            <a:r>
              <a:rPr lang="ru-RU" sz="1400" dirty="0" smtClean="0"/>
              <a:t> – </a:t>
            </a:r>
            <a:r>
              <a:rPr lang="en-US" sz="1400" dirty="0" smtClean="0"/>
              <a:t>A</a:t>
            </a:r>
            <a:r>
              <a:rPr lang="en-US" sz="1400" baseline="-25000" dirty="0" smtClean="0"/>
              <a:t>16</a:t>
            </a:r>
            <a:endParaRPr lang="en-US" sz="1400" dirty="0" smtClean="0"/>
          </a:p>
          <a:p>
            <a:pPr>
              <a:lnSpc>
                <a:spcPct val="80000"/>
              </a:lnSpc>
            </a:pPr>
            <a:r>
              <a:rPr lang="en-US" sz="1400" dirty="0" smtClean="0"/>
              <a:t>11</a:t>
            </a:r>
            <a:r>
              <a:rPr lang="en-US" sz="1400" baseline="-25000" dirty="0" smtClean="0"/>
              <a:t> 10</a:t>
            </a:r>
            <a:r>
              <a:rPr lang="en-US" sz="1400" dirty="0" smtClean="0"/>
              <a:t> – 1011</a:t>
            </a:r>
            <a:r>
              <a:rPr lang="en-US" sz="1400" baseline="-25000" dirty="0" smtClean="0"/>
              <a:t> 2</a:t>
            </a:r>
            <a:r>
              <a:rPr lang="en-US" sz="1400" dirty="0" smtClean="0"/>
              <a:t> – B</a:t>
            </a:r>
            <a:r>
              <a:rPr lang="en-US" sz="1400" baseline="-25000" dirty="0" smtClean="0"/>
              <a:t>16</a:t>
            </a:r>
            <a:endParaRPr lang="en-US" sz="1400" dirty="0" smtClean="0"/>
          </a:p>
          <a:p>
            <a:pPr>
              <a:lnSpc>
                <a:spcPct val="80000"/>
              </a:lnSpc>
            </a:pPr>
            <a:r>
              <a:rPr lang="en-US" sz="1400" dirty="0" smtClean="0"/>
              <a:t>12</a:t>
            </a:r>
            <a:r>
              <a:rPr lang="en-US" sz="1400" baseline="-25000" dirty="0" smtClean="0"/>
              <a:t> 10</a:t>
            </a:r>
            <a:r>
              <a:rPr lang="en-US" sz="1400" dirty="0" smtClean="0"/>
              <a:t> – 1100</a:t>
            </a:r>
            <a:r>
              <a:rPr lang="en-US" sz="1400" baseline="-25000" dirty="0" smtClean="0"/>
              <a:t> 2</a:t>
            </a:r>
            <a:r>
              <a:rPr lang="en-US" sz="1400" dirty="0" smtClean="0"/>
              <a:t> – C</a:t>
            </a:r>
            <a:r>
              <a:rPr lang="en-US" sz="1400" baseline="-25000" dirty="0" smtClean="0"/>
              <a:t>16</a:t>
            </a:r>
            <a:endParaRPr lang="en-US" sz="1400" dirty="0" smtClean="0"/>
          </a:p>
          <a:p>
            <a:pPr>
              <a:lnSpc>
                <a:spcPct val="80000"/>
              </a:lnSpc>
            </a:pPr>
            <a:r>
              <a:rPr lang="en-US" sz="1400" dirty="0" smtClean="0"/>
              <a:t>13</a:t>
            </a:r>
            <a:r>
              <a:rPr lang="en-US" sz="1400" baseline="-25000" dirty="0" smtClean="0"/>
              <a:t> 10</a:t>
            </a:r>
            <a:r>
              <a:rPr lang="en-US" sz="1400" dirty="0" smtClean="0"/>
              <a:t> – 1101</a:t>
            </a:r>
            <a:r>
              <a:rPr lang="en-US" sz="1400" baseline="-25000" dirty="0" smtClean="0"/>
              <a:t> 2</a:t>
            </a:r>
            <a:r>
              <a:rPr lang="en-US" sz="1400" dirty="0" smtClean="0"/>
              <a:t> – D</a:t>
            </a:r>
            <a:r>
              <a:rPr lang="en-US" sz="1400" baseline="-25000" dirty="0" smtClean="0"/>
              <a:t>16</a:t>
            </a:r>
            <a:endParaRPr lang="en-US" sz="1400" dirty="0" smtClean="0"/>
          </a:p>
          <a:p>
            <a:pPr>
              <a:lnSpc>
                <a:spcPct val="80000"/>
              </a:lnSpc>
            </a:pPr>
            <a:r>
              <a:rPr lang="en-US" sz="1400" dirty="0" smtClean="0"/>
              <a:t>14</a:t>
            </a:r>
            <a:r>
              <a:rPr lang="en-US" sz="1400" baseline="-25000" dirty="0" smtClean="0"/>
              <a:t> 10</a:t>
            </a:r>
            <a:r>
              <a:rPr lang="en-US" sz="1400" dirty="0" smtClean="0"/>
              <a:t> – 1110</a:t>
            </a:r>
            <a:r>
              <a:rPr lang="en-US" sz="1400" baseline="-25000" dirty="0" smtClean="0"/>
              <a:t> 2</a:t>
            </a:r>
            <a:r>
              <a:rPr lang="en-US" sz="1400" dirty="0" smtClean="0"/>
              <a:t> – E</a:t>
            </a:r>
            <a:r>
              <a:rPr lang="en-US" sz="1400" baseline="-25000" dirty="0" smtClean="0"/>
              <a:t>16</a:t>
            </a:r>
            <a:endParaRPr lang="en-US" sz="1400" dirty="0" smtClean="0"/>
          </a:p>
          <a:p>
            <a:pPr>
              <a:lnSpc>
                <a:spcPct val="80000"/>
              </a:lnSpc>
            </a:pPr>
            <a:r>
              <a:rPr lang="en-US" sz="1400" dirty="0" smtClean="0"/>
              <a:t>15</a:t>
            </a:r>
            <a:r>
              <a:rPr lang="en-US" sz="1400" baseline="-25000" dirty="0" smtClean="0"/>
              <a:t> 10</a:t>
            </a:r>
            <a:r>
              <a:rPr lang="en-US" sz="1400" dirty="0" smtClean="0"/>
              <a:t> – 1111</a:t>
            </a:r>
            <a:r>
              <a:rPr lang="en-US" sz="1400" baseline="-25000" dirty="0" smtClean="0"/>
              <a:t> 2</a:t>
            </a:r>
            <a:r>
              <a:rPr lang="en-US" sz="1400" dirty="0" smtClean="0"/>
              <a:t> – F</a:t>
            </a:r>
            <a:r>
              <a:rPr lang="en-US" sz="1400" baseline="-25000" dirty="0" smtClean="0"/>
              <a:t>16</a:t>
            </a:r>
            <a:endParaRPr lang="en-US" sz="1400" dirty="0" smtClean="0"/>
          </a:p>
          <a:p>
            <a:pPr>
              <a:lnSpc>
                <a:spcPct val="80000"/>
              </a:lnSpc>
            </a:pPr>
            <a:endParaRPr lang="ru-RU" sz="1400" dirty="0"/>
          </a:p>
        </p:txBody>
      </p:sp>
      <p:pic>
        <p:nvPicPr>
          <p:cNvPr id="8198"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1209" y="2155164"/>
            <a:ext cx="2129172" cy="1328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Прямоугольник 7"/>
          <p:cNvSpPr/>
          <p:nvPr/>
        </p:nvSpPr>
        <p:spPr>
          <a:xfrm>
            <a:off x="872432" y="1871536"/>
            <a:ext cx="849913" cy="369332"/>
          </a:xfrm>
          <a:prstGeom prst="rect">
            <a:avLst/>
          </a:prstGeom>
        </p:spPr>
        <p:txBody>
          <a:bodyPr wrap="none">
            <a:spAutoFit/>
          </a:bodyPr>
          <a:lstStyle/>
          <a:p>
            <a:r>
              <a:rPr lang="ru-RU" dirty="0" smtClean="0">
                <a:solidFill>
                  <a:schemeClr val="tx2"/>
                </a:solidFill>
              </a:rPr>
              <a:t>10 → 2</a:t>
            </a:r>
            <a:endParaRPr lang="ru-RU" dirty="0">
              <a:solidFill>
                <a:schemeClr val="tx2"/>
              </a:solidFill>
            </a:endParaRPr>
          </a:p>
        </p:txBody>
      </p:sp>
      <p:pic>
        <p:nvPicPr>
          <p:cNvPr id="819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3290" y="2348880"/>
            <a:ext cx="776278" cy="1865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8650" y="4365104"/>
            <a:ext cx="1725557"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Прямоугольник 28"/>
          <p:cNvSpPr/>
          <p:nvPr/>
        </p:nvSpPr>
        <p:spPr>
          <a:xfrm>
            <a:off x="5199212" y="1970498"/>
            <a:ext cx="732893" cy="369332"/>
          </a:xfrm>
          <a:prstGeom prst="rect">
            <a:avLst/>
          </a:prstGeom>
        </p:spPr>
        <p:txBody>
          <a:bodyPr wrap="none">
            <a:spAutoFit/>
          </a:bodyPr>
          <a:lstStyle/>
          <a:p>
            <a:r>
              <a:rPr lang="ru-RU" dirty="0" smtClean="0">
                <a:solidFill>
                  <a:schemeClr val="tx2"/>
                </a:solidFill>
              </a:rPr>
              <a:t>8 → 2</a:t>
            </a:r>
            <a:endParaRPr lang="ru-RU" dirty="0">
              <a:solidFill>
                <a:schemeClr val="tx2"/>
              </a:solidFill>
            </a:endParaRPr>
          </a:p>
        </p:txBody>
      </p:sp>
      <p:sp>
        <p:nvSpPr>
          <p:cNvPr id="32" name="Прямоугольник 31"/>
          <p:cNvSpPr/>
          <p:nvPr/>
        </p:nvSpPr>
        <p:spPr>
          <a:xfrm>
            <a:off x="5292080" y="5013176"/>
            <a:ext cx="849913" cy="369332"/>
          </a:xfrm>
          <a:prstGeom prst="rect">
            <a:avLst/>
          </a:prstGeom>
        </p:spPr>
        <p:txBody>
          <a:bodyPr wrap="none">
            <a:spAutoFit/>
          </a:bodyPr>
          <a:lstStyle/>
          <a:p>
            <a:r>
              <a:rPr lang="ru-RU" dirty="0" smtClean="0">
                <a:solidFill>
                  <a:schemeClr val="tx2"/>
                </a:solidFill>
              </a:rPr>
              <a:t>10 → 8</a:t>
            </a:r>
            <a:endParaRPr lang="ru-RU" dirty="0">
              <a:solidFill>
                <a:schemeClr val="tx2"/>
              </a:solidFill>
            </a:endParaRPr>
          </a:p>
        </p:txBody>
      </p:sp>
      <p:pic>
        <p:nvPicPr>
          <p:cNvPr id="8202"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48684" y="5390654"/>
            <a:ext cx="1548569" cy="873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3"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99799" y="5518156"/>
            <a:ext cx="1571623" cy="968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Прямоугольник 34"/>
          <p:cNvSpPr/>
          <p:nvPr/>
        </p:nvSpPr>
        <p:spPr>
          <a:xfrm>
            <a:off x="7360653" y="5137834"/>
            <a:ext cx="966931" cy="369332"/>
          </a:xfrm>
          <a:prstGeom prst="rect">
            <a:avLst/>
          </a:prstGeom>
        </p:spPr>
        <p:txBody>
          <a:bodyPr wrap="none">
            <a:spAutoFit/>
          </a:bodyPr>
          <a:lstStyle/>
          <a:p>
            <a:r>
              <a:rPr lang="ru-RU" dirty="0" smtClean="0">
                <a:solidFill>
                  <a:schemeClr val="tx2"/>
                </a:solidFill>
              </a:rPr>
              <a:t>10 → 16</a:t>
            </a:r>
            <a:endParaRPr lang="ru-RU" dirty="0">
              <a:solidFill>
                <a:schemeClr val="tx2"/>
              </a:solidFill>
            </a:endParaRPr>
          </a:p>
        </p:txBody>
      </p:sp>
      <p:sp>
        <p:nvSpPr>
          <p:cNvPr id="36" name="Прямоугольник 35"/>
          <p:cNvSpPr/>
          <p:nvPr/>
        </p:nvSpPr>
        <p:spPr>
          <a:xfrm>
            <a:off x="2699592" y="2817855"/>
            <a:ext cx="1726755" cy="240066"/>
          </a:xfrm>
          <a:prstGeom prst="rect">
            <a:avLst/>
          </a:prstGeom>
        </p:spPr>
        <p:txBody>
          <a:bodyPr wrap="none">
            <a:spAutoFit/>
          </a:bodyPr>
          <a:lstStyle/>
          <a:p>
            <a:pPr>
              <a:lnSpc>
                <a:spcPct val="80000"/>
              </a:lnSpc>
            </a:pPr>
            <a:r>
              <a:rPr lang="ru-RU" sz="1200" dirty="0" smtClean="0">
                <a:solidFill>
                  <a:srgbClr val="00B0F0"/>
                </a:solidFill>
              </a:rPr>
              <a:t>00</a:t>
            </a:r>
            <a:r>
              <a:rPr lang="ru-RU" sz="1200" dirty="0" smtClean="0"/>
              <a:t>1011100011</a:t>
            </a:r>
            <a:r>
              <a:rPr lang="ru-RU" sz="1200" baseline="-25000" dirty="0" smtClean="0"/>
              <a:t>2</a:t>
            </a:r>
            <a:r>
              <a:rPr lang="ru-RU" sz="1200" dirty="0" smtClean="0"/>
              <a:t> = 134</a:t>
            </a:r>
            <a:r>
              <a:rPr lang="en-US" sz="1200" dirty="0" smtClean="0"/>
              <a:t>3</a:t>
            </a:r>
            <a:r>
              <a:rPr lang="ru-RU" sz="1200" baseline="-25000" dirty="0" smtClean="0"/>
              <a:t>8</a:t>
            </a:r>
            <a:r>
              <a:rPr lang="ru-RU" sz="1200" dirty="0" smtClean="0"/>
              <a:t> </a:t>
            </a:r>
            <a:endParaRPr lang="ru-RU" sz="1200" dirty="0"/>
          </a:p>
        </p:txBody>
      </p:sp>
      <p:cxnSp>
        <p:nvCxnSpPr>
          <p:cNvPr id="48" name="Прямая соединительная линия 47"/>
          <p:cNvCxnSpPr/>
          <p:nvPr/>
        </p:nvCxnSpPr>
        <p:spPr>
          <a:xfrm>
            <a:off x="3016999" y="2796477"/>
            <a:ext cx="1" cy="287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248774" y="2802827"/>
            <a:ext cx="1" cy="287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Прямая соединительная линия 50"/>
          <p:cNvCxnSpPr/>
          <p:nvPr/>
        </p:nvCxnSpPr>
        <p:spPr>
          <a:xfrm>
            <a:off x="3486899" y="2783777"/>
            <a:ext cx="1" cy="287512"/>
          </a:xfrm>
          <a:prstGeom prst="line">
            <a:avLst/>
          </a:prstGeom>
        </p:spPr>
        <p:style>
          <a:lnRef idx="1">
            <a:schemeClr val="accent1"/>
          </a:lnRef>
          <a:fillRef idx="0">
            <a:schemeClr val="accent1"/>
          </a:fillRef>
          <a:effectRef idx="0">
            <a:schemeClr val="accent1"/>
          </a:effectRef>
          <a:fontRef idx="minor">
            <a:schemeClr val="tx1"/>
          </a:fontRef>
        </p:style>
      </p:cxnSp>
      <p:sp>
        <p:nvSpPr>
          <p:cNvPr id="52" name="Прямоугольник 51"/>
          <p:cNvSpPr/>
          <p:nvPr/>
        </p:nvSpPr>
        <p:spPr>
          <a:xfrm>
            <a:off x="2723679" y="3281492"/>
            <a:ext cx="1696298" cy="240066"/>
          </a:xfrm>
          <a:prstGeom prst="rect">
            <a:avLst/>
          </a:prstGeom>
        </p:spPr>
        <p:txBody>
          <a:bodyPr wrap="none">
            <a:spAutoFit/>
          </a:bodyPr>
          <a:lstStyle/>
          <a:p>
            <a:pPr>
              <a:lnSpc>
                <a:spcPct val="80000"/>
              </a:lnSpc>
            </a:pPr>
            <a:r>
              <a:rPr lang="ru-RU" sz="1200" dirty="0" smtClean="0">
                <a:solidFill>
                  <a:srgbClr val="00B0F0"/>
                </a:solidFill>
              </a:rPr>
              <a:t>00</a:t>
            </a:r>
            <a:r>
              <a:rPr lang="ru-RU" sz="1200" dirty="0" smtClean="0"/>
              <a:t>1011100011</a:t>
            </a:r>
            <a:r>
              <a:rPr lang="ru-RU" sz="1200" baseline="-25000" dirty="0" smtClean="0"/>
              <a:t>2</a:t>
            </a:r>
            <a:r>
              <a:rPr lang="ru-RU" sz="1200" dirty="0" smtClean="0"/>
              <a:t> = 2Е3</a:t>
            </a:r>
            <a:r>
              <a:rPr lang="ru-RU" sz="1200" baseline="-25000" dirty="0" smtClean="0"/>
              <a:t>16</a:t>
            </a:r>
            <a:r>
              <a:rPr lang="ru-RU" sz="1200" dirty="0" smtClean="0"/>
              <a:t> </a:t>
            </a:r>
            <a:endParaRPr lang="ru-RU" sz="1200" dirty="0"/>
          </a:p>
        </p:txBody>
      </p:sp>
      <p:cxnSp>
        <p:nvCxnSpPr>
          <p:cNvPr id="53" name="Прямая соединительная линия 52"/>
          <p:cNvCxnSpPr/>
          <p:nvPr/>
        </p:nvCxnSpPr>
        <p:spPr>
          <a:xfrm>
            <a:off x="3432924" y="3237802"/>
            <a:ext cx="1" cy="287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Прямая соединительная линия 53"/>
          <p:cNvCxnSpPr/>
          <p:nvPr/>
        </p:nvCxnSpPr>
        <p:spPr>
          <a:xfrm>
            <a:off x="3124949" y="3253677"/>
            <a:ext cx="1" cy="287512"/>
          </a:xfrm>
          <a:prstGeom prst="line">
            <a:avLst/>
          </a:prstGeom>
        </p:spPr>
        <p:style>
          <a:lnRef idx="1">
            <a:schemeClr val="accent1"/>
          </a:lnRef>
          <a:fillRef idx="0">
            <a:schemeClr val="accent1"/>
          </a:fillRef>
          <a:effectRef idx="0">
            <a:schemeClr val="accent1"/>
          </a:effectRef>
          <a:fontRef idx="minor">
            <a:schemeClr val="tx1"/>
          </a:fontRef>
        </p:style>
      </p:cxnSp>
      <p:sp>
        <p:nvSpPr>
          <p:cNvPr id="28" name="Прямоугольник 27"/>
          <p:cNvSpPr/>
          <p:nvPr/>
        </p:nvSpPr>
        <p:spPr>
          <a:xfrm>
            <a:off x="2699592" y="2041797"/>
            <a:ext cx="1781257" cy="338554"/>
          </a:xfrm>
          <a:prstGeom prst="rect">
            <a:avLst/>
          </a:prstGeom>
        </p:spPr>
        <p:txBody>
          <a:bodyPr wrap="none">
            <a:spAutoFit/>
          </a:bodyPr>
          <a:lstStyle/>
          <a:p>
            <a:r>
              <a:rPr lang="ru-RU" sz="1600" dirty="0" smtClean="0"/>
              <a:t>1011100011</a:t>
            </a:r>
            <a:r>
              <a:rPr lang="ru-RU" sz="1600" baseline="-25000" dirty="0" smtClean="0"/>
              <a:t>2</a:t>
            </a:r>
            <a:r>
              <a:rPr lang="ru-RU" sz="1600" dirty="0" smtClean="0"/>
              <a:t> - ??? </a:t>
            </a:r>
            <a:endParaRPr lang="ru-RU" sz="1600" dirty="0"/>
          </a:p>
        </p:txBody>
      </p:sp>
      <p:sp>
        <p:nvSpPr>
          <p:cNvPr id="56" name="Прямоугольник 55"/>
          <p:cNvSpPr/>
          <p:nvPr/>
        </p:nvSpPr>
        <p:spPr>
          <a:xfrm>
            <a:off x="7236296" y="1856076"/>
            <a:ext cx="1398140" cy="369332"/>
          </a:xfrm>
          <a:prstGeom prst="rect">
            <a:avLst/>
          </a:prstGeom>
        </p:spPr>
        <p:txBody>
          <a:bodyPr wrap="none">
            <a:spAutoFit/>
          </a:bodyPr>
          <a:lstStyle/>
          <a:p>
            <a:r>
              <a:rPr lang="ru-RU" dirty="0" smtClean="0">
                <a:solidFill>
                  <a:schemeClr val="tx2"/>
                </a:solidFill>
              </a:rPr>
              <a:t>10 → 2 → 16</a:t>
            </a:r>
            <a:endParaRPr lang="ru-RU" dirty="0">
              <a:solidFill>
                <a:schemeClr val="tx2"/>
              </a:solidFill>
            </a:endParaRPr>
          </a:p>
        </p:txBody>
      </p:sp>
      <p:sp>
        <p:nvSpPr>
          <p:cNvPr id="58" name="Блок-схема: процесс 57"/>
          <p:cNvSpPr/>
          <p:nvPr/>
        </p:nvSpPr>
        <p:spPr>
          <a:xfrm>
            <a:off x="2604798" y="3801903"/>
            <a:ext cx="1879486" cy="2025668"/>
          </a:xfrm>
          <a:prstGeom prst="flowChart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Прямоугольник 30"/>
          <p:cNvSpPr/>
          <p:nvPr/>
        </p:nvSpPr>
        <p:spPr>
          <a:xfrm>
            <a:off x="2604798" y="4999334"/>
            <a:ext cx="2007281" cy="646331"/>
          </a:xfrm>
          <a:prstGeom prst="rect">
            <a:avLst/>
          </a:prstGeom>
        </p:spPr>
        <p:txBody>
          <a:bodyPr wrap="none">
            <a:spAutoFit/>
          </a:bodyPr>
          <a:lstStyle/>
          <a:p>
            <a:r>
              <a:rPr lang="ru-RU" dirty="0" smtClean="0"/>
              <a:t>311</a:t>
            </a:r>
            <a:r>
              <a:rPr lang="ru-RU" baseline="-25000" dirty="0" smtClean="0"/>
              <a:t>10</a:t>
            </a:r>
            <a:r>
              <a:rPr lang="ru-RU" dirty="0" smtClean="0"/>
              <a:t> = </a:t>
            </a:r>
          </a:p>
          <a:p>
            <a:r>
              <a:rPr lang="en-US" dirty="0" smtClean="0"/>
              <a:t>0011</a:t>
            </a:r>
            <a:r>
              <a:rPr lang="en-US" dirty="0"/>
              <a:t> 0001 0001</a:t>
            </a:r>
            <a:r>
              <a:rPr lang="en-US" baseline="-25000" dirty="0"/>
              <a:t>BCD</a:t>
            </a:r>
            <a:r>
              <a:rPr lang="ru-RU" dirty="0" smtClean="0"/>
              <a:t> </a:t>
            </a:r>
            <a:endParaRPr lang="ru-RU" dirty="0"/>
          </a:p>
        </p:txBody>
      </p:sp>
      <p:sp>
        <p:nvSpPr>
          <p:cNvPr id="59" name="Прямоугольник 58"/>
          <p:cNvSpPr/>
          <p:nvPr/>
        </p:nvSpPr>
        <p:spPr>
          <a:xfrm>
            <a:off x="2690767" y="3903439"/>
            <a:ext cx="1684164" cy="923330"/>
          </a:xfrm>
          <a:prstGeom prst="rect">
            <a:avLst/>
          </a:prstGeom>
          <a:ln w="25400">
            <a:solidFill>
              <a:schemeClr val="tx2"/>
            </a:solidFill>
          </a:ln>
        </p:spPr>
        <p:txBody>
          <a:bodyPr wrap="square">
            <a:spAutoFit/>
          </a:bodyPr>
          <a:lstStyle/>
          <a:p>
            <a:pPr algn="ctr"/>
            <a:r>
              <a:rPr lang="ru-RU" dirty="0" smtClean="0"/>
              <a:t>Двоично-десятичный (</a:t>
            </a:r>
            <a:r>
              <a:rPr lang="en-US" dirty="0" smtClean="0"/>
              <a:t>BCD)</a:t>
            </a:r>
            <a:r>
              <a:rPr lang="ru-RU" dirty="0" smtClean="0"/>
              <a:t> </a:t>
            </a:r>
            <a:endParaRPr lang="ru-RU" dirty="0"/>
          </a:p>
        </p:txBody>
      </p:sp>
      <p:pic>
        <p:nvPicPr>
          <p:cNvPr id="8204"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0305" y="3667634"/>
            <a:ext cx="2440569" cy="2966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4" name="Прямая соединительная линия 33"/>
          <p:cNvCxnSpPr/>
          <p:nvPr/>
        </p:nvCxnSpPr>
        <p:spPr>
          <a:xfrm>
            <a:off x="112680" y="3859053"/>
            <a:ext cx="1819407"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68446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3779"/>
            <a:ext cx="8856984" cy="586909"/>
          </a:xfrm>
        </p:spPr>
        <p:txBody>
          <a:bodyPr>
            <a:noAutofit/>
          </a:bodyPr>
          <a:lstStyle/>
          <a:p>
            <a:r>
              <a:rPr lang="ru-RU" sz="3600" b="1" dirty="0" err="1" smtClean="0">
                <a:solidFill>
                  <a:srgbClr val="C00000"/>
                </a:solidFill>
              </a:rPr>
              <a:t>Последовательностные</a:t>
            </a:r>
            <a:r>
              <a:rPr lang="ru-RU" sz="3600" b="1" dirty="0" smtClean="0">
                <a:solidFill>
                  <a:srgbClr val="C00000"/>
                </a:solidFill>
              </a:rPr>
              <a:t> схемы</a:t>
            </a:r>
            <a:endParaRPr lang="ru-RU" sz="3600" dirty="0">
              <a:solidFill>
                <a:srgbClr val="C00000"/>
              </a:solidFill>
            </a:endParaRPr>
          </a:p>
        </p:txBody>
      </p:sp>
      <p:cxnSp>
        <p:nvCxnSpPr>
          <p:cNvPr id="3" name="Прямая соединительная линия 2"/>
          <p:cNvCxnSpPr/>
          <p:nvPr/>
        </p:nvCxnSpPr>
        <p:spPr>
          <a:xfrm>
            <a:off x="4534310" y="2132856"/>
            <a:ext cx="0" cy="4392488"/>
          </a:xfrm>
          <a:prstGeom prst="line">
            <a:avLst/>
          </a:prstGeom>
        </p:spPr>
        <p:style>
          <a:lnRef idx="1">
            <a:schemeClr val="accent1"/>
          </a:lnRef>
          <a:fillRef idx="0">
            <a:schemeClr val="accent1"/>
          </a:fillRef>
          <a:effectRef idx="0">
            <a:schemeClr val="accent1"/>
          </a:effectRef>
          <a:fontRef idx="minor">
            <a:schemeClr val="tx1"/>
          </a:fontRef>
        </p:style>
      </p:cxnSp>
      <p:sp>
        <p:nvSpPr>
          <p:cNvPr id="8" name="Прямоугольник 7"/>
          <p:cNvSpPr/>
          <p:nvPr/>
        </p:nvSpPr>
        <p:spPr>
          <a:xfrm>
            <a:off x="395536" y="764704"/>
            <a:ext cx="8394542" cy="369332"/>
          </a:xfrm>
          <a:prstGeom prst="rect">
            <a:avLst/>
          </a:prstGeom>
        </p:spPr>
        <p:txBody>
          <a:bodyPr wrap="none">
            <a:spAutoFit/>
          </a:bodyPr>
          <a:lstStyle/>
          <a:p>
            <a:r>
              <a:rPr lang="ru-RU" dirty="0" smtClean="0">
                <a:solidFill>
                  <a:schemeClr val="tx2"/>
                </a:solidFill>
              </a:rPr>
              <a:t>Два представления описания работы логического элемента «И-НЕ» (двухвходового)</a:t>
            </a:r>
            <a:endParaRPr lang="ru-RU" dirty="0"/>
          </a:p>
        </p:txBody>
      </p:sp>
      <p:sp>
        <p:nvSpPr>
          <p:cNvPr id="10" name="Прямоугольник 9"/>
          <p:cNvSpPr/>
          <p:nvPr/>
        </p:nvSpPr>
        <p:spPr>
          <a:xfrm>
            <a:off x="395535" y="1948190"/>
            <a:ext cx="3614223" cy="369332"/>
          </a:xfrm>
          <a:prstGeom prst="rect">
            <a:avLst/>
          </a:prstGeom>
        </p:spPr>
        <p:txBody>
          <a:bodyPr wrap="square">
            <a:spAutoFit/>
          </a:bodyPr>
          <a:lstStyle/>
          <a:p>
            <a:pPr algn="ctr"/>
            <a:r>
              <a:rPr lang="ru-RU" dirty="0" smtClean="0"/>
              <a:t>Таблица истинности</a:t>
            </a:r>
            <a:endParaRPr lang="ru-RU" dirty="0"/>
          </a:p>
        </p:txBody>
      </p:sp>
      <p:sp>
        <p:nvSpPr>
          <p:cNvPr id="13" name="Прямоугольник 12"/>
          <p:cNvSpPr/>
          <p:nvPr/>
        </p:nvSpPr>
        <p:spPr>
          <a:xfrm>
            <a:off x="5058861" y="1948190"/>
            <a:ext cx="3614223" cy="369332"/>
          </a:xfrm>
          <a:prstGeom prst="rect">
            <a:avLst/>
          </a:prstGeom>
        </p:spPr>
        <p:txBody>
          <a:bodyPr wrap="square">
            <a:spAutoFit/>
          </a:bodyPr>
          <a:lstStyle/>
          <a:p>
            <a:pPr algn="ctr"/>
            <a:r>
              <a:rPr lang="ru-RU" dirty="0" smtClean="0"/>
              <a:t>Временная диаграмма работы</a:t>
            </a:r>
            <a:endParaRPr lang="ru-RU" dirty="0"/>
          </a:p>
        </p:txBody>
      </p:sp>
      <p:pic>
        <p:nvPicPr>
          <p:cNvPr id="14"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514" y="2636912"/>
            <a:ext cx="3347479"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5805264"/>
            <a:ext cx="2776289" cy="513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Прямая со стрелкой 5"/>
          <p:cNvCxnSpPr/>
          <p:nvPr/>
        </p:nvCxnSpPr>
        <p:spPr>
          <a:xfrm>
            <a:off x="5220072" y="6061769"/>
            <a:ext cx="115212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5" name="Прямая со стрелкой 14"/>
          <p:cNvCxnSpPr/>
          <p:nvPr/>
        </p:nvCxnSpPr>
        <p:spPr>
          <a:xfrm flipH="1">
            <a:off x="7596336" y="6055891"/>
            <a:ext cx="1071736"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9" name="Прямоугольник 8"/>
          <p:cNvSpPr/>
          <p:nvPr/>
        </p:nvSpPr>
        <p:spPr>
          <a:xfrm>
            <a:off x="7679195" y="5313659"/>
            <a:ext cx="906017" cy="646331"/>
          </a:xfrm>
          <a:prstGeom prst="rect">
            <a:avLst/>
          </a:prstGeom>
        </p:spPr>
        <p:txBody>
          <a:bodyPr wrap="none">
            <a:spAutoFit/>
          </a:bodyPr>
          <a:lstStyle/>
          <a:p>
            <a:r>
              <a:rPr lang="ru-RU" dirty="0" smtClean="0"/>
              <a:t>Задний</a:t>
            </a:r>
            <a:br>
              <a:rPr lang="ru-RU" dirty="0" smtClean="0"/>
            </a:br>
            <a:r>
              <a:rPr lang="ru-RU" dirty="0" smtClean="0"/>
              <a:t>фронт</a:t>
            </a:r>
            <a:endParaRPr lang="ru-RU" dirty="0"/>
          </a:p>
        </p:txBody>
      </p:sp>
      <p:sp>
        <p:nvSpPr>
          <p:cNvPr id="17" name="Прямоугольник 16"/>
          <p:cNvSpPr/>
          <p:nvPr/>
        </p:nvSpPr>
        <p:spPr>
          <a:xfrm>
            <a:off x="5139106" y="5415438"/>
            <a:ext cx="1233094" cy="646331"/>
          </a:xfrm>
          <a:prstGeom prst="rect">
            <a:avLst/>
          </a:prstGeom>
        </p:spPr>
        <p:txBody>
          <a:bodyPr wrap="none">
            <a:spAutoFit/>
          </a:bodyPr>
          <a:lstStyle/>
          <a:p>
            <a:pPr algn="r"/>
            <a:r>
              <a:rPr lang="ru-RU" dirty="0" smtClean="0"/>
              <a:t>Передний </a:t>
            </a:r>
          </a:p>
          <a:p>
            <a:pPr algn="r"/>
            <a:r>
              <a:rPr lang="ru-RU" dirty="0" smtClean="0"/>
              <a:t>фронт</a:t>
            </a:r>
            <a:endParaRPr lang="ru-RU" dirty="0"/>
          </a:p>
        </p:txBody>
      </p:sp>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2659" y="1134036"/>
            <a:ext cx="1647635" cy="1268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3926" y="2459591"/>
            <a:ext cx="3998553" cy="2854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285209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Триггеры</a:t>
            </a:r>
            <a:endParaRPr lang="ru-RU" sz="3600" dirty="0">
              <a:solidFill>
                <a:srgbClr val="C00000"/>
              </a:solidFill>
            </a:endParaRPr>
          </a:p>
        </p:txBody>
      </p:sp>
      <p:sp>
        <p:nvSpPr>
          <p:cNvPr id="2" name="Прямоугольник 1"/>
          <p:cNvSpPr/>
          <p:nvPr/>
        </p:nvSpPr>
        <p:spPr>
          <a:xfrm>
            <a:off x="179512" y="764704"/>
            <a:ext cx="8568952" cy="1323439"/>
          </a:xfrm>
          <a:prstGeom prst="rect">
            <a:avLst/>
          </a:prstGeom>
        </p:spPr>
        <p:txBody>
          <a:bodyPr wrap="square">
            <a:spAutoFit/>
          </a:bodyPr>
          <a:lstStyle/>
          <a:p>
            <a:r>
              <a:rPr lang="ru-RU" sz="2000" b="1" dirty="0"/>
              <a:t>Триггер</a:t>
            </a:r>
            <a:r>
              <a:rPr lang="ru-RU" sz="2000" dirty="0"/>
              <a:t> </a:t>
            </a:r>
            <a:r>
              <a:rPr lang="ru-RU" sz="2000" dirty="0" smtClean="0"/>
              <a:t> (</a:t>
            </a:r>
            <a:r>
              <a:rPr lang="en-US" sz="2000" dirty="0" smtClean="0"/>
              <a:t>flip-flop)</a:t>
            </a:r>
            <a:r>
              <a:rPr lang="ru-RU" sz="2000" dirty="0"/>
              <a:t> — класс электронных устройств, обладающих способностью </a:t>
            </a:r>
            <a:r>
              <a:rPr lang="ru-RU" sz="2000" dirty="0" smtClean="0"/>
              <a:t>длительно</a:t>
            </a:r>
            <a:r>
              <a:rPr lang="en-US" sz="2000" dirty="0" smtClean="0"/>
              <a:t> (</a:t>
            </a:r>
            <a:r>
              <a:rPr lang="ru-RU" sz="2000" dirty="0" smtClean="0"/>
              <a:t>до снятие напряжения питания) </a:t>
            </a:r>
            <a:r>
              <a:rPr lang="ru-RU" sz="2000" dirty="0"/>
              <a:t>находиться в одном из двух устойчивых состояний </a:t>
            </a:r>
            <a:r>
              <a:rPr lang="ru-RU" sz="2000" dirty="0" smtClean="0"/>
              <a:t>и </a:t>
            </a:r>
            <a:r>
              <a:rPr lang="ru-RU" sz="2000" dirty="0"/>
              <a:t>чередовать их под воздействием внешних сигналов. </a:t>
            </a:r>
          </a:p>
        </p:txBody>
      </p:sp>
      <p:sp>
        <p:nvSpPr>
          <p:cNvPr id="4" name="Прямоугольник 3"/>
          <p:cNvSpPr/>
          <p:nvPr/>
        </p:nvSpPr>
        <p:spPr>
          <a:xfrm>
            <a:off x="251520" y="2060848"/>
            <a:ext cx="8712968" cy="1938992"/>
          </a:xfrm>
          <a:prstGeom prst="rect">
            <a:avLst/>
          </a:prstGeom>
        </p:spPr>
        <p:txBody>
          <a:bodyPr wrap="square">
            <a:spAutoFit/>
          </a:bodyPr>
          <a:lstStyle/>
          <a:p>
            <a:r>
              <a:rPr lang="ru-RU" sz="2000" dirty="0"/>
              <a:t>Отличительной особенностью триггера как функционального устройства является свойство запоминания двоичной информации. Под памятью триггера подразумевают способность оставаться в одном из двух состояний и после прекращения действия переключающего сигнала. Приняв одно из состояний за «1», а другое за «0», можно считать, что триггер хранит (помнит) один разряд числа, записанного в двоичном коде.</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811" y="4149080"/>
            <a:ext cx="1486073" cy="2296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004" y="4349135"/>
            <a:ext cx="3827288" cy="1769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Двойная стрелка влево/вправо 8"/>
          <p:cNvSpPr/>
          <p:nvPr/>
        </p:nvSpPr>
        <p:spPr>
          <a:xfrm>
            <a:off x="2123728" y="4621778"/>
            <a:ext cx="2340260" cy="90660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Прямоугольник 10"/>
          <p:cNvSpPr/>
          <p:nvPr/>
        </p:nvSpPr>
        <p:spPr>
          <a:xfrm>
            <a:off x="2386443" y="4835744"/>
            <a:ext cx="1897525" cy="461665"/>
          </a:xfrm>
          <a:prstGeom prst="rect">
            <a:avLst/>
          </a:prstGeom>
        </p:spPr>
        <p:txBody>
          <a:bodyPr wrap="square">
            <a:spAutoFit/>
          </a:bodyPr>
          <a:lstStyle/>
          <a:p>
            <a:pPr algn="ctr"/>
            <a:r>
              <a:rPr lang="ru-RU" sz="2400" dirty="0">
                <a:solidFill>
                  <a:schemeClr val="bg1"/>
                </a:solidFill>
              </a:rPr>
              <a:t>т</a:t>
            </a:r>
            <a:r>
              <a:rPr lang="ru-RU" sz="2400" dirty="0" smtClean="0">
                <a:solidFill>
                  <a:schemeClr val="bg1"/>
                </a:solidFill>
              </a:rPr>
              <a:t>оже самое</a:t>
            </a:r>
            <a:endParaRPr lang="ru-RU" sz="2400" dirty="0">
              <a:solidFill>
                <a:schemeClr val="bg1"/>
              </a:solidFill>
            </a:endParaRPr>
          </a:p>
        </p:txBody>
      </p:sp>
      <p:sp>
        <p:nvSpPr>
          <p:cNvPr id="7" name="Прямоугольник 6"/>
          <p:cNvSpPr/>
          <p:nvPr/>
        </p:nvSpPr>
        <p:spPr>
          <a:xfrm>
            <a:off x="2257040" y="3949025"/>
            <a:ext cx="4701928" cy="400110"/>
          </a:xfrm>
          <a:prstGeom prst="rect">
            <a:avLst/>
          </a:prstGeom>
        </p:spPr>
        <p:txBody>
          <a:bodyPr wrap="none">
            <a:spAutoFit/>
          </a:bodyPr>
          <a:lstStyle/>
          <a:p>
            <a:r>
              <a:rPr lang="ru-RU" sz="2000" dirty="0" smtClean="0">
                <a:solidFill>
                  <a:srgbClr val="0070C0"/>
                </a:solidFill>
              </a:rPr>
              <a:t>В основе триггера – бистабильная ячейка</a:t>
            </a:r>
            <a:endParaRPr lang="ru-RU" sz="2000" dirty="0">
              <a:solidFill>
                <a:srgbClr val="0070C0"/>
              </a:solidFill>
            </a:endParaRPr>
          </a:p>
        </p:txBody>
      </p:sp>
      <p:sp>
        <p:nvSpPr>
          <p:cNvPr id="18" name="Прямоугольник 17"/>
          <p:cNvSpPr/>
          <p:nvPr/>
        </p:nvSpPr>
        <p:spPr>
          <a:xfrm>
            <a:off x="1997090" y="6214905"/>
            <a:ext cx="6859378" cy="461665"/>
          </a:xfrm>
          <a:prstGeom prst="rect">
            <a:avLst/>
          </a:prstGeom>
        </p:spPr>
        <p:txBody>
          <a:bodyPr wrap="none">
            <a:spAutoFit/>
          </a:bodyPr>
          <a:lstStyle/>
          <a:p>
            <a:r>
              <a:rPr lang="ru-RU" sz="2400" dirty="0" smtClean="0">
                <a:solidFill>
                  <a:srgbClr val="C00000"/>
                </a:solidFill>
              </a:rPr>
              <a:t>Триггеры – это управляемые бистабильные ячейки</a:t>
            </a:r>
            <a:endParaRPr lang="ru-RU" sz="2400" dirty="0">
              <a:solidFill>
                <a:srgbClr val="C00000"/>
              </a:solidFill>
            </a:endParaRPr>
          </a:p>
        </p:txBody>
      </p:sp>
    </p:spTree>
    <p:extLst>
      <p:ext uri="{BB962C8B-B14F-4D97-AF65-F5344CB8AC3E}">
        <p14:creationId xmlns:p14="http://schemas.microsoft.com/office/powerpoint/2010/main" val="232697499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Триггеры</a:t>
            </a:r>
            <a:endParaRPr lang="ru-RU" sz="3600" dirty="0">
              <a:solidFill>
                <a:srgbClr val="C00000"/>
              </a:solidFill>
            </a:endParaRPr>
          </a:p>
        </p:txBody>
      </p:sp>
      <p:sp>
        <p:nvSpPr>
          <p:cNvPr id="6" name="Прямоугольник 5"/>
          <p:cNvSpPr/>
          <p:nvPr/>
        </p:nvSpPr>
        <p:spPr>
          <a:xfrm>
            <a:off x="323528" y="908720"/>
            <a:ext cx="1497911" cy="400110"/>
          </a:xfrm>
          <a:prstGeom prst="rect">
            <a:avLst/>
          </a:prstGeom>
        </p:spPr>
        <p:txBody>
          <a:bodyPr wrap="none">
            <a:spAutoFit/>
          </a:bodyPr>
          <a:lstStyle/>
          <a:p>
            <a:r>
              <a:rPr lang="en-US" sz="2000" dirty="0" smtClean="0">
                <a:solidFill>
                  <a:srgbClr val="0070C0"/>
                </a:solidFill>
              </a:rPr>
              <a:t>RS-</a:t>
            </a:r>
            <a:r>
              <a:rPr lang="ru-RU" sz="2000" dirty="0" smtClean="0">
                <a:solidFill>
                  <a:srgbClr val="0070C0"/>
                </a:solidFill>
              </a:rPr>
              <a:t>триггеры</a:t>
            </a:r>
            <a:endParaRPr lang="ru-RU" sz="2000" dirty="0">
              <a:solidFill>
                <a:srgbClr val="0070C0"/>
              </a:solidFill>
            </a:endParaRPr>
          </a:p>
        </p:txBody>
      </p:sp>
      <p:sp>
        <p:nvSpPr>
          <p:cNvPr id="7" name="Прямоугольник 6"/>
          <p:cNvSpPr/>
          <p:nvPr/>
        </p:nvSpPr>
        <p:spPr>
          <a:xfrm>
            <a:off x="2627784" y="908720"/>
            <a:ext cx="1400320" cy="400110"/>
          </a:xfrm>
          <a:prstGeom prst="rect">
            <a:avLst/>
          </a:prstGeom>
        </p:spPr>
        <p:txBody>
          <a:bodyPr wrap="none">
            <a:spAutoFit/>
          </a:bodyPr>
          <a:lstStyle/>
          <a:p>
            <a:r>
              <a:rPr lang="en-US" sz="2000" dirty="0" smtClean="0">
                <a:solidFill>
                  <a:srgbClr val="0070C0"/>
                </a:solidFill>
              </a:rPr>
              <a:t>D-</a:t>
            </a:r>
            <a:r>
              <a:rPr lang="ru-RU" sz="2000" dirty="0" smtClean="0">
                <a:solidFill>
                  <a:srgbClr val="0070C0"/>
                </a:solidFill>
              </a:rPr>
              <a:t>триггеры</a:t>
            </a:r>
            <a:endParaRPr lang="ru-RU" sz="2000" dirty="0">
              <a:solidFill>
                <a:srgbClr val="0070C0"/>
              </a:solidFill>
            </a:endParaRPr>
          </a:p>
        </p:txBody>
      </p:sp>
      <p:sp>
        <p:nvSpPr>
          <p:cNvPr id="8" name="Прямоугольник 7"/>
          <p:cNvSpPr/>
          <p:nvPr/>
        </p:nvSpPr>
        <p:spPr>
          <a:xfrm>
            <a:off x="4926686" y="908720"/>
            <a:ext cx="1368260" cy="400110"/>
          </a:xfrm>
          <a:prstGeom prst="rect">
            <a:avLst/>
          </a:prstGeom>
        </p:spPr>
        <p:txBody>
          <a:bodyPr wrap="none">
            <a:spAutoFit/>
          </a:bodyPr>
          <a:lstStyle/>
          <a:p>
            <a:r>
              <a:rPr lang="ru-RU" sz="2000" dirty="0" smtClean="0">
                <a:solidFill>
                  <a:srgbClr val="0070C0"/>
                </a:solidFill>
              </a:rPr>
              <a:t>Т-триггеры</a:t>
            </a:r>
            <a:endParaRPr lang="ru-RU" sz="2000" dirty="0">
              <a:solidFill>
                <a:srgbClr val="0070C0"/>
              </a:solidFill>
            </a:endParaRPr>
          </a:p>
        </p:txBody>
      </p:sp>
      <p:sp>
        <p:nvSpPr>
          <p:cNvPr id="9" name="Прямоугольник 8"/>
          <p:cNvSpPr/>
          <p:nvPr/>
        </p:nvSpPr>
        <p:spPr>
          <a:xfrm>
            <a:off x="7164288" y="908720"/>
            <a:ext cx="1458028" cy="400110"/>
          </a:xfrm>
          <a:prstGeom prst="rect">
            <a:avLst/>
          </a:prstGeom>
        </p:spPr>
        <p:txBody>
          <a:bodyPr wrap="none">
            <a:spAutoFit/>
          </a:bodyPr>
          <a:lstStyle/>
          <a:p>
            <a:r>
              <a:rPr lang="en-US" sz="2000" dirty="0" smtClean="0">
                <a:solidFill>
                  <a:srgbClr val="0070C0"/>
                </a:solidFill>
              </a:rPr>
              <a:t>JK-</a:t>
            </a:r>
            <a:r>
              <a:rPr lang="ru-RU" sz="2000" dirty="0" smtClean="0">
                <a:solidFill>
                  <a:srgbClr val="0070C0"/>
                </a:solidFill>
              </a:rPr>
              <a:t>триггеры</a:t>
            </a:r>
            <a:endParaRPr lang="ru-RU" sz="2000" dirty="0">
              <a:solidFill>
                <a:srgbClr val="0070C0"/>
              </a:solidFill>
            </a:endParaRPr>
          </a:p>
        </p:txBody>
      </p:sp>
      <p:sp>
        <p:nvSpPr>
          <p:cNvPr id="10" name="Прямоугольник 9"/>
          <p:cNvSpPr/>
          <p:nvPr/>
        </p:nvSpPr>
        <p:spPr>
          <a:xfrm>
            <a:off x="88880" y="1317707"/>
            <a:ext cx="2135777" cy="1015663"/>
          </a:xfrm>
          <a:prstGeom prst="rect">
            <a:avLst/>
          </a:prstGeom>
        </p:spPr>
        <p:txBody>
          <a:bodyPr wrap="none">
            <a:spAutoFit/>
          </a:bodyPr>
          <a:lstStyle/>
          <a:p>
            <a:r>
              <a:rPr lang="ru-RU" sz="2000" dirty="0" smtClean="0">
                <a:solidFill>
                  <a:srgbClr val="C00000"/>
                </a:solidFill>
              </a:rPr>
              <a:t>сброс-установка</a:t>
            </a:r>
            <a:endParaRPr lang="en-US" sz="2000" dirty="0" smtClean="0">
              <a:solidFill>
                <a:srgbClr val="C00000"/>
              </a:solidFill>
            </a:endParaRPr>
          </a:p>
          <a:p>
            <a:r>
              <a:rPr lang="en-US" sz="2000" dirty="0" smtClean="0"/>
              <a:t>R – reset – </a:t>
            </a:r>
            <a:r>
              <a:rPr lang="ru-RU" sz="2000" dirty="0" smtClean="0"/>
              <a:t>сброс</a:t>
            </a:r>
          </a:p>
          <a:p>
            <a:r>
              <a:rPr lang="en-US" sz="2000" dirty="0" smtClean="0"/>
              <a:t>S</a:t>
            </a:r>
            <a:r>
              <a:rPr lang="ru-RU" sz="2000" dirty="0" smtClean="0"/>
              <a:t> – </a:t>
            </a:r>
            <a:r>
              <a:rPr lang="en-US" sz="2000" dirty="0" smtClean="0"/>
              <a:t>set - </a:t>
            </a:r>
            <a:r>
              <a:rPr lang="ru-RU" sz="2000" dirty="0" smtClean="0"/>
              <a:t>установка</a:t>
            </a:r>
            <a:endParaRPr lang="ru-RU" sz="2000" dirty="0"/>
          </a:p>
        </p:txBody>
      </p:sp>
      <p:cxnSp>
        <p:nvCxnSpPr>
          <p:cNvPr id="12" name="Прямая соединительная линия 11"/>
          <p:cNvCxnSpPr/>
          <p:nvPr/>
        </p:nvCxnSpPr>
        <p:spPr>
          <a:xfrm>
            <a:off x="2267744" y="980728"/>
            <a:ext cx="0" cy="540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12"/>
          <p:cNvCxnSpPr/>
          <p:nvPr/>
        </p:nvCxnSpPr>
        <p:spPr>
          <a:xfrm>
            <a:off x="4644008" y="980728"/>
            <a:ext cx="0" cy="540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p:cNvCxnSpPr/>
          <p:nvPr/>
        </p:nvCxnSpPr>
        <p:spPr>
          <a:xfrm>
            <a:off x="6876256" y="980728"/>
            <a:ext cx="0" cy="5400600"/>
          </a:xfrm>
          <a:prstGeom prst="line">
            <a:avLst/>
          </a:prstGeom>
        </p:spPr>
        <p:style>
          <a:lnRef idx="1">
            <a:schemeClr val="accent1"/>
          </a:lnRef>
          <a:fillRef idx="0">
            <a:schemeClr val="accent1"/>
          </a:fillRef>
          <a:effectRef idx="0">
            <a:schemeClr val="accent1"/>
          </a:effectRef>
          <a:fontRef idx="minor">
            <a:schemeClr val="tx1"/>
          </a:fontRef>
        </p:style>
      </p:cxnSp>
      <p:sp>
        <p:nvSpPr>
          <p:cNvPr id="15" name="Прямоугольник 14"/>
          <p:cNvSpPr/>
          <p:nvPr/>
        </p:nvSpPr>
        <p:spPr>
          <a:xfrm>
            <a:off x="2483768" y="1340673"/>
            <a:ext cx="1874809" cy="707886"/>
          </a:xfrm>
          <a:prstGeom prst="rect">
            <a:avLst/>
          </a:prstGeom>
        </p:spPr>
        <p:txBody>
          <a:bodyPr wrap="none">
            <a:spAutoFit/>
          </a:bodyPr>
          <a:lstStyle/>
          <a:p>
            <a:r>
              <a:rPr lang="ru-RU" sz="2000" dirty="0" smtClean="0">
                <a:solidFill>
                  <a:srgbClr val="C00000"/>
                </a:solidFill>
              </a:rPr>
              <a:t>триггер данных</a:t>
            </a:r>
          </a:p>
          <a:p>
            <a:r>
              <a:rPr lang="en-US" sz="2000" dirty="0" smtClean="0"/>
              <a:t>D – data, delay</a:t>
            </a:r>
            <a:endParaRPr lang="ru-RU" sz="2000" dirty="0"/>
          </a:p>
        </p:txBody>
      </p:sp>
      <p:sp>
        <p:nvSpPr>
          <p:cNvPr id="16" name="Прямоугольник 15"/>
          <p:cNvSpPr/>
          <p:nvPr/>
        </p:nvSpPr>
        <p:spPr>
          <a:xfrm>
            <a:off x="4788023" y="1317707"/>
            <a:ext cx="1953933" cy="400110"/>
          </a:xfrm>
          <a:prstGeom prst="rect">
            <a:avLst/>
          </a:prstGeom>
        </p:spPr>
        <p:txBody>
          <a:bodyPr wrap="none">
            <a:spAutoFit/>
          </a:bodyPr>
          <a:lstStyle/>
          <a:p>
            <a:r>
              <a:rPr lang="ru-RU" sz="2000" dirty="0" smtClean="0">
                <a:solidFill>
                  <a:srgbClr val="C00000"/>
                </a:solidFill>
              </a:rPr>
              <a:t>счетный триггер</a:t>
            </a:r>
            <a:endParaRPr lang="ru-RU" sz="2000" dirty="0">
              <a:solidFill>
                <a:srgbClr val="C00000"/>
              </a:solidFill>
            </a:endParaRPr>
          </a:p>
        </p:txBody>
      </p:sp>
      <p:sp>
        <p:nvSpPr>
          <p:cNvPr id="17" name="Прямоугольник 16"/>
          <p:cNvSpPr/>
          <p:nvPr/>
        </p:nvSpPr>
        <p:spPr>
          <a:xfrm>
            <a:off x="7020272" y="1303150"/>
            <a:ext cx="2154885" cy="1323439"/>
          </a:xfrm>
          <a:prstGeom prst="rect">
            <a:avLst/>
          </a:prstGeom>
        </p:spPr>
        <p:txBody>
          <a:bodyPr wrap="none">
            <a:spAutoFit/>
          </a:bodyPr>
          <a:lstStyle/>
          <a:p>
            <a:r>
              <a:rPr lang="ru-RU" sz="2000" dirty="0">
                <a:solidFill>
                  <a:srgbClr val="C00000"/>
                </a:solidFill>
              </a:rPr>
              <a:t>у</a:t>
            </a:r>
            <a:r>
              <a:rPr lang="ru-RU" sz="2000" dirty="0" smtClean="0">
                <a:solidFill>
                  <a:srgbClr val="C00000"/>
                </a:solidFill>
              </a:rPr>
              <a:t>ниверсальный</a:t>
            </a:r>
            <a:endParaRPr lang="en-US" sz="2000" dirty="0" smtClean="0">
              <a:solidFill>
                <a:srgbClr val="C00000"/>
              </a:solidFill>
            </a:endParaRPr>
          </a:p>
          <a:p>
            <a:r>
              <a:rPr lang="en-US" sz="2000" dirty="0" smtClean="0"/>
              <a:t>J – </a:t>
            </a:r>
            <a:r>
              <a:rPr lang="en-US" sz="2000" dirty="0" err="1" smtClean="0"/>
              <a:t>jamp</a:t>
            </a:r>
            <a:r>
              <a:rPr lang="en-US" sz="2000" dirty="0" smtClean="0"/>
              <a:t> – </a:t>
            </a:r>
            <a:r>
              <a:rPr lang="ru-RU" sz="2000" dirty="0" smtClean="0"/>
              <a:t>прыжок</a:t>
            </a:r>
            <a:endParaRPr lang="en-US" sz="2000" dirty="0" smtClean="0"/>
          </a:p>
          <a:p>
            <a:r>
              <a:rPr lang="en-US" sz="2000" dirty="0" smtClean="0"/>
              <a:t>K – kill – </a:t>
            </a:r>
            <a:r>
              <a:rPr lang="ru-RU" sz="1600" dirty="0" smtClean="0"/>
              <a:t>отключение</a:t>
            </a:r>
          </a:p>
          <a:p>
            <a:endParaRPr lang="ru-RU" sz="20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7" y="2323653"/>
            <a:ext cx="1621777" cy="1476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0598" y="2358060"/>
            <a:ext cx="1585858" cy="1441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0598" y="3979837"/>
            <a:ext cx="1585859" cy="1621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7" y="3979837"/>
            <a:ext cx="1621778" cy="1621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Прямоугольник 17"/>
          <p:cNvSpPr/>
          <p:nvPr/>
        </p:nvSpPr>
        <p:spPr>
          <a:xfrm>
            <a:off x="4643494" y="1675546"/>
            <a:ext cx="2211246" cy="338554"/>
          </a:xfrm>
          <a:prstGeom prst="rect">
            <a:avLst/>
          </a:prstGeom>
        </p:spPr>
        <p:txBody>
          <a:bodyPr wrap="none">
            <a:spAutoFit/>
          </a:bodyPr>
          <a:lstStyle/>
          <a:p>
            <a:r>
              <a:rPr lang="en-US" sz="1600" dirty="0"/>
              <a:t>Toggle - </a:t>
            </a:r>
            <a:r>
              <a:rPr lang="ru-RU" sz="1600" dirty="0"/>
              <a:t>переключатель</a:t>
            </a:r>
          </a:p>
        </p:txBody>
      </p:sp>
      <p:pic>
        <p:nvPicPr>
          <p:cNvPr id="1229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3768" y="2297586"/>
            <a:ext cx="1831164" cy="1831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5920" y="2333370"/>
            <a:ext cx="1772304" cy="1795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Прямоугольник 18"/>
          <p:cNvSpPr/>
          <p:nvPr/>
        </p:nvSpPr>
        <p:spPr>
          <a:xfrm>
            <a:off x="179512" y="5850449"/>
            <a:ext cx="1765793" cy="400110"/>
          </a:xfrm>
          <a:prstGeom prst="rect">
            <a:avLst/>
          </a:prstGeom>
        </p:spPr>
        <p:txBody>
          <a:bodyPr wrap="square">
            <a:spAutoFit/>
          </a:bodyPr>
          <a:lstStyle/>
          <a:p>
            <a:pPr algn="ctr"/>
            <a:r>
              <a:rPr lang="ru-RU" sz="2000" dirty="0" smtClean="0"/>
              <a:t>«ТР»</a:t>
            </a:r>
            <a:endParaRPr lang="ru-RU" sz="2000" dirty="0"/>
          </a:p>
        </p:txBody>
      </p:sp>
      <p:sp>
        <p:nvSpPr>
          <p:cNvPr id="27" name="Прямоугольник 26"/>
          <p:cNvSpPr/>
          <p:nvPr/>
        </p:nvSpPr>
        <p:spPr>
          <a:xfrm>
            <a:off x="2558028" y="5850449"/>
            <a:ext cx="1765793" cy="400110"/>
          </a:xfrm>
          <a:prstGeom prst="rect">
            <a:avLst/>
          </a:prstGeom>
        </p:spPr>
        <p:txBody>
          <a:bodyPr wrap="square">
            <a:spAutoFit/>
          </a:bodyPr>
          <a:lstStyle/>
          <a:p>
            <a:pPr algn="ctr"/>
            <a:r>
              <a:rPr lang="ru-RU" sz="2000" dirty="0" smtClean="0"/>
              <a:t>«ТМ»</a:t>
            </a:r>
            <a:endParaRPr lang="ru-RU" sz="2000" dirty="0"/>
          </a:p>
        </p:txBody>
      </p:sp>
      <p:sp>
        <p:nvSpPr>
          <p:cNvPr id="28" name="Прямоугольник 27"/>
          <p:cNvSpPr/>
          <p:nvPr/>
        </p:nvSpPr>
        <p:spPr>
          <a:xfrm>
            <a:off x="7065038" y="5842358"/>
            <a:ext cx="1765793" cy="400110"/>
          </a:xfrm>
          <a:prstGeom prst="rect">
            <a:avLst/>
          </a:prstGeom>
        </p:spPr>
        <p:txBody>
          <a:bodyPr wrap="square">
            <a:spAutoFit/>
          </a:bodyPr>
          <a:lstStyle/>
          <a:p>
            <a:pPr algn="ctr"/>
            <a:r>
              <a:rPr lang="ru-RU" sz="2000" dirty="0" smtClean="0"/>
              <a:t>«ТВ»</a:t>
            </a:r>
            <a:endParaRPr lang="ru-RU" sz="2000" dirty="0"/>
          </a:p>
        </p:txBody>
      </p:sp>
      <p:sp>
        <p:nvSpPr>
          <p:cNvPr id="29" name="Прямоугольник 28"/>
          <p:cNvSpPr/>
          <p:nvPr/>
        </p:nvSpPr>
        <p:spPr>
          <a:xfrm>
            <a:off x="4788023" y="5850986"/>
            <a:ext cx="1765793" cy="400110"/>
          </a:xfrm>
          <a:prstGeom prst="rect">
            <a:avLst/>
          </a:prstGeom>
        </p:spPr>
        <p:txBody>
          <a:bodyPr wrap="square">
            <a:spAutoFit/>
          </a:bodyPr>
          <a:lstStyle/>
          <a:p>
            <a:pPr algn="ctr"/>
            <a:r>
              <a:rPr lang="ru-RU" sz="2000" dirty="0" smtClean="0"/>
              <a:t>«--»</a:t>
            </a:r>
            <a:endParaRPr lang="ru-RU" sz="2000" dirty="0"/>
          </a:p>
        </p:txBody>
      </p:sp>
      <p:sp>
        <p:nvSpPr>
          <p:cNvPr id="30" name="Прямоугольник 29"/>
          <p:cNvSpPr/>
          <p:nvPr/>
        </p:nvSpPr>
        <p:spPr>
          <a:xfrm>
            <a:off x="1134416" y="6251096"/>
            <a:ext cx="6583584" cy="400110"/>
          </a:xfrm>
          <a:prstGeom prst="rect">
            <a:avLst/>
          </a:prstGeom>
          <a:solidFill>
            <a:schemeClr val="bg1"/>
          </a:solidFill>
          <a:ln w="25400">
            <a:solidFill>
              <a:schemeClr val="accent1">
                <a:shade val="95000"/>
                <a:satMod val="105000"/>
              </a:schemeClr>
            </a:solidFill>
          </a:ln>
        </p:spPr>
        <p:txBody>
          <a:bodyPr wrap="square">
            <a:spAutoFit/>
          </a:bodyPr>
          <a:lstStyle/>
          <a:p>
            <a:pPr algn="ctr"/>
            <a:r>
              <a:rPr lang="ru-RU" sz="2000" dirty="0">
                <a:solidFill>
                  <a:srgbClr val="C00000"/>
                </a:solidFill>
              </a:rPr>
              <a:t>т</a:t>
            </a:r>
            <a:r>
              <a:rPr lang="ru-RU" sz="2000" dirty="0" smtClean="0">
                <a:solidFill>
                  <a:srgbClr val="C00000"/>
                </a:solidFill>
              </a:rPr>
              <a:t>риггеры бывают асинхронные и синхронные (по такту)</a:t>
            </a:r>
            <a:endParaRPr lang="ru-RU" sz="2000" dirty="0">
              <a:solidFill>
                <a:srgbClr val="C00000"/>
              </a:solidFill>
            </a:endParaRPr>
          </a:p>
        </p:txBody>
      </p:sp>
    </p:spTree>
    <p:extLst>
      <p:ext uri="{BB962C8B-B14F-4D97-AF65-F5344CB8AC3E}">
        <p14:creationId xmlns:p14="http://schemas.microsoft.com/office/powerpoint/2010/main" val="32897275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Триггеры: </a:t>
            </a:r>
            <a:r>
              <a:rPr lang="en-US" sz="3600" b="1" dirty="0" smtClean="0">
                <a:solidFill>
                  <a:srgbClr val="C00000"/>
                </a:solidFill>
              </a:rPr>
              <a:t>RS-</a:t>
            </a:r>
            <a:r>
              <a:rPr lang="ru-RU" sz="3600" b="1" dirty="0" smtClean="0">
                <a:solidFill>
                  <a:srgbClr val="C00000"/>
                </a:solidFill>
              </a:rPr>
              <a:t>триггеры (</a:t>
            </a:r>
            <a:r>
              <a:rPr lang="ru-RU" sz="3600" b="1" dirty="0" err="1" smtClean="0">
                <a:solidFill>
                  <a:srgbClr val="C00000"/>
                </a:solidFill>
              </a:rPr>
              <a:t>ассинхронные</a:t>
            </a:r>
            <a:r>
              <a:rPr lang="ru-RU" sz="3600" b="1" dirty="0" smtClean="0">
                <a:solidFill>
                  <a:srgbClr val="C00000"/>
                </a:solidFill>
              </a:rPr>
              <a:t>)</a:t>
            </a:r>
            <a:endParaRPr lang="ru-RU" sz="3600" dirty="0">
              <a:solidFill>
                <a:srgbClr val="C00000"/>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808489"/>
            <a:ext cx="2247900" cy="1756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19" y="792251"/>
            <a:ext cx="2152650" cy="1916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1076429" y="568243"/>
            <a:ext cx="2520280" cy="369332"/>
          </a:xfrm>
          <a:prstGeom prst="rect">
            <a:avLst/>
          </a:prstGeom>
        </p:spPr>
        <p:txBody>
          <a:bodyPr wrap="square">
            <a:spAutoFit/>
          </a:bodyPr>
          <a:lstStyle/>
          <a:p>
            <a:pPr algn="ctr"/>
            <a:r>
              <a:rPr lang="ru-RU" b="1" dirty="0" smtClean="0">
                <a:solidFill>
                  <a:srgbClr val="0070C0"/>
                </a:solidFill>
              </a:rPr>
              <a:t>КМОП</a:t>
            </a:r>
            <a:endParaRPr lang="ru-RU" b="1" dirty="0">
              <a:solidFill>
                <a:srgbClr val="0070C0"/>
              </a:solidFill>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5161" y="945236"/>
            <a:ext cx="1305333" cy="1188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Прямоугольник 6"/>
          <p:cNvSpPr/>
          <p:nvPr/>
        </p:nvSpPr>
        <p:spPr>
          <a:xfrm>
            <a:off x="4962311" y="607585"/>
            <a:ext cx="2520280" cy="369332"/>
          </a:xfrm>
          <a:prstGeom prst="rect">
            <a:avLst/>
          </a:prstGeom>
        </p:spPr>
        <p:txBody>
          <a:bodyPr wrap="square">
            <a:spAutoFit/>
          </a:bodyPr>
          <a:lstStyle/>
          <a:p>
            <a:pPr algn="ctr"/>
            <a:r>
              <a:rPr lang="ru-RU" b="1" dirty="0" smtClean="0">
                <a:solidFill>
                  <a:srgbClr val="0070C0"/>
                </a:solidFill>
              </a:rPr>
              <a:t>ТТЛ</a:t>
            </a:r>
            <a:endParaRPr lang="ru-RU" b="1" dirty="0">
              <a:solidFill>
                <a:srgbClr val="0070C0"/>
              </a:solidFill>
            </a:endParaRPr>
          </a:p>
        </p:txBody>
      </p:sp>
      <p:pic>
        <p:nvPicPr>
          <p:cNvPr id="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008" y="937575"/>
            <a:ext cx="1276350"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Таблица 7"/>
          <p:cNvGraphicFramePr>
            <a:graphicFrameLocks noGrp="1"/>
          </p:cNvGraphicFramePr>
          <p:nvPr>
            <p:extLst>
              <p:ext uri="{D42A27DB-BD31-4B8C-83A1-F6EECF244321}">
                <p14:modId xmlns:p14="http://schemas.microsoft.com/office/powerpoint/2010/main" val="2675110945"/>
              </p:ext>
            </p:extLst>
          </p:nvPr>
        </p:nvGraphicFramePr>
        <p:xfrm>
          <a:off x="323608" y="2708920"/>
          <a:ext cx="3643953" cy="1981200"/>
        </p:xfrm>
        <a:graphic>
          <a:graphicData uri="http://schemas.openxmlformats.org/drawingml/2006/table">
            <a:tbl>
              <a:tblPr firstRow="1" bandRow="1">
                <a:tableStyleId>{5C22544A-7EE6-4342-B048-85BDC9FD1C3A}</a:tableStyleId>
              </a:tblPr>
              <a:tblGrid>
                <a:gridCol w="386760"/>
                <a:gridCol w="386760"/>
                <a:gridCol w="1469688"/>
                <a:gridCol w="1400745"/>
              </a:tblGrid>
              <a:tr h="328230">
                <a:tc>
                  <a:txBody>
                    <a:bodyPr/>
                    <a:lstStyle/>
                    <a:p>
                      <a:r>
                        <a:rPr lang="en-US" dirty="0" smtClean="0"/>
                        <a:t>R</a:t>
                      </a:r>
                      <a:endParaRPr lang="ru-RU" dirty="0"/>
                    </a:p>
                  </a:txBody>
                  <a:tcPr/>
                </a:tc>
                <a:tc>
                  <a:txBody>
                    <a:bodyPr/>
                    <a:lstStyle/>
                    <a:p>
                      <a:r>
                        <a:rPr lang="en-US" dirty="0" smtClean="0"/>
                        <a:t>S</a:t>
                      </a:r>
                      <a:endParaRPr lang="ru-RU" dirty="0"/>
                    </a:p>
                  </a:txBody>
                  <a:tcPr/>
                </a:tc>
                <a:tc>
                  <a:txBody>
                    <a:bodyPr/>
                    <a:lstStyle/>
                    <a:p>
                      <a:r>
                        <a:rPr lang="en-US" dirty="0" smtClean="0"/>
                        <a:t>Q</a:t>
                      </a:r>
                      <a:endParaRPr lang="ru-RU" dirty="0"/>
                    </a:p>
                  </a:txBody>
                  <a:tcPr/>
                </a:tc>
                <a:tc>
                  <a:txBody>
                    <a:bodyPr/>
                    <a:lstStyle/>
                    <a:p>
                      <a:r>
                        <a:rPr lang="en-US" dirty="0" smtClean="0"/>
                        <a:t>/Q</a:t>
                      </a:r>
                      <a:endParaRPr lang="ru-RU" dirty="0"/>
                    </a:p>
                  </a:txBody>
                  <a:tcPr/>
                </a:tc>
              </a:tr>
              <a:tr h="464992">
                <a:tc>
                  <a:txBody>
                    <a:bodyPr/>
                    <a:lstStyle/>
                    <a:p>
                      <a:r>
                        <a:rPr lang="en-US" dirty="0" smtClean="0"/>
                        <a:t>0</a:t>
                      </a:r>
                      <a:endParaRPr lang="ru-RU" dirty="0"/>
                    </a:p>
                  </a:txBody>
                  <a:tcPr/>
                </a:tc>
                <a:tc>
                  <a:txBody>
                    <a:bodyPr/>
                    <a:lstStyle/>
                    <a:p>
                      <a:r>
                        <a:rPr lang="en-US" dirty="0" smtClean="0"/>
                        <a:t>0</a:t>
                      </a:r>
                      <a:endParaRPr lang="ru-RU" dirty="0"/>
                    </a:p>
                  </a:txBody>
                  <a:tcPr/>
                </a:tc>
                <a:tc>
                  <a:txBody>
                    <a:bodyPr/>
                    <a:lstStyle/>
                    <a:p>
                      <a:r>
                        <a:rPr lang="ru-RU" sz="1400" dirty="0" smtClean="0"/>
                        <a:t>Хранение </a:t>
                      </a:r>
                      <a:r>
                        <a:rPr lang="en-US" sz="1400" dirty="0" smtClean="0"/>
                        <a:t>Q</a:t>
                      </a:r>
                      <a:r>
                        <a:rPr lang="en-US" sz="1400" baseline="-25000" dirty="0" smtClean="0"/>
                        <a:t>N-1</a:t>
                      </a:r>
                      <a:endParaRPr lang="ru-RU" sz="1400"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400" dirty="0" smtClean="0"/>
                        <a:t>Хранение инверсного</a:t>
                      </a:r>
                      <a:r>
                        <a:rPr lang="ru-RU" sz="1400" baseline="0" dirty="0" smtClean="0"/>
                        <a:t> </a:t>
                      </a:r>
                      <a:r>
                        <a:rPr lang="en-US" sz="1400" dirty="0" smtClean="0"/>
                        <a:t>Q</a:t>
                      </a:r>
                      <a:r>
                        <a:rPr lang="en-US" sz="1400" baseline="-25000" dirty="0" smtClean="0"/>
                        <a:t>N-1</a:t>
                      </a:r>
                      <a:endParaRPr lang="ru-RU" sz="1400" dirty="0"/>
                    </a:p>
                  </a:txBody>
                  <a:tcPr/>
                </a:tc>
              </a:tr>
              <a:tr h="328230">
                <a:tc>
                  <a:txBody>
                    <a:bodyPr/>
                    <a:lstStyle/>
                    <a:p>
                      <a:r>
                        <a:rPr lang="en-US" dirty="0" smtClean="0"/>
                        <a:t>0</a:t>
                      </a:r>
                      <a:endParaRPr lang="ru-RU" dirty="0"/>
                    </a:p>
                  </a:txBody>
                  <a:tcPr/>
                </a:tc>
                <a:tc>
                  <a:txBody>
                    <a:bodyPr/>
                    <a:lstStyle/>
                    <a:p>
                      <a:r>
                        <a:rPr lang="en-US" dirty="0" smtClean="0"/>
                        <a:t>1</a:t>
                      </a:r>
                      <a:endParaRPr lang="ru-RU" dirty="0"/>
                    </a:p>
                  </a:txBody>
                  <a:tcPr/>
                </a:tc>
                <a:tc>
                  <a:txBody>
                    <a:bodyPr/>
                    <a:lstStyle/>
                    <a:p>
                      <a:r>
                        <a:rPr lang="ru-RU" dirty="0" smtClean="0"/>
                        <a:t>1</a:t>
                      </a:r>
                      <a:endParaRPr lang="ru-RU" dirty="0"/>
                    </a:p>
                  </a:txBody>
                  <a:tcPr/>
                </a:tc>
                <a:tc>
                  <a:txBody>
                    <a:bodyPr/>
                    <a:lstStyle/>
                    <a:p>
                      <a:r>
                        <a:rPr lang="ru-RU" dirty="0" smtClean="0"/>
                        <a:t>0</a:t>
                      </a:r>
                      <a:endParaRPr lang="ru-RU" dirty="0"/>
                    </a:p>
                  </a:txBody>
                  <a:tcPr/>
                </a:tc>
              </a:tr>
              <a:tr h="328230">
                <a:tc>
                  <a:txBody>
                    <a:bodyPr/>
                    <a:lstStyle/>
                    <a:p>
                      <a:r>
                        <a:rPr lang="en-US" dirty="0" smtClean="0"/>
                        <a:t>1</a:t>
                      </a:r>
                      <a:endParaRPr lang="ru-RU" dirty="0"/>
                    </a:p>
                  </a:txBody>
                  <a:tcPr/>
                </a:tc>
                <a:tc>
                  <a:txBody>
                    <a:bodyPr/>
                    <a:lstStyle/>
                    <a:p>
                      <a:r>
                        <a:rPr lang="en-US" dirty="0" smtClean="0"/>
                        <a:t>0</a:t>
                      </a:r>
                      <a:endParaRPr lang="ru-RU" dirty="0"/>
                    </a:p>
                  </a:txBody>
                  <a:tcPr/>
                </a:tc>
                <a:tc>
                  <a:txBody>
                    <a:bodyPr/>
                    <a:lstStyle/>
                    <a:p>
                      <a:r>
                        <a:rPr lang="ru-RU" dirty="0" smtClean="0"/>
                        <a:t>0</a:t>
                      </a:r>
                      <a:endParaRPr lang="ru-RU" dirty="0"/>
                    </a:p>
                  </a:txBody>
                  <a:tcPr/>
                </a:tc>
                <a:tc>
                  <a:txBody>
                    <a:bodyPr/>
                    <a:lstStyle/>
                    <a:p>
                      <a:r>
                        <a:rPr lang="ru-RU" dirty="0" smtClean="0"/>
                        <a:t>1</a:t>
                      </a:r>
                      <a:endParaRPr lang="ru-RU" dirty="0"/>
                    </a:p>
                  </a:txBody>
                  <a:tcPr/>
                </a:tc>
              </a:tr>
              <a:tr h="365254">
                <a:tc>
                  <a:txBody>
                    <a:bodyPr/>
                    <a:lstStyle/>
                    <a:p>
                      <a:r>
                        <a:rPr lang="en-US" dirty="0" smtClean="0"/>
                        <a:t>1</a:t>
                      </a:r>
                      <a:endParaRPr lang="ru-RU" dirty="0"/>
                    </a:p>
                  </a:txBody>
                  <a:tcPr/>
                </a:tc>
                <a:tc>
                  <a:txBody>
                    <a:bodyPr/>
                    <a:lstStyle/>
                    <a:p>
                      <a:r>
                        <a:rPr lang="en-US" dirty="0" smtClean="0"/>
                        <a:t>1</a:t>
                      </a:r>
                      <a:endParaRPr lang="ru-RU" dirty="0"/>
                    </a:p>
                  </a:txBody>
                  <a:tcPr/>
                </a:tc>
                <a:tc gridSpan="2">
                  <a:txBody>
                    <a:bodyPr/>
                    <a:lstStyle/>
                    <a:p>
                      <a:r>
                        <a:rPr lang="ru-RU" dirty="0" smtClean="0"/>
                        <a:t>Запрещенное состояние</a:t>
                      </a:r>
                      <a:endParaRPr lang="ru-RU" dirty="0"/>
                    </a:p>
                  </a:txBody>
                  <a:tcPr/>
                </a:tc>
                <a:tc hMerge="1">
                  <a:txBody>
                    <a:bodyPr/>
                    <a:lstStyle/>
                    <a:p>
                      <a:endParaRPr lang="ru-RU" dirty="0"/>
                    </a:p>
                  </a:txBody>
                  <a:tcPr/>
                </a:tc>
              </a:tr>
            </a:tbl>
          </a:graphicData>
        </a:graphic>
      </p:graphicFrame>
      <p:cxnSp>
        <p:nvCxnSpPr>
          <p:cNvPr id="10" name="Прямая соединительная линия 9"/>
          <p:cNvCxnSpPr/>
          <p:nvPr/>
        </p:nvCxnSpPr>
        <p:spPr>
          <a:xfrm>
            <a:off x="4427984" y="764855"/>
            <a:ext cx="72008" cy="5710737"/>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 name="Таблица 12"/>
          <p:cNvGraphicFramePr>
            <a:graphicFrameLocks noGrp="1"/>
          </p:cNvGraphicFramePr>
          <p:nvPr>
            <p:extLst>
              <p:ext uri="{D42A27DB-BD31-4B8C-83A1-F6EECF244321}">
                <p14:modId xmlns:p14="http://schemas.microsoft.com/office/powerpoint/2010/main" val="3317933464"/>
              </p:ext>
            </p:extLst>
          </p:nvPr>
        </p:nvGraphicFramePr>
        <p:xfrm>
          <a:off x="4644008" y="2629623"/>
          <a:ext cx="4104800" cy="1981200"/>
        </p:xfrm>
        <a:graphic>
          <a:graphicData uri="http://schemas.openxmlformats.org/drawingml/2006/table">
            <a:tbl>
              <a:tblPr firstRow="1" bandRow="1">
                <a:tableStyleId>{5C22544A-7EE6-4342-B048-85BDC9FD1C3A}</a:tableStyleId>
              </a:tblPr>
              <a:tblGrid>
                <a:gridCol w="427314"/>
                <a:gridCol w="427314"/>
                <a:gridCol w="1585709"/>
                <a:gridCol w="1664463"/>
              </a:tblGrid>
              <a:tr h="332345">
                <a:tc>
                  <a:txBody>
                    <a:bodyPr/>
                    <a:lstStyle/>
                    <a:p>
                      <a:r>
                        <a:rPr lang="ru-RU" dirty="0" smtClean="0"/>
                        <a:t>/</a:t>
                      </a:r>
                      <a:r>
                        <a:rPr lang="en-US" dirty="0" smtClean="0"/>
                        <a:t>R</a:t>
                      </a:r>
                      <a:endParaRPr lang="ru-RU" dirty="0"/>
                    </a:p>
                  </a:txBody>
                  <a:tcPr/>
                </a:tc>
                <a:tc>
                  <a:txBody>
                    <a:bodyPr/>
                    <a:lstStyle/>
                    <a:p>
                      <a:r>
                        <a:rPr lang="ru-RU" dirty="0" smtClean="0"/>
                        <a:t>/</a:t>
                      </a:r>
                      <a:r>
                        <a:rPr lang="en-US" dirty="0" smtClean="0"/>
                        <a:t>S</a:t>
                      </a:r>
                      <a:endParaRPr lang="ru-RU" dirty="0"/>
                    </a:p>
                  </a:txBody>
                  <a:tcPr/>
                </a:tc>
                <a:tc>
                  <a:txBody>
                    <a:bodyPr/>
                    <a:lstStyle/>
                    <a:p>
                      <a:r>
                        <a:rPr lang="en-US" dirty="0" smtClean="0"/>
                        <a:t>Q</a:t>
                      </a:r>
                      <a:endParaRPr lang="ru-RU" dirty="0"/>
                    </a:p>
                  </a:txBody>
                  <a:tcPr/>
                </a:tc>
                <a:tc>
                  <a:txBody>
                    <a:bodyPr/>
                    <a:lstStyle/>
                    <a:p>
                      <a:r>
                        <a:rPr lang="en-US" dirty="0" smtClean="0"/>
                        <a:t>/Q</a:t>
                      </a:r>
                      <a:endParaRPr lang="ru-RU" dirty="0"/>
                    </a:p>
                  </a:txBody>
                  <a:tcPr/>
                </a:tc>
              </a:tr>
              <a:tr h="332345">
                <a:tc>
                  <a:txBody>
                    <a:bodyPr/>
                    <a:lstStyle/>
                    <a:p>
                      <a:r>
                        <a:rPr lang="en-US" dirty="0" smtClean="0"/>
                        <a:t>0</a:t>
                      </a:r>
                      <a:endParaRPr lang="ru-RU" dirty="0"/>
                    </a:p>
                  </a:txBody>
                  <a:tcPr/>
                </a:tc>
                <a:tc>
                  <a:txBody>
                    <a:bodyPr/>
                    <a:lstStyle/>
                    <a:p>
                      <a:r>
                        <a:rPr lang="en-US" dirty="0" smtClean="0"/>
                        <a:t>0</a:t>
                      </a:r>
                      <a:endParaRPr lang="ru-RU" dirty="0"/>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Запрещенное состояние</a:t>
                      </a:r>
                    </a:p>
                  </a:txBody>
                  <a:tcPr/>
                </a:tc>
                <a:tc hMerge="1">
                  <a:txBody>
                    <a:bodyPr/>
                    <a:lstStyle/>
                    <a:p>
                      <a:endParaRPr lang="ru-RU" dirty="0"/>
                    </a:p>
                  </a:txBody>
                  <a:tcPr/>
                </a:tc>
              </a:tr>
              <a:tr h="332345">
                <a:tc>
                  <a:txBody>
                    <a:bodyPr/>
                    <a:lstStyle/>
                    <a:p>
                      <a:r>
                        <a:rPr lang="en-US" dirty="0" smtClean="0"/>
                        <a:t>0</a:t>
                      </a:r>
                      <a:endParaRPr lang="ru-RU" dirty="0"/>
                    </a:p>
                  </a:txBody>
                  <a:tcPr/>
                </a:tc>
                <a:tc>
                  <a:txBody>
                    <a:bodyPr/>
                    <a:lstStyle/>
                    <a:p>
                      <a:r>
                        <a:rPr lang="en-US" dirty="0" smtClean="0"/>
                        <a:t>1</a:t>
                      </a:r>
                      <a:endParaRPr lang="ru-RU" dirty="0"/>
                    </a:p>
                  </a:txBody>
                  <a:tcPr/>
                </a:tc>
                <a:tc>
                  <a:txBody>
                    <a:bodyPr/>
                    <a:lstStyle/>
                    <a:p>
                      <a:r>
                        <a:rPr lang="ru-RU" dirty="0" smtClean="0"/>
                        <a:t>0</a:t>
                      </a:r>
                      <a:endParaRPr lang="ru-RU" dirty="0"/>
                    </a:p>
                  </a:txBody>
                  <a:tcPr/>
                </a:tc>
                <a:tc>
                  <a:txBody>
                    <a:bodyPr/>
                    <a:lstStyle/>
                    <a:p>
                      <a:r>
                        <a:rPr lang="ru-RU" dirty="0" smtClean="0"/>
                        <a:t>1</a:t>
                      </a:r>
                      <a:endParaRPr lang="ru-RU" dirty="0"/>
                    </a:p>
                  </a:txBody>
                  <a:tcPr/>
                </a:tc>
              </a:tr>
              <a:tr h="332345">
                <a:tc>
                  <a:txBody>
                    <a:bodyPr/>
                    <a:lstStyle/>
                    <a:p>
                      <a:r>
                        <a:rPr lang="en-US" dirty="0" smtClean="0"/>
                        <a:t>1</a:t>
                      </a:r>
                      <a:endParaRPr lang="ru-RU" dirty="0"/>
                    </a:p>
                  </a:txBody>
                  <a:tcPr/>
                </a:tc>
                <a:tc>
                  <a:txBody>
                    <a:bodyPr/>
                    <a:lstStyle/>
                    <a:p>
                      <a:r>
                        <a:rPr lang="en-US" dirty="0" smtClean="0"/>
                        <a:t>0</a:t>
                      </a:r>
                      <a:endParaRPr lang="ru-RU" dirty="0"/>
                    </a:p>
                  </a:txBody>
                  <a:tcPr/>
                </a:tc>
                <a:tc>
                  <a:txBody>
                    <a:bodyPr/>
                    <a:lstStyle/>
                    <a:p>
                      <a:r>
                        <a:rPr lang="ru-RU" dirty="0" smtClean="0"/>
                        <a:t>1</a:t>
                      </a:r>
                      <a:endParaRPr lang="ru-RU" dirty="0"/>
                    </a:p>
                  </a:txBody>
                  <a:tcPr/>
                </a:tc>
                <a:tc>
                  <a:txBody>
                    <a:bodyPr/>
                    <a:lstStyle/>
                    <a:p>
                      <a:r>
                        <a:rPr lang="ru-RU" dirty="0" smtClean="0"/>
                        <a:t>0</a:t>
                      </a:r>
                      <a:endParaRPr lang="ru-RU" dirty="0"/>
                    </a:p>
                  </a:txBody>
                  <a:tcPr/>
                </a:tc>
              </a:tr>
              <a:tr h="470822">
                <a:tc>
                  <a:txBody>
                    <a:bodyPr/>
                    <a:lstStyle/>
                    <a:p>
                      <a:r>
                        <a:rPr lang="en-US" dirty="0" smtClean="0"/>
                        <a:t>1</a:t>
                      </a:r>
                      <a:endParaRPr lang="ru-RU" dirty="0"/>
                    </a:p>
                  </a:txBody>
                  <a:tcPr/>
                </a:tc>
                <a:tc>
                  <a:txBody>
                    <a:bodyPr/>
                    <a:lstStyle/>
                    <a:p>
                      <a:r>
                        <a:rPr lang="en-US" dirty="0" smtClean="0"/>
                        <a:t>1</a:t>
                      </a:r>
                      <a:endParaRPr lang="ru-RU" dirty="0"/>
                    </a:p>
                  </a:txBody>
                  <a:tcPr/>
                </a:tc>
                <a:tc>
                  <a:txBody>
                    <a:bodyPr/>
                    <a:lstStyle/>
                    <a:p>
                      <a:r>
                        <a:rPr lang="ru-RU" sz="1400" dirty="0" smtClean="0"/>
                        <a:t>Хранение </a:t>
                      </a:r>
                      <a:r>
                        <a:rPr lang="en-US" sz="1400" dirty="0" smtClean="0"/>
                        <a:t>Q</a:t>
                      </a:r>
                      <a:r>
                        <a:rPr lang="en-US" sz="1400" baseline="-25000" dirty="0" smtClean="0"/>
                        <a:t>N-1</a:t>
                      </a:r>
                      <a:endParaRPr lang="ru-RU" sz="1400"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400" dirty="0" smtClean="0"/>
                        <a:t>Хранение инверсного</a:t>
                      </a:r>
                      <a:r>
                        <a:rPr lang="ru-RU" sz="1400" baseline="0" dirty="0" smtClean="0"/>
                        <a:t> </a:t>
                      </a:r>
                      <a:r>
                        <a:rPr lang="en-US" sz="1400" dirty="0" smtClean="0"/>
                        <a:t>Q</a:t>
                      </a:r>
                      <a:r>
                        <a:rPr lang="en-US" sz="1400" baseline="-25000" dirty="0" smtClean="0"/>
                        <a:t>N-1</a:t>
                      </a:r>
                      <a:endParaRPr lang="ru-RU" sz="1400" dirty="0"/>
                    </a:p>
                  </a:txBody>
                  <a:tcPr/>
                </a:tc>
              </a:tr>
            </a:tbl>
          </a:graphicData>
        </a:graphic>
      </p:graphicFrame>
      <p:pic>
        <p:nvPicPr>
          <p:cNvPr id="922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617" y="4802746"/>
            <a:ext cx="3600400" cy="1807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6016" y="4790295"/>
            <a:ext cx="4032448" cy="1807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Прямоугольник 11"/>
          <p:cNvSpPr/>
          <p:nvPr/>
        </p:nvSpPr>
        <p:spPr>
          <a:xfrm>
            <a:off x="0" y="5152278"/>
            <a:ext cx="658129" cy="369332"/>
          </a:xfrm>
          <a:prstGeom prst="rect">
            <a:avLst/>
          </a:prstGeom>
        </p:spPr>
        <p:txBody>
          <a:bodyPr wrap="none">
            <a:spAutoFit/>
          </a:bodyPr>
          <a:lstStyle/>
          <a:p>
            <a:r>
              <a:rPr lang="en-US" dirty="0" smtClean="0">
                <a:solidFill>
                  <a:srgbClr val="C00000"/>
                </a:solidFill>
              </a:rPr>
              <a:t>reset</a:t>
            </a:r>
            <a:endParaRPr lang="ru-RU" dirty="0"/>
          </a:p>
        </p:txBody>
      </p:sp>
      <p:sp>
        <p:nvSpPr>
          <p:cNvPr id="20" name="Прямоугольник 19"/>
          <p:cNvSpPr/>
          <p:nvPr/>
        </p:nvSpPr>
        <p:spPr>
          <a:xfrm>
            <a:off x="0" y="5521610"/>
            <a:ext cx="465577" cy="369332"/>
          </a:xfrm>
          <a:prstGeom prst="rect">
            <a:avLst/>
          </a:prstGeom>
        </p:spPr>
        <p:txBody>
          <a:bodyPr wrap="none">
            <a:spAutoFit/>
          </a:bodyPr>
          <a:lstStyle/>
          <a:p>
            <a:r>
              <a:rPr lang="en-US" dirty="0" smtClean="0">
                <a:solidFill>
                  <a:srgbClr val="C00000"/>
                </a:solidFill>
              </a:rPr>
              <a:t>set</a:t>
            </a:r>
            <a:endParaRPr lang="ru-RU" dirty="0"/>
          </a:p>
        </p:txBody>
      </p:sp>
    </p:spTree>
    <p:extLst>
      <p:ext uri="{BB962C8B-B14F-4D97-AF65-F5344CB8AC3E}">
        <p14:creationId xmlns:p14="http://schemas.microsoft.com/office/powerpoint/2010/main" val="160412840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Триггеры: </a:t>
            </a:r>
            <a:r>
              <a:rPr lang="en-US" sz="3600" b="1" dirty="0" smtClean="0">
                <a:solidFill>
                  <a:srgbClr val="C00000"/>
                </a:solidFill>
              </a:rPr>
              <a:t>RS-</a:t>
            </a:r>
            <a:r>
              <a:rPr lang="ru-RU" sz="3600" b="1" dirty="0" smtClean="0">
                <a:solidFill>
                  <a:srgbClr val="C00000"/>
                </a:solidFill>
              </a:rPr>
              <a:t>триггеры (синхронные)</a:t>
            </a:r>
            <a:endParaRPr lang="ru-RU" sz="3600" dirty="0">
              <a:solidFill>
                <a:srgbClr val="C00000"/>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268760"/>
            <a:ext cx="2016224"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7812" y="980728"/>
            <a:ext cx="5675877"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Прямоугольник 7"/>
          <p:cNvSpPr/>
          <p:nvPr/>
        </p:nvSpPr>
        <p:spPr>
          <a:xfrm>
            <a:off x="164340" y="656596"/>
            <a:ext cx="2520280" cy="369332"/>
          </a:xfrm>
          <a:prstGeom prst="rect">
            <a:avLst/>
          </a:prstGeom>
        </p:spPr>
        <p:txBody>
          <a:bodyPr wrap="square">
            <a:spAutoFit/>
          </a:bodyPr>
          <a:lstStyle/>
          <a:p>
            <a:pPr algn="ctr"/>
            <a:r>
              <a:rPr lang="ru-RU" b="1" dirty="0" smtClean="0">
                <a:solidFill>
                  <a:srgbClr val="0070C0"/>
                </a:solidFill>
              </a:rPr>
              <a:t>КМОП</a:t>
            </a:r>
            <a:endParaRPr lang="ru-RU" b="1" dirty="0">
              <a:solidFill>
                <a:srgbClr val="0070C0"/>
              </a:solidFill>
            </a:endParaRPr>
          </a:p>
        </p:txBody>
      </p:sp>
      <p:pic>
        <p:nvPicPr>
          <p:cNvPr id="102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4293096"/>
            <a:ext cx="1872208"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Прямоугольник 10"/>
          <p:cNvSpPr/>
          <p:nvPr/>
        </p:nvSpPr>
        <p:spPr>
          <a:xfrm>
            <a:off x="215516" y="3775537"/>
            <a:ext cx="2520280" cy="369332"/>
          </a:xfrm>
          <a:prstGeom prst="rect">
            <a:avLst/>
          </a:prstGeom>
        </p:spPr>
        <p:txBody>
          <a:bodyPr wrap="square">
            <a:spAutoFit/>
          </a:bodyPr>
          <a:lstStyle/>
          <a:p>
            <a:pPr algn="ctr"/>
            <a:r>
              <a:rPr lang="ru-RU" b="1" dirty="0" smtClean="0">
                <a:solidFill>
                  <a:srgbClr val="0070C0"/>
                </a:solidFill>
              </a:rPr>
              <a:t>ТТЛ</a:t>
            </a:r>
            <a:endParaRPr lang="ru-RU" b="1" dirty="0">
              <a:solidFill>
                <a:srgbClr val="0070C0"/>
              </a:solidFill>
            </a:endParaRPr>
          </a:p>
        </p:txBody>
      </p:sp>
      <p:cxnSp>
        <p:nvCxnSpPr>
          <p:cNvPr id="4" name="Прямая соединительная линия 3"/>
          <p:cNvCxnSpPr/>
          <p:nvPr/>
        </p:nvCxnSpPr>
        <p:spPr>
          <a:xfrm>
            <a:off x="323528" y="3573016"/>
            <a:ext cx="8496944"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4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5816" y="3831842"/>
            <a:ext cx="5876696" cy="2425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812337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Триггеры: </a:t>
            </a:r>
            <a:r>
              <a:rPr lang="en-US" sz="3600" b="1" dirty="0" smtClean="0">
                <a:solidFill>
                  <a:srgbClr val="C00000"/>
                </a:solidFill>
              </a:rPr>
              <a:t>D-</a:t>
            </a:r>
            <a:r>
              <a:rPr lang="ru-RU" sz="3600" b="1" dirty="0" smtClean="0">
                <a:solidFill>
                  <a:srgbClr val="C00000"/>
                </a:solidFill>
              </a:rPr>
              <a:t>триггер</a:t>
            </a:r>
            <a:endParaRPr lang="ru-RU" sz="3600" dirty="0">
              <a:solidFill>
                <a:srgbClr val="C00000"/>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1196752"/>
            <a:ext cx="3255615" cy="1995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196752"/>
            <a:ext cx="1831164" cy="1831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Прямоугольник 5"/>
          <p:cNvSpPr/>
          <p:nvPr/>
        </p:nvSpPr>
        <p:spPr>
          <a:xfrm>
            <a:off x="0" y="623823"/>
            <a:ext cx="1975180" cy="369332"/>
          </a:xfrm>
          <a:prstGeom prst="rect">
            <a:avLst/>
          </a:prstGeom>
        </p:spPr>
        <p:txBody>
          <a:bodyPr wrap="square">
            <a:spAutoFit/>
          </a:bodyPr>
          <a:lstStyle/>
          <a:p>
            <a:pPr algn="ctr"/>
            <a:r>
              <a:rPr lang="ru-RU" b="1" dirty="0" smtClean="0">
                <a:solidFill>
                  <a:srgbClr val="0070C0"/>
                </a:solidFill>
              </a:rPr>
              <a:t>КМОП</a:t>
            </a:r>
            <a:endParaRPr lang="ru-RU" b="1" dirty="0">
              <a:solidFill>
                <a:srgbClr val="0070C0"/>
              </a:solidFill>
            </a:endParaRPr>
          </a:p>
        </p:txBody>
      </p:sp>
      <p:graphicFrame>
        <p:nvGraphicFramePr>
          <p:cNvPr id="2" name="Таблица 1"/>
          <p:cNvGraphicFramePr>
            <a:graphicFrameLocks noGrp="1"/>
          </p:cNvGraphicFramePr>
          <p:nvPr>
            <p:extLst>
              <p:ext uri="{D42A27DB-BD31-4B8C-83A1-F6EECF244321}">
                <p14:modId xmlns:p14="http://schemas.microsoft.com/office/powerpoint/2010/main" val="3083950135"/>
              </p:ext>
            </p:extLst>
          </p:nvPr>
        </p:nvGraphicFramePr>
        <p:xfrm>
          <a:off x="395536" y="3501008"/>
          <a:ext cx="7488832" cy="1753156"/>
        </p:xfrm>
        <a:graphic>
          <a:graphicData uri="http://schemas.openxmlformats.org/drawingml/2006/table">
            <a:tbl>
              <a:tblPr firstRow="1" bandRow="1">
                <a:tableStyleId>{5C22544A-7EE6-4342-B048-85BDC9FD1C3A}</a:tableStyleId>
              </a:tblPr>
              <a:tblGrid>
                <a:gridCol w="2448272"/>
                <a:gridCol w="576064"/>
                <a:gridCol w="1584176"/>
                <a:gridCol w="2880320"/>
              </a:tblGrid>
              <a:tr h="280860">
                <a:tc>
                  <a:txBody>
                    <a:bodyPr/>
                    <a:lstStyle/>
                    <a:p>
                      <a:r>
                        <a:rPr lang="ru-RU" sz="2400" dirty="0" smtClean="0"/>
                        <a:t>С</a:t>
                      </a:r>
                      <a:endParaRPr lang="ru-RU" sz="2400" dirty="0"/>
                    </a:p>
                  </a:txBody>
                  <a:tcPr/>
                </a:tc>
                <a:tc>
                  <a:txBody>
                    <a:bodyPr/>
                    <a:lstStyle/>
                    <a:p>
                      <a:r>
                        <a:rPr lang="en-US" sz="2400" dirty="0" smtClean="0"/>
                        <a:t>D</a:t>
                      </a:r>
                      <a:endParaRPr lang="ru-RU" sz="2400" dirty="0"/>
                    </a:p>
                  </a:txBody>
                  <a:tcPr/>
                </a:tc>
                <a:tc>
                  <a:txBody>
                    <a:bodyPr/>
                    <a:lstStyle/>
                    <a:p>
                      <a:r>
                        <a:rPr lang="en-US" sz="2400" dirty="0" smtClean="0"/>
                        <a:t>Q</a:t>
                      </a:r>
                      <a:endParaRPr lang="ru-RU" sz="2400" dirty="0"/>
                    </a:p>
                  </a:txBody>
                  <a:tcPr/>
                </a:tc>
                <a:tc>
                  <a:txBody>
                    <a:bodyPr/>
                    <a:lstStyle/>
                    <a:p>
                      <a:r>
                        <a:rPr lang="en-US" sz="2400" dirty="0" smtClean="0"/>
                        <a:t>/Q</a:t>
                      </a:r>
                      <a:endParaRPr lang="ru-RU" sz="2400" dirty="0"/>
                    </a:p>
                  </a:txBody>
                  <a:tcPr/>
                </a:tc>
              </a:tr>
              <a:tr h="280860">
                <a:tc>
                  <a:txBody>
                    <a:bodyPr/>
                    <a:lstStyle/>
                    <a:p>
                      <a:r>
                        <a:rPr lang="ru-RU" sz="2400" dirty="0" smtClean="0"/>
                        <a:t>фронт</a:t>
                      </a:r>
                      <a:endParaRPr lang="ru-RU" sz="2400" dirty="0"/>
                    </a:p>
                  </a:txBody>
                  <a:tcPr/>
                </a:tc>
                <a:tc>
                  <a:txBody>
                    <a:bodyPr/>
                    <a:lstStyle/>
                    <a:p>
                      <a:r>
                        <a:rPr lang="ru-RU" sz="2400" dirty="0" smtClean="0"/>
                        <a:t>0</a:t>
                      </a:r>
                      <a:endParaRPr lang="ru-RU" sz="2400" dirty="0"/>
                    </a:p>
                  </a:txBody>
                  <a:tcPr/>
                </a:tc>
                <a:tc>
                  <a:txBody>
                    <a:bodyPr/>
                    <a:lstStyle/>
                    <a:p>
                      <a:r>
                        <a:rPr lang="en-US" sz="2400" dirty="0" smtClean="0"/>
                        <a:t>0</a:t>
                      </a:r>
                      <a:endParaRPr lang="ru-RU" sz="2400" dirty="0"/>
                    </a:p>
                  </a:txBody>
                  <a:tcPr/>
                </a:tc>
                <a:tc>
                  <a:txBody>
                    <a:bodyPr/>
                    <a:lstStyle/>
                    <a:p>
                      <a:r>
                        <a:rPr lang="en-US" sz="2400" dirty="0" smtClean="0"/>
                        <a:t>1</a:t>
                      </a:r>
                      <a:endParaRPr lang="ru-RU" sz="2400" dirty="0"/>
                    </a:p>
                  </a:txBody>
                  <a:tcPr/>
                </a:tc>
              </a:tr>
              <a:tr h="280860">
                <a:tc>
                  <a:txBody>
                    <a:bodyPr/>
                    <a:lstStyle/>
                    <a:p>
                      <a:r>
                        <a:rPr lang="ru-RU" sz="2400" dirty="0" smtClean="0"/>
                        <a:t>фронт</a:t>
                      </a:r>
                      <a:endParaRPr lang="ru-RU" sz="2400" dirty="0"/>
                    </a:p>
                  </a:txBody>
                  <a:tcPr/>
                </a:tc>
                <a:tc>
                  <a:txBody>
                    <a:bodyPr/>
                    <a:lstStyle/>
                    <a:p>
                      <a:r>
                        <a:rPr lang="ru-RU" sz="2400" dirty="0" smtClean="0"/>
                        <a:t>1</a:t>
                      </a:r>
                      <a:endParaRPr lang="ru-RU" sz="2400" dirty="0"/>
                    </a:p>
                  </a:txBody>
                  <a:tcPr/>
                </a:tc>
                <a:tc>
                  <a:txBody>
                    <a:bodyPr/>
                    <a:lstStyle/>
                    <a:p>
                      <a:r>
                        <a:rPr lang="ru-RU" sz="2400" dirty="0" smtClean="0"/>
                        <a:t>1</a:t>
                      </a:r>
                      <a:endParaRPr lang="ru-RU" sz="2400" dirty="0"/>
                    </a:p>
                  </a:txBody>
                  <a:tcPr/>
                </a:tc>
                <a:tc>
                  <a:txBody>
                    <a:bodyPr/>
                    <a:lstStyle/>
                    <a:p>
                      <a:r>
                        <a:rPr lang="ru-RU" sz="2400" dirty="0" smtClean="0"/>
                        <a:t>0</a:t>
                      </a:r>
                      <a:endParaRPr lang="ru-RU" sz="2400" dirty="0"/>
                    </a:p>
                  </a:txBody>
                  <a:tcPr/>
                </a:tc>
              </a:tr>
              <a:tr h="381556">
                <a:tc>
                  <a:txBody>
                    <a:bodyPr/>
                    <a:lstStyle/>
                    <a:p>
                      <a:r>
                        <a:rPr lang="ru-RU" dirty="0" smtClean="0"/>
                        <a:t>любое, кроме фронта</a:t>
                      </a:r>
                      <a:endParaRPr lang="ru-RU" dirty="0"/>
                    </a:p>
                  </a:txBody>
                  <a:tcPr/>
                </a:tc>
                <a:tc>
                  <a:txBody>
                    <a:bodyPr/>
                    <a:lstStyle/>
                    <a:p>
                      <a:r>
                        <a:rPr lang="ru-RU" dirty="0" smtClean="0"/>
                        <a:t>х</a:t>
                      </a:r>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Хранение </a:t>
                      </a:r>
                      <a:r>
                        <a:rPr lang="en-US" sz="1800" dirty="0" smtClean="0"/>
                        <a:t>Q</a:t>
                      </a:r>
                      <a:r>
                        <a:rPr lang="en-US" sz="1800" baseline="-25000" dirty="0" smtClean="0"/>
                        <a:t>N-1</a:t>
                      </a:r>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Хранение инверсного  </a:t>
                      </a:r>
                      <a:r>
                        <a:rPr lang="en-US" sz="1800" dirty="0" smtClean="0"/>
                        <a:t>Q</a:t>
                      </a:r>
                      <a:r>
                        <a:rPr lang="en-US" sz="1800" baseline="-25000" dirty="0" smtClean="0"/>
                        <a:t>N-1</a:t>
                      </a:r>
                      <a:endParaRPr lang="ru-RU" dirty="0"/>
                    </a:p>
                  </a:txBody>
                  <a:tcPr/>
                </a:tc>
              </a:tr>
            </a:tbl>
          </a:graphicData>
        </a:graphic>
      </p:graphicFrame>
      <p:pic>
        <p:nvPicPr>
          <p:cNvPr id="11268" name="Picture 4" descr="http://lib.znate.ru/pars_docs/refs/273/272644/272644_html_3da824b8.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0152" y="1441685"/>
            <a:ext cx="2692790" cy="1505968"/>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276233" y="6093296"/>
            <a:ext cx="8718008" cy="400110"/>
          </a:xfrm>
          <a:prstGeom prst="rect">
            <a:avLst/>
          </a:prstGeom>
        </p:spPr>
        <p:txBody>
          <a:bodyPr wrap="square">
            <a:spAutoFit/>
          </a:bodyPr>
          <a:lstStyle/>
          <a:p>
            <a:pPr algn="ctr"/>
            <a:r>
              <a:rPr lang="ru-RU" sz="2000" b="1" dirty="0" smtClean="0">
                <a:solidFill>
                  <a:srgbClr val="0070C0"/>
                </a:solidFill>
              </a:rPr>
              <a:t>ТТЛ все тоже самое, но данные на выход поступают «по срезу» сигнала С</a:t>
            </a:r>
            <a:endParaRPr lang="ru-RU" sz="2000" b="1" dirty="0">
              <a:solidFill>
                <a:srgbClr val="0070C0"/>
              </a:solidFill>
            </a:endParaRPr>
          </a:p>
        </p:txBody>
      </p:sp>
      <p:sp>
        <p:nvSpPr>
          <p:cNvPr id="3" name="Прямоугольник 2"/>
          <p:cNvSpPr/>
          <p:nvPr/>
        </p:nvSpPr>
        <p:spPr>
          <a:xfrm>
            <a:off x="2139294" y="623823"/>
            <a:ext cx="6851423" cy="369332"/>
          </a:xfrm>
          <a:prstGeom prst="rect">
            <a:avLst/>
          </a:prstGeom>
        </p:spPr>
        <p:txBody>
          <a:bodyPr wrap="square">
            <a:spAutoFit/>
          </a:bodyPr>
          <a:lstStyle/>
          <a:p>
            <a:r>
              <a:rPr lang="ru-RU" dirty="0"/>
              <a:t>запоминает состояние входа и выдаёт его на выход</a:t>
            </a:r>
          </a:p>
        </p:txBody>
      </p:sp>
      <p:sp>
        <p:nvSpPr>
          <p:cNvPr id="10" name="Прямоугольник 9"/>
          <p:cNvSpPr/>
          <p:nvPr/>
        </p:nvSpPr>
        <p:spPr>
          <a:xfrm>
            <a:off x="435124" y="5445224"/>
            <a:ext cx="8555593" cy="369332"/>
          </a:xfrm>
          <a:prstGeom prst="rect">
            <a:avLst/>
          </a:prstGeom>
        </p:spPr>
        <p:txBody>
          <a:bodyPr wrap="square">
            <a:spAutoFit/>
          </a:bodyPr>
          <a:lstStyle/>
          <a:p>
            <a:r>
              <a:rPr lang="en-US" dirty="0" smtClean="0"/>
              <a:t>D-</a:t>
            </a:r>
            <a:r>
              <a:rPr lang="ru-RU" dirty="0" smtClean="0"/>
              <a:t>триггера – базовая ячейка памяти (в запоминающих устройствах, в ПЛИС</a:t>
            </a:r>
            <a:endParaRPr lang="ru-RU" dirty="0"/>
          </a:p>
        </p:txBody>
      </p:sp>
    </p:spTree>
    <p:extLst>
      <p:ext uri="{BB962C8B-B14F-4D97-AF65-F5344CB8AC3E}">
        <p14:creationId xmlns:p14="http://schemas.microsoft.com/office/powerpoint/2010/main" val="277454875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p:cNvSpPr txBox="1">
            <a:spLocks/>
          </p:cNvSpPr>
          <p:nvPr/>
        </p:nvSpPr>
        <p:spPr>
          <a:xfrm>
            <a:off x="259904" y="186179"/>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600" b="1" smtClean="0">
                <a:solidFill>
                  <a:srgbClr val="C00000"/>
                </a:solidFill>
              </a:rPr>
              <a:t>Триггеры: </a:t>
            </a:r>
            <a:r>
              <a:rPr lang="en-US" sz="3600" b="1" smtClean="0">
                <a:solidFill>
                  <a:srgbClr val="C00000"/>
                </a:solidFill>
              </a:rPr>
              <a:t>D-</a:t>
            </a:r>
            <a:r>
              <a:rPr lang="ru-RU" sz="3600" b="1" smtClean="0">
                <a:solidFill>
                  <a:srgbClr val="C00000"/>
                </a:solidFill>
              </a:rPr>
              <a:t>триггер</a:t>
            </a:r>
            <a:endParaRPr lang="ru-RU" sz="3600" dirty="0">
              <a:solidFill>
                <a:srgbClr val="C00000"/>
              </a:solidFill>
            </a:endParaRPr>
          </a:p>
        </p:txBody>
      </p:sp>
      <p:sp>
        <p:nvSpPr>
          <p:cNvPr id="5" name="Прямоугольник 4"/>
          <p:cNvSpPr/>
          <p:nvPr/>
        </p:nvSpPr>
        <p:spPr>
          <a:xfrm>
            <a:off x="259904" y="980728"/>
            <a:ext cx="8388932" cy="461665"/>
          </a:xfrm>
          <a:prstGeom prst="rect">
            <a:avLst/>
          </a:prstGeom>
        </p:spPr>
        <p:txBody>
          <a:bodyPr wrap="square">
            <a:spAutoFit/>
          </a:bodyPr>
          <a:lstStyle/>
          <a:p>
            <a:pPr algn="ctr"/>
            <a:r>
              <a:rPr lang="ru-RU" sz="2400" i="1" dirty="0" smtClean="0">
                <a:solidFill>
                  <a:srgbClr val="0070C0"/>
                </a:solidFill>
              </a:rPr>
              <a:t>Как построить </a:t>
            </a:r>
            <a:r>
              <a:rPr lang="en-US" sz="2400" i="1" dirty="0" smtClean="0">
                <a:solidFill>
                  <a:srgbClr val="0070C0"/>
                </a:solidFill>
              </a:rPr>
              <a:t> D</a:t>
            </a:r>
            <a:r>
              <a:rPr lang="ru-RU" sz="2400" i="1" dirty="0" smtClean="0">
                <a:solidFill>
                  <a:srgbClr val="0070C0"/>
                </a:solidFill>
              </a:rPr>
              <a:t>-триггер на синхронном  </a:t>
            </a:r>
            <a:r>
              <a:rPr lang="en-US" sz="2400" i="1" dirty="0" smtClean="0">
                <a:solidFill>
                  <a:srgbClr val="0070C0"/>
                </a:solidFill>
              </a:rPr>
              <a:t>RS-</a:t>
            </a:r>
            <a:r>
              <a:rPr lang="ru-RU" sz="2400" i="1" dirty="0" smtClean="0">
                <a:solidFill>
                  <a:srgbClr val="0070C0"/>
                </a:solidFill>
              </a:rPr>
              <a:t>триггере???</a:t>
            </a:r>
            <a:endParaRPr lang="ru-RU" sz="2400" i="1" dirty="0">
              <a:solidFill>
                <a:srgbClr val="0070C0"/>
              </a:solidFill>
            </a:endParaRPr>
          </a:p>
        </p:txBody>
      </p:sp>
      <p:pic>
        <p:nvPicPr>
          <p:cNvPr id="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525081"/>
            <a:ext cx="2331876" cy="2331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Прямоугольник 6"/>
          <p:cNvSpPr/>
          <p:nvPr/>
        </p:nvSpPr>
        <p:spPr>
          <a:xfrm>
            <a:off x="4067944" y="2503778"/>
            <a:ext cx="707245" cy="1446550"/>
          </a:xfrm>
          <a:prstGeom prst="rect">
            <a:avLst/>
          </a:prstGeom>
        </p:spPr>
        <p:txBody>
          <a:bodyPr wrap="none">
            <a:spAutoFit/>
          </a:bodyPr>
          <a:lstStyle/>
          <a:p>
            <a:r>
              <a:rPr lang="ru-RU" sz="8800" b="1" dirty="0">
                <a:solidFill>
                  <a:schemeClr val="tx2"/>
                </a:solidFill>
              </a:rPr>
              <a:t>?</a:t>
            </a:r>
            <a:endParaRPr lang="ru-RU" sz="8800" dirty="0">
              <a:solidFill>
                <a:schemeClr val="tx2"/>
              </a:solidFill>
            </a:endParaRPr>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2525081"/>
            <a:ext cx="2448272"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Прямоугольник 8"/>
          <p:cNvSpPr/>
          <p:nvPr/>
        </p:nvSpPr>
        <p:spPr>
          <a:xfrm>
            <a:off x="1115615" y="1988840"/>
            <a:ext cx="1800201" cy="369332"/>
          </a:xfrm>
          <a:prstGeom prst="rect">
            <a:avLst/>
          </a:prstGeom>
        </p:spPr>
        <p:txBody>
          <a:bodyPr wrap="square">
            <a:spAutoFit/>
          </a:bodyPr>
          <a:lstStyle/>
          <a:p>
            <a:pPr algn="ctr"/>
            <a:r>
              <a:rPr lang="ru-RU" dirty="0" smtClean="0"/>
              <a:t>есть</a:t>
            </a:r>
            <a:endParaRPr lang="ru-RU" dirty="0"/>
          </a:p>
        </p:txBody>
      </p:sp>
      <p:sp>
        <p:nvSpPr>
          <p:cNvPr id="2" name="Стрелка вправо 1"/>
          <p:cNvSpPr/>
          <p:nvPr/>
        </p:nvSpPr>
        <p:spPr>
          <a:xfrm>
            <a:off x="3923928" y="3632071"/>
            <a:ext cx="1224136" cy="602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9"/>
          <p:cNvSpPr/>
          <p:nvPr/>
        </p:nvSpPr>
        <p:spPr>
          <a:xfrm>
            <a:off x="5616115" y="2035466"/>
            <a:ext cx="1800201" cy="369332"/>
          </a:xfrm>
          <a:prstGeom prst="rect">
            <a:avLst/>
          </a:prstGeom>
        </p:spPr>
        <p:txBody>
          <a:bodyPr wrap="square">
            <a:spAutoFit/>
          </a:bodyPr>
          <a:lstStyle/>
          <a:p>
            <a:pPr algn="ctr"/>
            <a:r>
              <a:rPr lang="ru-RU" dirty="0" smtClean="0"/>
              <a:t>надо</a:t>
            </a:r>
            <a:endParaRPr lang="ru-RU" dirty="0"/>
          </a:p>
        </p:txBody>
      </p:sp>
    </p:spTree>
    <p:extLst>
      <p:ext uri="{BB962C8B-B14F-4D97-AF65-F5344CB8AC3E}">
        <p14:creationId xmlns:p14="http://schemas.microsoft.com/office/powerpoint/2010/main" val="265370238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p:cNvSpPr txBox="1">
            <a:spLocks/>
          </p:cNvSpPr>
          <p:nvPr/>
        </p:nvSpPr>
        <p:spPr>
          <a:xfrm>
            <a:off x="259904" y="186179"/>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600" b="1" dirty="0" smtClean="0">
                <a:solidFill>
                  <a:srgbClr val="C00000"/>
                </a:solidFill>
              </a:rPr>
              <a:t>Триггеры: </a:t>
            </a:r>
            <a:r>
              <a:rPr lang="en-US" sz="3600" b="1" dirty="0" smtClean="0">
                <a:solidFill>
                  <a:srgbClr val="C00000"/>
                </a:solidFill>
              </a:rPr>
              <a:t>D-</a:t>
            </a:r>
            <a:r>
              <a:rPr lang="ru-RU" sz="3600" b="1" dirty="0" smtClean="0">
                <a:solidFill>
                  <a:srgbClr val="C00000"/>
                </a:solidFill>
              </a:rPr>
              <a:t>триггер. Каскадирование</a:t>
            </a:r>
            <a:endParaRPr lang="ru-RU" sz="3600" dirty="0">
              <a:solidFill>
                <a:srgbClr val="C00000"/>
              </a:solidFill>
            </a:endParaRPr>
          </a:p>
        </p:txBody>
      </p:sp>
      <p:sp>
        <p:nvSpPr>
          <p:cNvPr id="5" name="Прямоугольник 4"/>
          <p:cNvSpPr/>
          <p:nvPr/>
        </p:nvSpPr>
        <p:spPr>
          <a:xfrm>
            <a:off x="259904" y="822197"/>
            <a:ext cx="8388932" cy="369332"/>
          </a:xfrm>
          <a:prstGeom prst="rect">
            <a:avLst/>
          </a:prstGeom>
        </p:spPr>
        <p:txBody>
          <a:bodyPr wrap="square">
            <a:spAutoFit/>
          </a:bodyPr>
          <a:lstStyle/>
          <a:p>
            <a:pPr algn="ctr"/>
            <a:r>
              <a:rPr lang="ru-RU" dirty="0" smtClean="0">
                <a:solidFill>
                  <a:srgbClr val="0070C0"/>
                </a:solidFill>
              </a:rPr>
              <a:t>Задержка на а) целое число тактов, на б) не целое число таков (целое + половина)</a:t>
            </a:r>
            <a:endParaRPr lang="ru-RU" dirty="0">
              <a:solidFill>
                <a:srgbClr val="0070C0"/>
              </a:solidFill>
            </a:endParaRPr>
          </a:p>
        </p:txBody>
      </p:sp>
      <p:sp>
        <p:nvSpPr>
          <p:cNvPr id="7" name="Прямоугольник 6"/>
          <p:cNvSpPr/>
          <p:nvPr/>
        </p:nvSpPr>
        <p:spPr>
          <a:xfrm>
            <a:off x="4108167" y="3360940"/>
            <a:ext cx="707245" cy="1446550"/>
          </a:xfrm>
          <a:prstGeom prst="rect">
            <a:avLst/>
          </a:prstGeom>
        </p:spPr>
        <p:txBody>
          <a:bodyPr wrap="none">
            <a:spAutoFit/>
          </a:bodyPr>
          <a:lstStyle/>
          <a:p>
            <a:r>
              <a:rPr lang="ru-RU" sz="8800" b="1" dirty="0">
                <a:solidFill>
                  <a:schemeClr val="tx2"/>
                </a:solidFill>
              </a:rPr>
              <a:t>?</a:t>
            </a:r>
            <a:endParaRPr lang="ru-RU" sz="8800" dirty="0">
              <a:solidFill>
                <a:schemeClr val="tx2"/>
              </a:solidFill>
            </a:endParaRPr>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1266392"/>
            <a:ext cx="3151564" cy="2185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732" y="1340767"/>
            <a:ext cx="4722316" cy="202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Прямоугольник 12"/>
          <p:cNvSpPr/>
          <p:nvPr/>
        </p:nvSpPr>
        <p:spPr>
          <a:xfrm>
            <a:off x="258390" y="3620753"/>
            <a:ext cx="8388932" cy="369332"/>
          </a:xfrm>
          <a:prstGeom prst="rect">
            <a:avLst/>
          </a:prstGeom>
        </p:spPr>
        <p:txBody>
          <a:bodyPr wrap="square">
            <a:spAutoFit/>
          </a:bodyPr>
          <a:lstStyle/>
          <a:p>
            <a:r>
              <a:rPr lang="ru-RU" i="1" dirty="0" smtClean="0">
                <a:solidFill>
                  <a:srgbClr val="0070C0"/>
                </a:solidFill>
              </a:rPr>
              <a:t>Что делает это устройство???</a:t>
            </a:r>
            <a:endParaRPr lang="ru-RU" i="1" dirty="0">
              <a:solidFill>
                <a:srgbClr val="0070C0"/>
              </a:solidFill>
            </a:endParaRPr>
          </a:p>
        </p:txBody>
      </p:sp>
      <p:sp>
        <p:nvSpPr>
          <p:cNvPr id="4" name="Стрелка вниз 3"/>
          <p:cNvSpPr/>
          <p:nvPr/>
        </p:nvSpPr>
        <p:spPr>
          <a:xfrm rot="10800000">
            <a:off x="3748127" y="3455812"/>
            <a:ext cx="360040" cy="3650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Прямоугольник 10"/>
          <p:cNvSpPr/>
          <p:nvPr/>
        </p:nvSpPr>
        <p:spPr>
          <a:xfrm>
            <a:off x="683568" y="1191529"/>
            <a:ext cx="3960440" cy="2264284"/>
          </a:xfrm>
          <a:prstGeom prst="rect">
            <a:avLst/>
          </a:prstGeom>
          <a:noFill/>
          <a:ln w="1270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Прямоугольник 15"/>
          <p:cNvSpPr/>
          <p:nvPr/>
        </p:nvSpPr>
        <p:spPr>
          <a:xfrm>
            <a:off x="417714" y="4108430"/>
            <a:ext cx="8388932" cy="369332"/>
          </a:xfrm>
          <a:prstGeom prst="rect">
            <a:avLst/>
          </a:prstGeom>
        </p:spPr>
        <p:txBody>
          <a:bodyPr wrap="square">
            <a:spAutoFit/>
          </a:bodyPr>
          <a:lstStyle/>
          <a:p>
            <a:pPr algn="r"/>
            <a:r>
              <a:rPr lang="ru-RU" i="1" dirty="0" smtClean="0">
                <a:solidFill>
                  <a:srgbClr val="0070C0"/>
                </a:solidFill>
              </a:rPr>
              <a:t>Как сделать задержку на 1,5 такта?</a:t>
            </a:r>
            <a:endParaRPr lang="ru-RU" i="1" dirty="0">
              <a:solidFill>
                <a:srgbClr val="0070C0"/>
              </a:solidFill>
            </a:endParaRPr>
          </a:p>
        </p:txBody>
      </p:sp>
      <p:pic>
        <p:nvPicPr>
          <p:cNvPr id="1638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773" y="4320721"/>
            <a:ext cx="2088232" cy="2369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Стрелка вниз 11"/>
          <p:cNvSpPr/>
          <p:nvPr/>
        </p:nvSpPr>
        <p:spPr>
          <a:xfrm>
            <a:off x="1302262" y="3920921"/>
            <a:ext cx="324036" cy="3001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Прямоугольник 18"/>
          <p:cNvSpPr/>
          <p:nvPr/>
        </p:nvSpPr>
        <p:spPr>
          <a:xfrm>
            <a:off x="899592" y="4221088"/>
            <a:ext cx="1152127" cy="2520279"/>
          </a:xfrm>
          <a:prstGeom prst="rect">
            <a:avLst/>
          </a:prstGeom>
          <a:noFill/>
          <a:ln w="1270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27423620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536" y="2833142"/>
            <a:ext cx="4073936" cy="1655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Заголовок 1"/>
          <p:cNvSpPr txBox="1">
            <a:spLocks/>
          </p:cNvSpPr>
          <p:nvPr/>
        </p:nvSpPr>
        <p:spPr>
          <a:xfrm>
            <a:off x="259904" y="186179"/>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600" b="1" dirty="0" smtClean="0">
                <a:solidFill>
                  <a:srgbClr val="C00000"/>
                </a:solidFill>
              </a:rPr>
              <a:t>Триггеры: Т</a:t>
            </a:r>
            <a:r>
              <a:rPr lang="en-US" sz="3600" b="1" dirty="0" smtClean="0">
                <a:solidFill>
                  <a:srgbClr val="C00000"/>
                </a:solidFill>
              </a:rPr>
              <a:t>-</a:t>
            </a:r>
            <a:r>
              <a:rPr lang="ru-RU" sz="3600" b="1" dirty="0" smtClean="0">
                <a:solidFill>
                  <a:srgbClr val="C00000"/>
                </a:solidFill>
              </a:rPr>
              <a:t>триггер</a:t>
            </a:r>
            <a:endParaRPr lang="ru-RU" sz="3600" dirty="0">
              <a:solidFill>
                <a:srgbClr val="C00000"/>
              </a:solidFill>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52" y="1556792"/>
            <a:ext cx="1276350"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Прямая соединительная линия 10"/>
          <p:cNvCxnSpPr/>
          <p:nvPr/>
        </p:nvCxnSpPr>
        <p:spPr>
          <a:xfrm>
            <a:off x="4572000" y="1278052"/>
            <a:ext cx="0" cy="5103276"/>
          </a:xfrm>
          <a:prstGeom prst="line">
            <a:avLst/>
          </a:prstGeom>
        </p:spPr>
        <p:style>
          <a:lnRef idx="1">
            <a:schemeClr val="accent1"/>
          </a:lnRef>
          <a:fillRef idx="0">
            <a:schemeClr val="accent1"/>
          </a:fillRef>
          <a:effectRef idx="0">
            <a:schemeClr val="accent1"/>
          </a:effectRef>
          <a:fontRef idx="minor">
            <a:schemeClr val="tx1"/>
          </a:fontRef>
        </p:style>
      </p:cxnSp>
      <p:sp>
        <p:nvSpPr>
          <p:cNvPr id="14" name="Прямоугольник 13"/>
          <p:cNvSpPr/>
          <p:nvPr/>
        </p:nvSpPr>
        <p:spPr>
          <a:xfrm>
            <a:off x="107504" y="1093386"/>
            <a:ext cx="4320480" cy="369332"/>
          </a:xfrm>
          <a:prstGeom prst="rect">
            <a:avLst/>
          </a:prstGeom>
        </p:spPr>
        <p:txBody>
          <a:bodyPr wrap="square">
            <a:spAutoFit/>
          </a:bodyPr>
          <a:lstStyle/>
          <a:p>
            <a:pPr algn="ctr"/>
            <a:r>
              <a:rPr lang="ru-RU" b="1" dirty="0" smtClean="0">
                <a:solidFill>
                  <a:srgbClr val="0070C0"/>
                </a:solidFill>
              </a:rPr>
              <a:t>КМОП (по фронту)</a:t>
            </a:r>
            <a:endParaRPr lang="ru-RU" b="1" dirty="0">
              <a:solidFill>
                <a:srgbClr val="0070C0"/>
              </a:solidFill>
            </a:endParaRPr>
          </a:p>
        </p:txBody>
      </p:sp>
      <p:sp>
        <p:nvSpPr>
          <p:cNvPr id="15" name="Прямоугольник 14"/>
          <p:cNvSpPr/>
          <p:nvPr/>
        </p:nvSpPr>
        <p:spPr>
          <a:xfrm>
            <a:off x="4860032" y="1093386"/>
            <a:ext cx="3960440" cy="369332"/>
          </a:xfrm>
          <a:prstGeom prst="rect">
            <a:avLst/>
          </a:prstGeom>
        </p:spPr>
        <p:txBody>
          <a:bodyPr wrap="square">
            <a:spAutoFit/>
          </a:bodyPr>
          <a:lstStyle/>
          <a:p>
            <a:pPr algn="ctr"/>
            <a:r>
              <a:rPr lang="ru-RU" b="1" dirty="0" smtClean="0">
                <a:solidFill>
                  <a:srgbClr val="0070C0"/>
                </a:solidFill>
              </a:rPr>
              <a:t>ТТЛ (по спаду)</a:t>
            </a:r>
            <a:endParaRPr lang="ru-RU" b="1" dirty="0">
              <a:solidFill>
                <a:srgbClr val="0070C0"/>
              </a:solidFill>
            </a:endParaRPr>
          </a:p>
        </p:txBody>
      </p:sp>
      <p:graphicFrame>
        <p:nvGraphicFramePr>
          <p:cNvPr id="16" name="Таблица 15"/>
          <p:cNvGraphicFramePr>
            <a:graphicFrameLocks noGrp="1"/>
          </p:cNvGraphicFramePr>
          <p:nvPr>
            <p:extLst>
              <p:ext uri="{D42A27DB-BD31-4B8C-83A1-F6EECF244321}">
                <p14:modId xmlns:p14="http://schemas.microsoft.com/office/powerpoint/2010/main" val="3239483598"/>
              </p:ext>
            </p:extLst>
          </p:nvPr>
        </p:nvGraphicFramePr>
        <p:xfrm>
          <a:off x="292441" y="4478843"/>
          <a:ext cx="4032448" cy="2011680"/>
        </p:xfrm>
        <a:graphic>
          <a:graphicData uri="http://schemas.openxmlformats.org/drawingml/2006/table">
            <a:tbl>
              <a:tblPr firstRow="1" bandRow="1">
                <a:tableStyleId>{5C22544A-7EE6-4342-B048-85BDC9FD1C3A}</a:tableStyleId>
              </a:tblPr>
              <a:tblGrid>
                <a:gridCol w="1656184"/>
                <a:gridCol w="2376264"/>
              </a:tblGrid>
              <a:tr h="280860">
                <a:tc>
                  <a:txBody>
                    <a:bodyPr/>
                    <a:lstStyle/>
                    <a:p>
                      <a:r>
                        <a:rPr lang="ru-RU" sz="2400" dirty="0" smtClean="0"/>
                        <a:t>Т</a:t>
                      </a:r>
                      <a:endParaRPr lang="ru-RU" sz="2400" dirty="0"/>
                    </a:p>
                  </a:txBody>
                  <a:tcPr/>
                </a:tc>
                <a:tc>
                  <a:txBody>
                    <a:bodyPr/>
                    <a:lstStyle/>
                    <a:p>
                      <a:r>
                        <a:rPr lang="en-US" sz="2400" dirty="0" smtClean="0"/>
                        <a:t>Q</a:t>
                      </a:r>
                      <a:endParaRPr lang="ru-RU" sz="2400" dirty="0"/>
                    </a:p>
                  </a:txBody>
                  <a:tcPr/>
                </a:tc>
              </a:tr>
              <a:tr h="280860">
                <a:tc>
                  <a:txBody>
                    <a:bodyPr/>
                    <a:lstStyle/>
                    <a:p>
                      <a:r>
                        <a:rPr lang="ru-RU" sz="1800" dirty="0" smtClean="0"/>
                        <a:t>фронт</a:t>
                      </a:r>
                      <a:endParaRPr lang="ru-RU"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800" dirty="0" smtClean="0"/>
                        <a:t>переключение </a:t>
                      </a:r>
                      <a:r>
                        <a:rPr lang="en-US" sz="1800" dirty="0" smtClean="0"/>
                        <a:t>Q</a:t>
                      </a:r>
                      <a:r>
                        <a:rPr lang="en-US" sz="1800" baseline="-25000" dirty="0" smtClean="0"/>
                        <a:t>N-1</a:t>
                      </a:r>
                      <a:r>
                        <a:rPr lang="ru-RU" sz="1800" baseline="-25000" dirty="0" smtClean="0"/>
                        <a:t> </a:t>
                      </a:r>
                      <a:r>
                        <a:rPr lang="ru-RU" sz="1800" baseline="0" dirty="0" smtClean="0"/>
                        <a:t>в противоположное состояние</a:t>
                      </a:r>
                      <a:endParaRPr lang="ru-RU" sz="1800" dirty="0" smtClean="0"/>
                    </a:p>
                  </a:txBody>
                  <a:tcPr/>
                </a:tc>
              </a:tr>
              <a:tr h="381556">
                <a:tc>
                  <a:txBody>
                    <a:bodyPr/>
                    <a:lstStyle/>
                    <a:p>
                      <a:r>
                        <a:rPr lang="ru-RU" sz="1800" dirty="0" smtClean="0"/>
                        <a:t>любое, кроме фронта</a:t>
                      </a:r>
                      <a:endParaRPr lang="ru-RU"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800" dirty="0" smtClean="0"/>
                        <a:t>Хранение </a:t>
                      </a:r>
                      <a:r>
                        <a:rPr lang="en-US" sz="1800" dirty="0" smtClean="0"/>
                        <a:t>Q</a:t>
                      </a:r>
                      <a:r>
                        <a:rPr lang="en-US" sz="1800" baseline="-25000" dirty="0" smtClean="0"/>
                        <a:t>N-1</a:t>
                      </a:r>
                      <a:endParaRPr lang="ru-RU" sz="1800" dirty="0"/>
                    </a:p>
                  </a:txBody>
                  <a:tcPr/>
                </a:tc>
              </a:tr>
            </a:tbl>
          </a:graphicData>
        </a:graphic>
      </p:graphicFrame>
      <p:graphicFrame>
        <p:nvGraphicFramePr>
          <p:cNvPr id="17" name="Таблица 16"/>
          <p:cNvGraphicFramePr>
            <a:graphicFrameLocks noGrp="1"/>
          </p:cNvGraphicFramePr>
          <p:nvPr>
            <p:extLst>
              <p:ext uri="{D42A27DB-BD31-4B8C-83A1-F6EECF244321}">
                <p14:modId xmlns:p14="http://schemas.microsoft.com/office/powerpoint/2010/main" val="1481451437"/>
              </p:ext>
            </p:extLst>
          </p:nvPr>
        </p:nvGraphicFramePr>
        <p:xfrm>
          <a:off x="4724670" y="4478843"/>
          <a:ext cx="4032448" cy="2011680"/>
        </p:xfrm>
        <a:graphic>
          <a:graphicData uri="http://schemas.openxmlformats.org/drawingml/2006/table">
            <a:tbl>
              <a:tblPr firstRow="1" bandRow="1">
                <a:tableStyleId>{5C22544A-7EE6-4342-B048-85BDC9FD1C3A}</a:tableStyleId>
              </a:tblPr>
              <a:tblGrid>
                <a:gridCol w="1656184"/>
                <a:gridCol w="2376264"/>
              </a:tblGrid>
              <a:tr h="280860">
                <a:tc>
                  <a:txBody>
                    <a:bodyPr/>
                    <a:lstStyle/>
                    <a:p>
                      <a:r>
                        <a:rPr lang="ru-RU" sz="2400" dirty="0" smtClean="0"/>
                        <a:t>Т</a:t>
                      </a:r>
                      <a:endParaRPr lang="ru-RU" sz="2400" dirty="0"/>
                    </a:p>
                  </a:txBody>
                  <a:tcPr/>
                </a:tc>
                <a:tc>
                  <a:txBody>
                    <a:bodyPr/>
                    <a:lstStyle/>
                    <a:p>
                      <a:r>
                        <a:rPr lang="en-US" sz="2400" dirty="0" smtClean="0"/>
                        <a:t>Q</a:t>
                      </a:r>
                      <a:endParaRPr lang="ru-RU" sz="2400" dirty="0"/>
                    </a:p>
                  </a:txBody>
                  <a:tcPr/>
                </a:tc>
              </a:tr>
              <a:tr h="280860">
                <a:tc>
                  <a:txBody>
                    <a:bodyPr/>
                    <a:lstStyle/>
                    <a:p>
                      <a:r>
                        <a:rPr lang="ru-RU" sz="1800" dirty="0" smtClean="0"/>
                        <a:t>спад </a:t>
                      </a:r>
                    </a:p>
                    <a:p>
                      <a:r>
                        <a:rPr lang="ru-RU" sz="1800" dirty="0" smtClean="0"/>
                        <a:t>(задний фронт,</a:t>
                      </a:r>
                      <a:r>
                        <a:rPr lang="ru-RU" sz="1800" baseline="0" dirty="0" smtClean="0"/>
                        <a:t> срез)</a:t>
                      </a:r>
                      <a:endParaRPr lang="ru-RU"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800" dirty="0" smtClean="0"/>
                        <a:t>переключение </a:t>
                      </a:r>
                      <a:r>
                        <a:rPr lang="en-US" sz="1800" dirty="0" smtClean="0"/>
                        <a:t>Q</a:t>
                      </a:r>
                      <a:r>
                        <a:rPr lang="en-US" sz="1800" baseline="-25000" dirty="0" smtClean="0"/>
                        <a:t>N-1</a:t>
                      </a:r>
                      <a:r>
                        <a:rPr lang="ru-RU" sz="1800" baseline="-25000" dirty="0" smtClean="0"/>
                        <a:t> </a:t>
                      </a:r>
                      <a:r>
                        <a:rPr lang="ru-RU" sz="1800" baseline="0" dirty="0" smtClean="0"/>
                        <a:t>в противоположное состояние</a:t>
                      </a:r>
                      <a:endParaRPr lang="ru-RU" sz="1800" dirty="0" smtClean="0"/>
                    </a:p>
                  </a:txBody>
                  <a:tcPr/>
                </a:tc>
              </a:tr>
              <a:tr h="381556">
                <a:tc>
                  <a:txBody>
                    <a:bodyPr/>
                    <a:lstStyle/>
                    <a:p>
                      <a:r>
                        <a:rPr lang="ru-RU" sz="1800" dirty="0" smtClean="0"/>
                        <a:t>любое, кроме фронта</a:t>
                      </a:r>
                      <a:endParaRPr lang="ru-RU"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800" dirty="0" smtClean="0"/>
                        <a:t>Хранение </a:t>
                      </a:r>
                      <a:r>
                        <a:rPr lang="en-US" sz="1800" dirty="0" smtClean="0"/>
                        <a:t>Q</a:t>
                      </a:r>
                      <a:r>
                        <a:rPr lang="en-US" sz="1800" baseline="-25000" dirty="0" smtClean="0"/>
                        <a:t>N-1</a:t>
                      </a:r>
                      <a:endParaRPr lang="ru-RU" sz="1800" dirty="0"/>
                    </a:p>
                  </a:txBody>
                  <a:tcPr/>
                </a:tc>
              </a:tr>
            </a:tbl>
          </a:graphicData>
        </a:graphic>
      </p:graphicFrame>
      <p:pic>
        <p:nvPicPr>
          <p:cNvPr id="1229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307" y="2833142"/>
            <a:ext cx="3926874" cy="1517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Прямоугольник 21"/>
          <p:cNvSpPr/>
          <p:nvPr/>
        </p:nvSpPr>
        <p:spPr>
          <a:xfrm>
            <a:off x="1907704" y="1564260"/>
            <a:ext cx="2520280" cy="923330"/>
          </a:xfrm>
          <a:prstGeom prst="rect">
            <a:avLst/>
          </a:prstGeom>
        </p:spPr>
        <p:txBody>
          <a:bodyPr wrap="square">
            <a:spAutoFit/>
          </a:bodyPr>
          <a:lstStyle/>
          <a:p>
            <a:pPr algn="ctr"/>
            <a:r>
              <a:rPr lang="ru-RU" dirty="0"/>
              <a:t>п</a:t>
            </a:r>
            <a:r>
              <a:rPr lang="ru-RU" dirty="0" smtClean="0"/>
              <a:t>ереключение в противоположное состояние по фронту С</a:t>
            </a:r>
            <a:endParaRPr lang="ru-RU" dirty="0"/>
          </a:p>
        </p:txBody>
      </p:sp>
      <p:sp>
        <p:nvSpPr>
          <p:cNvPr id="23" name="Прямоугольник 22"/>
          <p:cNvSpPr/>
          <p:nvPr/>
        </p:nvSpPr>
        <p:spPr>
          <a:xfrm>
            <a:off x="6322924" y="1579711"/>
            <a:ext cx="2520280" cy="923330"/>
          </a:xfrm>
          <a:prstGeom prst="rect">
            <a:avLst/>
          </a:prstGeom>
        </p:spPr>
        <p:txBody>
          <a:bodyPr wrap="square">
            <a:spAutoFit/>
          </a:bodyPr>
          <a:lstStyle/>
          <a:p>
            <a:pPr algn="ctr"/>
            <a:r>
              <a:rPr lang="ru-RU" dirty="0"/>
              <a:t>п</a:t>
            </a:r>
            <a:r>
              <a:rPr lang="ru-RU" dirty="0" smtClean="0"/>
              <a:t>ереключение в противоположное состояние по спаду С</a:t>
            </a:r>
            <a:endParaRPr lang="ru-RU" dirty="0"/>
          </a:p>
        </p:txBody>
      </p:sp>
      <p:sp>
        <p:nvSpPr>
          <p:cNvPr id="13" name="Прямоугольник 12"/>
          <p:cNvSpPr/>
          <p:nvPr/>
        </p:nvSpPr>
        <p:spPr>
          <a:xfrm>
            <a:off x="223447" y="724054"/>
            <a:ext cx="8697106" cy="369332"/>
          </a:xfrm>
          <a:prstGeom prst="rect">
            <a:avLst/>
          </a:prstGeom>
        </p:spPr>
        <p:txBody>
          <a:bodyPr wrap="square">
            <a:spAutoFit/>
          </a:bodyPr>
          <a:lstStyle/>
          <a:p>
            <a:pPr algn="ctr"/>
            <a:r>
              <a:rPr lang="ru-RU" dirty="0" smtClean="0"/>
              <a:t>счётный триггер, </a:t>
            </a:r>
            <a:r>
              <a:rPr lang="ru-RU" dirty="0"/>
              <a:t>так как он является простейшим счётчиком до 2</a:t>
            </a:r>
          </a:p>
        </p:txBody>
      </p:sp>
      <p:sp>
        <p:nvSpPr>
          <p:cNvPr id="18" name="Прямоугольник 17"/>
          <p:cNvSpPr/>
          <p:nvPr/>
        </p:nvSpPr>
        <p:spPr>
          <a:xfrm>
            <a:off x="80843" y="6434491"/>
            <a:ext cx="8918518" cy="369332"/>
          </a:xfrm>
          <a:prstGeom prst="rect">
            <a:avLst/>
          </a:prstGeom>
        </p:spPr>
        <p:txBody>
          <a:bodyPr wrap="square">
            <a:spAutoFit/>
          </a:bodyPr>
          <a:lstStyle/>
          <a:p>
            <a:pPr algn="ctr"/>
            <a:r>
              <a:rPr lang="ru-RU" dirty="0">
                <a:solidFill>
                  <a:srgbClr val="C00000"/>
                </a:solidFill>
              </a:rPr>
              <a:t>Т-триггер часто применяют для понижения частоты в 2 </a:t>
            </a:r>
            <a:r>
              <a:rPr lang="ru-RU" dirty="0" smtClean="0">
                <a:solidFill>
                  <a:srgbClr val="C00000"/>
                </a:solidFill>
              </a:rPr>
              <a:t>раза, используется в счетчиках</a:t>
            </a:r>
            <a:endParaRPr lang="ru-RU" dirty="0">
              <a:solidFill>
                <a:srgbClr val="C00000"/>
              </a:solidFill>
            </a:endParaRPr>
          </a:p>
        </p:txBody>
      </p:sp>
      <p:pic>
        <p:nvPicPr>
          <p:cNvPr id="122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1556792"/>
            <a:ext cx="1276350"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17680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p:cNvSpPr txBox="1">
            <a:spLocks/>
          </p:cNvSpPr>
          <p:nvPr/>
        </p:nvSpPr>
        <p:spPr>
          <a:xfrm>
            <a:off x="259904" y="186179"/>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600" b="1" dirty="0" smtClean="0">
                <a:solidFill>
                  <a:srgbClr val="C00000"/>
                </a:solidFill>
              </a:rPr>
              <a:t>Триггеры: </a:t>
            </a:r>
            <a:r>
              <a:rPr lang="ru-RU" sz="3600" b="1" dirty="0">
                <a:solidFill>
                  <a:srgbClr val="C00000"/>
                </a:solidFill>
              </a:rPr>
              <a:t>Т</a:t>
            </a:r>
            <a:r>
              <a:rPr lang="en-US" sz="3600" b="1" dirty="0" smtClean="0">
                <a:solidFill>
                  <a:srgbClr val="C00000"/>
                </a:solidFill>
              </a:rPr>
              <a:t>-</a:t>
            </a:r>
            <a:r>
              <a:rPr lang="ru-RU" sz="3600" b="1" dirty="0" smtClean="0">
                <a:solidFill>
                  <a:srgbClr val="C00000"/>
                </a:solidFill>
              </a:rPr>
              <a:t>триггер</a:t>
            </a:r>
            <a:endParaRPr lang="ru-RU" sz="3600" dirty="0">
              <a:solidFill>
                <a:srgbClr val="C00000"/>
              </a:solidFill>
            </a:endParaRPr>
          </a:p>
        </p:txBody>
      </p:sp>
      <p:sp>
        <p:nvSpPr>
          <p:cNvPr id="5" name="Прямоугольник 4"/>
          <p:cNvSpPr/>
          <p:nvPr/>
        </p:nvSpPr>
        <p:spPr>
          <a:xfrm>
            <a:off x="727956" y="966461"/>
            <a:ext cx="7920880" cy="461665"/>
          </a:xfrm>
          <a:prstGeom prst="rect">
            <a:avLst/>
          </a:prstGeom>
        </p:spPr>
        <p:txBody>
          <a:bodyPr wrap="square">
            <a:spAutoFit/>
          </a:bodyPr>
          <a:lstStyle/>
          <a:p>
            <a:pPr algn="ctr"/>
            <a:r>
              <a:rPr lang="ru-RU" sz="2400" i="1" dirty="0" smtClean="0">
                <a:solidFill>
                  <a:srgbClr val="0070C0"/>
                </a:solidFill>
              </a:rPr>
              <a:t>Как построить </a:t>
            </a:r>
            <a:r>
              <a:rPr lang="en-US" sz="2400" i="1" dirty="0" smtClean="0">
                <a:solidFill>
                  <a:srgbClr val="0070C0"/>
                </a:solidFill>
              </a:rPr>
              <a:t> </a:t>
            </a:r>
            <a:r>
              <a:rPr lang="ru-RU" sz="2400" i="1" dirty="0" smtClean="0">
                <a:solidFill>
                  <a:srgbClr val="0070C0"/>
                </a:solidFill>
              </a:rPr>
              <a:t>Т-триггер на </a:t>
            </a:r>
            <a:r>
              <a:rPr lang="en-US" sz="2400" i="1" dirty="0" smtClean="0">
                <a:solidFill>
                  <a:srgbClr val="0070C0"/>
                </a:solidFill>
              </a:rPr>
              <a:t>D-</a:t>
            </a:r>
            <a:r>
              <a:rPr lang="ru-RU" sz="2400" i="1" dirty="0" smtClean="0">
                <a:solidFill>
                  <a:srgbClr val="0070C0"/>
                </a:solidFill>
              </a:rPr>
              <a:t>триггере???</a:t>
            </a:r>
            <a:endParaRPr lang="ru-RU" sz="2400" i="1" dirty="0">
              <a:solidFill>
                <a:srgbClr val="0070C0"/>
              </a:solidFill>
            </a:endParaRPr>
          </a:p>
        </p:txBody>
      </p:sp>
      <p:sp>
        <p:nvSpPr>
          <p:cNvPr id="7" name="Прямоугольник 6"/>
          <p:cNvSpPr/>
          <p:nvPr/>
        </p:nvSpPr>
        <p:spPr>
          <a:xfrm>
            <a:off x="4067944" y="2503778"/>
            <a:ext cx="707245" cy="1446550"/>
          </a:xfrm>
          <a:prstGeom prst="rect">
            <a:avLst/>
          </a:prstGeom>
        </p:spPr>
        <p:txBody>
          <a:bodyPr wrap="none">
            <a:spAutoFit/>
          </a:bodyPr>
          <a:lstStyle/>
          <a:p>
            <a:r>
              <a:rPr lang="ru-RU" sz="8800" b="1" dirty="0">
                <a:solidFill>
                  <a:schemeClr val="tx2"/>
                </a:solidFill>
              </a:rPr>
              <a:t>?</a:t>
            </a:r>
            <a:endParaRPr lang="ru-RU" sz="8800" dirty="0">
              <a:solidFill>
                <a:schemeClr val="tx2"/>
              </a:solidFill>
            </a:endParaRPr>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503778"/>
            <a:ext cx="2448272"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Прямоугольник 8"/>
          <p:cNvSpPr/>
          <p:nvPr/>
        </p:nvSpPr>
        <p:spPr>
          <a:xfrm>
            <a:off x="1223627" y="1988840"/>
            <a:ext cx="1800201" cy="369332"/>
          </a:xfrm>
          <a:prstGeom prst="rect">
            <a:avLst/>
          </a:prstGeom>
        </p:spPr>
        <p:txBody>
          <a:bodyPr wrap="square">
            <a:spAutoFit/>
          </a:bodyPr>
          <a:lstStyle/>
          <a:p>
            <a:pPr algn="ctr"/>
            <a:r>
              <a:rPr lang="ru-RU" dirty="0" smtClean="0"/>
              <a:t>есть</a:t>
            </a:r>
            <a:endParaRPr lang="ru-RU" dirty="0"/>
          </a:p>
        </p:txBody>
      </p:sp>
      <p:sp>
        <p:nvSpPr>
          <p:cNvPr id="2" name="Стрелка вправо 1"/>
          <p:cNvSpPr/>
          <p:nvPr/>
        </p:nvSpPr>
        <p:spPr>
          <a:xfrm>
            <a:off x="3923928" y="3632071"/>
            <a:ext cx="1224136" cy="602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9"/>
          <p:cNvSpPr/>
          <p:nvPr/>
        </p:nvSpPr>
        <p:spPr>
          <a:xfrm>
            <a:off x="5952711" y="2047938"/>
            <a:ext cx="1800201" cy="369332"/>
          </a:xfrm>
          <a:prstGeom prst="rect">
            <a:avLst/>
          </a:prstGeom>
        </p:spPr>
        <p:txBody>
          <a:bodyPr wrap="square">
            <a:spAutoFit/>
          </a:bodyPr>
          <a:lstStyle/>
          <a:p>
            <a:pPr algn="ctr"/>
            <a:r>
              <a:rPr lang="ru-RU" dirty="0" smtClean="0"/>
              <a:t>надо</a:t>
            </a:r>
            <a:endParaRPr lang="ru-RU" dirty="0"/>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115" y="2538066"/>
            <a:ext cx="2473394" cy="2473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23079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Сложение двоичных чисел</a:t>
            </a:r>
            <a:endParaRPr lang="ru-RU" dirty="0">
              <a:solidFill>
                <a:srgbClr val="C00000"/>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836712"/>
            <a:ext cx="3429198" cy="2173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Прямоугольник 3"/>
          <p:cNvSpPr/>
          <p:nvPr/>
        </p:nvSpPr>
        <p:spPr>
          <a:xfrm>
            <a:off x="5169577" y="908720"/>
            <a:ext cx="631904" cy="1815882"/>
          </a:xfrm>
          <a:prstGeom prst="rect">
            <a:avLst/>
          </a:prstGeom>
        </p:spPr>
        <p:txBody>
          <a:bodyPr wrap="none">
            <a:spAutoFit/>
          </a:bodyPr>
          <a:lstStyle/>
          <a:p>
            <a:pPr algn="ctr"/>
            <a:r>
              <a:rPr lang="ru-RU" sz="2800" dirty="0" smtClean="0"/>
              <a:t>1</a:t>
            </a:r>
          </a:p>
          <a:p>
            <a:pPr algn="ctr"/>
            <a:r>
              <a:rPr lang="ru-RU" sz="2800" dirty="0" smtClean="0"/>
              <a:t>1</a:t>
            </a:r>
          </a:p>
          <a:p>
            <a:pPr algn="ctr"/>
            <a:r>
              <a:rPr lang="ru-RU" sz="2800" dirty="0" smtClean="0"/>
              <a:t>1</a:t>
            </a:r>
          </a:p>
          <a:p>
            <a:pPr algn="ctr"/>
            <a:r>
              <a:rPr lang="ru-RU" sz="2800" dirty="0" smtClean="0"/>
              <a:t>11 </a:t>
            </a:r>
            <a:endParaRPr lang="ru-RU" sz="2800" dirty="0"/>
          </a:p>
        </p:txBody>
      </p:sp>
      <p:cxnSp>
        <p:nvCxnSpPr>
          <p:cNvPr id="9" name="Прямая соединительная линия 8"/>
          <p:cNvCxnSpPr/>
          <p:nvPr/>
        </p:nvCxnSpPr>
        <p:spPr>
          <a:xfrm>
            <a:off x="4860032" y="1340768"/>
            <a:ext cx="28803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p:cNvCxnSpPr/>
          <p:nvPr/>
        </p:nvCxnSpPr>
        <p:spPr>
          <a:xfrm>
            <a:off x="5004048" y="1231677"/>
            <a:ext cx="0" cy="2531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p:cNvCxnSpPr/>
          <p:nvPr/>
        </p:nvCxnSpPr>
        <p:spPr>
          <a:xfrm>
            <a:off x="4868416" y="1772816"/>
            <a:ext cx="28803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Прямая соединительная линия 18"/>
          <p:cNvCxnSpPr/>
          <p:nvPr/>
        </p:nvCxnSpPr>
        <p:spPr>
          <a:xfrm>
            <a:off x="5012432" y="1663725"/>
            <a:ext cx="0" cy="2531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p:cNvCxnSpPr/>
          <p:nvPr/>
        </p:nvCxnSpPr>
        <p:spPr>
          <a:xfrm>
            <a:off x="5076056" y="2204864"/>
            <a:ext cx="864096" cy="0"/>
          </a:xfrm>
          <a:prstGeom prst="line">
            <a:avLst/>
          </a:prstGeom>
        </p:spPr>
        <p:style>
          <a:lnRef idx="1">
            <a:schemeClr val="accent1"/>
          </a:lnRef>
          <a:fillRef idx="0">
            <a:schemeClr val="accent1"/>
          </a:fillRef>
          <a:effectRef idx="0">
            <a:schemeClr val="accent1"/>
          </a:effectRef>
          <a:fontRef idx="minor">
            <a:schemeClr val="tx1"/>
          </a:fontRef>
        </p:style>
      </p:cxn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59" y="3573016"/>
            <a:ext cx="2238375" cy="235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Прямоугольник 21"/>
          <p:cNvSpPr/>
          <p:nvPr/>
        </p:nvSpPr>
        <p:spPr>
          <a:xfrm>
            <a:off x="3491880" y="3573016"/>
            <a:ext cx="5148064" cy="3046988"/>
          </a:xfrm>
          <a:prstGeom prst="rect">
            <a:avLst/>
          </a:prstGeom>
        </p:spPr>
        <p:txBody>
          <a:bodyPr wrap="square">
            <a:spAutoFit/>
          </a:bodyPr>
          <a:lstStyle/>
          <a:p>
            <a:pPr algn="ctr"/>
            <a:r>
              <a:rPr lang="ru-RU" sz="2400" dirty="0" smtClean="0"/>
              <a:t>Цифровые системы обычно оперируют числами с заранее определенным и фиксированным количеством разрядов. Ситуацию, когда результат сложения превышает выделенное для него количество разрядов, называют переполнением (</a:t>
            </a:r>
            <a:r>
              <a:rPr lang="ru-RU" sz="2400" dirty="0" err="1" smtClean="0"/>
              <a:t>overflow</a:t>
            </a:r>
            <a:r>
              <a:rPr lang="ru-RU" sz="2400" dirty="0" smtClean="0"/>
              <a:t>). </a:t>
            </a:r>
            <a:endParaRPr lang="ru-RU" sz="2400" dirty="0"/>
          </a:p>
        </p:txBody>
      </p:sp>
    </p:spTree>
    <p:extLst>
      <p:ext uri="{BB962C8B-B14F-4D97-AF65-F5344CB8AC3E}">
        <p14:creationId xmlns:p14="http://schemas.microsoft.com/office/powerpoint/2010/main" val="3802985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824" y="3779748"/>
            <a:ext cx="3927128"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Заголовок 1"/>
          <p:cNvSpPr txBox="1">
            <a:spLocks/>
          </p:cNvSpPr>
          <p:nvPr/>
        </p:nvSpPr>
        <p:spPr>
          <a:xfrm>
            <a:off x="279541" y="25405"/>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600" b="1" dirty="0" smtClean="0">
                <a:solidFill>
                  <a:srgbClr val="C00000"/>
                </a:solidFill>
              </a:rPr>
              <a:t>Триггеры: </a:t>
            </a:r>
            <a:r>
              <a:rPr lang="en-US" sz="3600" b="1" dirty="0" smtClean="0">
                <a:solidFill>
                  <a:srgbClr val="C00000"/>
                </a:solidFill>
              </a:rPr>
              <a:t>JK-</a:t>
            </a:r>
            <a:r>
              <a:rPr lang="ru-RU" sz="3600" b="1" dirty="0" smtClean="0">
                <a:solidFill>
                  <a:srgbClr val="C00000"/>
                </a:solidFill>
              </a:rPr>
              <a:t>триггер</a:t>
            </a:r>
            <a:r>
              <a:rPr lang="en-US" sz="3600" b="1" dirty="0" smtClean="0">
                <a:solidFill>
                  <a:srgbClr val="C00000"/>
                </a:solidFill>
              </a:rPr>
              <a:t> (</a:t>
            </a:r>
            <a:r>
              <a:rPr lang="ru-RU" sz="3600" b="1" dirty="0" smtClean="0">
                <a:solidFill>
                  <a:srgbClr val="C00000"/>
                </a:solidFill>
              </a:rPr>
              <a:t>синхронный)</a:t>
            </a:r>
            <a:endParaRPr lang="ru-RU" sz="3600" dirty="0">
              <a:solidFill>
                <a:srgbClr val="C00000"/>
              </a:solidFill>
            </a:endParaRPr>
          </a:p>
        </p:txBody>
      </p:sp>
      <p:cxnSp>
        <p:nvCxnSpPr>
          <p:cNvPr id="13" name="Прямая соединительная линия 12"/>
          <p:cNvCxnSpPr/>
          <p:nvPr/>
        </p:nvCxnSpPr>
        <p:spPr>
          <a:xfrm>
            <a:off x="4574968" y="1628800"/>
            <a:ext cx="0" cy="5103276"/>
          </a:xfrm>
          <a:prstGeom prst="line">
            <a:avLst/>
          </a:prstGeom>
        </p:spPr>
        <p:style>
          <a:lnRef idx="1">
            <a:schemeClr val="accent1"/>
          </a:lnRef>
          <a:fillRef idx="0">
            <a:schemeClr val="accent1"/>
          </a:fillRef>
          <a:effectRef idx="0">
            <a:schemeClr val="accent1"/>
          </a:effectRef>
          <a:fontRef idx="minor">
            <a:schemeClr val="tx1"/>
          </a:fontRef>
        </p:style>
      </p:cxnSp>
      <p:sp>
        <p:nvSpPr>
          <p:cNvPr id="15" name="Прямоугольник 14"/>
          <p:cNvSpPr/>
          <p:nvPr/>
        </p:nvSpPr>
        <p:spPr>
          <a:xfrm>
            <a:off x="110472" y="1416552"/>
            <a:ext cx="4320480" cy="369332"/>
          </a:xfrm>
          <a:prstGeom prst="rect">
            <a:avLst/>
          </a:prstGeom>
        </p:spPr>
        <p:txBody>
          <a:bodyPr wrap="square">
            <a:spAutoFit/>
          </a:bodyPr>
          <a:lstStyle/>
          <a:p>
            <a:pPr algn="ctr"/>
            <a:r>
              <a:rPr lang="ru-RU" b="1" dirty="0" smtClean="0">
                <a:solidFill>
                  <a:srgbClr val="0070C0"/>
                </a:solidFill>
              </a:rPr>
              <a:t>КМОП (по фронту)</a:t>
            </a:r>
            <a:endParaRPr lang="ru-RU" b="1" dirty="0">
              <a:solidFill>
                <a:srgbClr val="0070C0"/>
              </a:solidFill>
            </a:endParaRP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504" y="1873912"/>
            <a:ext cx="1656184"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1628800"/>
            <a:ext cx="1550548" cy="1550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6160" y="1622092"/>
            <a:ext cx="1454312" cy="1550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Двойная стрелка влево/вправо 3"/>
          <p:cNvSpPr/>
          <p:nvPr/>
        </p:nvSpPr>
        <p:spPr>
          <a:xfrm>
            <a:off x="6482588" y="2143639"/>
            <a:ext cx="715328" cy="41523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Прямоугольник 27"/>
          <p:cNvSpPr/>
          <p:nvPr/>
        </p:nvSpPr>
        <p:spPr>
          <a:xfrm>
            <a:off x="54321" y="4492565"/>
            <a:ext cx="417102" cy="338554"/>
          </a:xfrm>
          <a:prstGeom prst="rect">
            <a:avLst/>
          </a:prstGeom>
        </p:spPr>
        <p:txBody>
          <a:bodyPr wrap="none">
            <a:spAutoFit/>
          </a:bodyPr>
          <a:lstStyle/>
          <a:p>
            <a:r>
              <a:rPr lang="en-US" sz="1600" dirty="0" smtClean="0">
                <a:solidFill>
                  <a:srgbClr val="C00000"/>
                </a:solidFill>
              </a:rPr>
              <a:t>kill</a:t>
            </a:r>
            <a:endParaRPr lang="ru-RU" sz="1600" dirty="0"/>
          </a:p>
        </p:txBody>
      </p:sp>
      <p:sp>
        <p:nvSpPr>
          <p:cNvPr id="29" name="Прямоугольник 28"/>
          <p:cNvSpPr/>
          <p:nvPr/>
        </p:nvSpPr>
        <p:spPr>
          <a:xfrm>
            <a:off x="2968" y="4154011"/>
            <a:ext cx="612668" cy="338554"/>
          </a:xfrm>
          <a:prstGeom prst="rect">
            <a:avLst/>
          </a:prstGeom>
        </p:spPr>
        <p:txBody>
          <a:bodyPr wrap="none">
            <a:spAutoFit/>
          </a:bodyPr>
          <a:lstStyle/>
          <a:p>
            <a:r>
              <a:rPr lang="en-US" sz="1600" dirty="0" smtClean="0">
                <a:solidFill>
                  <a:srgbClr val="C00000"/>
                </a:solidFill>
              </a:rPr>
              <a:t>jump</a:t>
            </a:r>
            <a:endParaRPr lang="ru-RU" sz="1600" dirty="0"/>
          </a:p>
        </p:txBody>
      </p:sp>
      <p:pic>
        <p:nvPicPr>
          <p:cNvPr id="1332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024" y="3528429"/>
            <a:ext cx="4104456" cy="1628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2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2105" y="2031871"/>
            <a:ext cx="2228847" cy="1340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22"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298" y="5307196"/>
            <a:ext cx="2840487" cy="1362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Прямоугольник 5"/>
          <p:cNvSpPr/>
          <p:nvPr/>
        </p:nvSpPr>
        <p:spPr>
          <a:xfrm>
            <a:off x="85830" y="585555"/>
            <a:ext cx="9031057" cy="830997"/>
          </a:xfrm>
          <a:prstGeom prst="rect">
            <a:avLst/>
          </a:prstGeom>
        </p:spPr>
        <p:txBody>
          <a:bodyPr wrap="square">
            <a:spAutoFit/>
          </a:bodyPr>
          <a:lstStyle/>
          <a:p>
            <a:r>
              <a:rPr lang="ru-RU" sz="1600" dirty="0" smtClean="0"/>
              <a:t>Работает </a:t>
            </a:r>
            <a:r>
              <a:rPr lang="ru-RU" sz="1600" dirty="0"/>
              <a:t>так же как </a:t>
            </a:r>
            <a:r>
              <a:rPr lang="ru-RU" sz="1600" dirty="0" smtClean="0"/>
              <a:t>RS-триггер (</a:t>
            </a:r>
            <a:r>
              <a:rPr lang="en-US" sz="1600" dirty="0" smtClean="0"/>
              <a:t>R=K,</a:t>
            </a:r>
            <a:r>
              <a:rPr lang="ru-RU" sz="1600" dirty="0" smtClean="0"/>
              <a:t> </a:t>
            </a:r>
            <a:r>
              <a:rPr lang="en-US" sz="1600" dirty="0" smtClean="0"/>
              <a:t>S=J)</a:t>
            </a:r>
            <a:r>
              <a:rPr lang="ru-RU" sz="1600" dirty="0" smtClean="0"/>
              <a:t>, </a:t>
            </a:r>
            <a:r>
              <a:rPr lang="ru-RU" sz="1600" dirty="0"/>
              <a:t>с одним лишь исключением: при подаче </a:t>
            </a:r>
            <a:r>
              <a:rPr lang="ru-RU" sz="1600" dirty="0" smtClean="0"/>
              <a:t>запрещенного для </a:t>
            </a:r>
            <a:r>
              <a:rPr lang="en-US" sz="1600" dirty="0" smtClean="0"/>
              <a:t>RS-</a:t>
            </a:r>
            <a:r>
              <a:rPr lang="ru-RU" sz="1600" dirty="0" smtClean="0"/>
              <a:t>триггера состояния на </a:t>
            </a:r>
            <a:r>
              <a:rPr lang="ru-RU" sz="1600" dirty="0"/>
              <a:t>оба входа J и K состояние выхода триггера изменяется на противоположное, т.е. выполняется операция </a:t>
            </a:r>
            <a:r>
              <a:rPr lang="ru-RU" sz="1600" dirty="0" smtClean="0"/>
              <a:t>инверсии</a:t>
            </a:r>
            <a:r>
              <a:rPr lang="en-US" sz="1600" dirty="0" smtClean="0"/>
              <a:t> (</a:t>
            </a:r>
            <a:r>
              <a:rPr lang="ru-RU" sz="1600" dirty="0" smtClean="0"/>
              <a:t>переключения).</a:t>
            </a:r>
            <a:endParaRPr lang="ru-RU" sz="1600" dirty="0"/>
          </a:p>
        </p:txBody>
      </p:sp>
      <p:sp>
        <p:nvSpPr>
          <p:cNvPr id="16" name="Прямоугольник 15"/>
          <p:cNvSpPr/>
          <p:nvPr/>
        </p:nvSpPr>
        <p:spPr>
          <a:xfrm>
            <a:off x="4860032" y="1410034"/>
            <a:ext cx="3960440" cy="369332"/>
          </a:xfrm>
          <a:prstGeom prst="rect">
            <a:avLst/>
          </a:prstGeom>
        </p:spPr>
        <p:txBody>
          <a:bodyPr wrap="square">
            <a:spAutoFit/>
          </a:bodyPr>
          <a:lstStyle/>
          <a:p>
            <a:pPr algn="ctr"/>
            <a:r>
              <a:rPr lang="ru-RU" b="1" dirty="0" smtClean="0">
                <a:solidFill>
                  <a:srgbClr val="0070C0"/>
                </a:solidFill>
              </a:rPr>
              <a:t>ТТЛ (по спаду)</a:t>
            </a:r>
            <a:endParaRPr lang="ru-RU" b="1" dirty="0">
              <a:solidFill>
                <a:srgbClr val="0070C0"/>
              </a:solidFill>
            </a:endParaRPr>
          </a:p>
        </p:txBody>
      </p:sp>
    </p:spTree>
    <p:extLst>
      <p:ext uri="{BB962C8B-B14F-4D97-AF65-F5344CB8AC3E}">
        <p14:creationId xmlns:p14="http://schemas.microsoft.com/office/powerpoint/2010/main" val="343380008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727956" y="623622"/>
            <a:ext cx="7920880" cy="461665"/>
          </a:xfrm>
          <a:prstGeom prst="rect">
            <a:avLst/>
          </a:prstGeom>
        </p:spPr>
        <p:txBody>
          <a:bodyPr wrap="square">
            <a:spAutoFit/>
          </a:bodyPr>
          <a:lstStyle/>
          <a:p>
            <a:pPr algn="ctr"/>
            <a:r>
              <a:rPr lang="ru-RU" sz="2400" i="1" dirty="0" smtClean="0">
                <a:solidFill>
                  <a:srgbClr val="0070C0"/>
                </a:solidFill>
              </a:rPr>
              <a:t>Как построить </a:t>
            </a:r>
            <a:r>
              <a:rPr lang="en-US" sz="2400" i="1" dirty="0" smtClean="0">
                <a:solidFill>
                  <a:srgbClr val="0070C0"/>
                </a:solidFill>
              </a:rPr>
              <a:t> </a:t>
            </a:r>
            <a:r>
              <a:rPr lang="ru-RU" sz="2400" i="1" dirty="0" smtClean="0">
                <a:solidFill>
                  <a:srgbClr val="0070C0"/>
                </a:solidFill>
              </a:rPr>
              <a:t>Т-триггер на </a:t>
            </a:r>
            <a:r>
              <a:rPr lang="en-US" sz="2400" i="1" dirty="0" smtClean="0">
                <a:solidFill>
                  <a:srgbClr val="0070C0"/>
                </a:solidFill>
              </a:rPr>
              <a:t>JK-</a:t>
            </a:r>
            <a:r>
              <a:rPr lang="ru-RU" sz="2400" i="1" dirty="0" smtClean="0">
                <a:solidFill>
                  <a:srgbClr val="0070C0"/>
                </a:solidFill>
              </a:rPr>
              <a:t>триггере???</a:t>
            </a:r>
            <a:endParaRPr lang="ru-RU" sz="2400" i="1" dirty="0">
              <a:solidFill>
                <a:srgbClr val="0070C0"/>
              </a:solidFill>
            </a:endParaRPr>
          </a:p>
        </p:txBody>
      </p:sp>
      <p:sp>
        <p:nvSpPr>
          <p:cNvPr id="7" name="Прямоугольник 6"/>
          <p:cNvSpPr/>
          <p:nvPr/>
        </p:nvSpPr>
        <p:spPr>
          <a:xfrm>
            <a:off x="4203977" y="1140510"/>
            <a:ext cx="707245" cy="1446550"/>
          </a:xfrm>
          <a:prstGeom prst="rect">
            <a:avLst/>
          </a:prstGeom>
        </p:spPr>
        <p:txBody>
          <a:bodyPr wrap="none">
            <a:spAutoFit/>
          </a:bodyPr>
          <a:lstStyle/>
          <a:p>
            <a:r>
              <a:rPr lang="ru-RU" sz="8800" b="1" dirty="0">
                <a:solidFill>
                  <a:schemeClr val="tx2"/>
                </a:solidFill>
              </a:rPr>
              <a:t>?</a:t>
            </a:r>
            <a:endParaRPr lang="ru-RU" sz="8800" dirty="0">
              <a:solidFill>
                <a:schemeClr val="tx2"/>
              </a:solidFill>
            </a:endParaRPr>
          </a:p>
        </p:txBody>
      </p:sp>
      <p:sp>
        <p:nvSpPr>
          <p:cNvPr id="9" name="Прямоугольник 8"/>
          <p:cNvSpPr/>
          <p:nvPr/>
        </p:nvSpPr>
        <p:spPr>
          <a:xfrm>
            <a:off x="1547664" y="1071379"/>
            <a:ext cx="1800201" cy="369332"/>
          </a:xfrm>
          <a:prstGeom prst="rect">
            <a:avLst/>
          </a:prstGeom>
        </p:spPr>
        <p:txBody>
          <a:bodyPr wrap="square">
            <a:spAutoFit/>
          </a:bodyPr>
          <a:lstStyle/>
          <a:p>
            <a:pPr algn="ctr"/>
            <a:r>
              <a:rPr lang="ru-RU" dirty="0" smtClean="0"/>
              <a:t>есть</a:t>
            </a:r>
            <a:endParaRPr lang="ru-RU" dirty="0"/>
          </a:p>
        </p:txBody>
      </p:sp>
      <p:sp>
        <p:nvSpPr>
          <p:cNvPr id="2" name="Стрелка вправо 1"/>
          <p:cNvSpPr/>
          <p:nvPr/>
        </p:nvSpPr>
        <p:spPr>
          <a:xfrm>
            <a:off x="4059961" y="2268803"/>
            <a:ext cx="1224136" cy="602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9"/>
          <p:cNvSpPr/>
          <p:nvPr/>
        </p:nvSpPr>
        <p:spPr>
          <a:xfrm>
            <a:off x="5831282" y="1071379"/>
            <a:ext cx="1800201" cy="369332"/>
          </a:xfrm>
          <a:prstGeom prst="rect">
            <a:avLst/>
          </a:prstGeom>
        </p:spPr>
        <p:txBody>
          <a:bodyPr wrap="square">
            <a:spAutoFit/>
          </a:bodyPr>
          <a:lstStyle/>
          <a:p>
            <a:pPr algn="ctr"/>
            <a:r>
              <a:rPr lang="ru-RU" dirty="0" smtClean="0"/>
              <a:t>надо</a:t>
            </a:r>
            <a:endParaRPr lang="ru-RU"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1514435"/>
            <a:ext cx="1582460" cy="1582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Заголовок 1"/>
          <p:cNvSpPr txBox="1">
            <a:spLocks/>
          </p:cNvSpPr>
          <p:nvPr/>
        </p:nvSpPr>
        <p:spPr>
          <a:xfrm>
            <a:off x="279541" y="25405"/>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600" b="1" dirty="0" smtClean="0">
                <a:solidFill>
                  <a:srgbClr val="C00000"/>
                </a:solidFill>
              </a:rPr>
              <a:t>Триггеры: </a:t>
            </a:r>
            <a:r>
              <a:rPr lang="en-US" sz="3600" b="1" dirty="0" smtClean="0">
                <a:solidFill>
                  <a:srgbClr val="C00000"/>
                </a:solidFill>
              </a:rPr>
              <a:t>JK-</a:t>
            </a:r>
            <a:r>
              <a:rPr lang="ru-RU" sz="3600" b="1" dirty="0" smtClean="0">
                <a:solidFill>
                  <a:srgbClr val="C00000"/>
                </a:solidFill>
              </a:rPr>
              <a:t>триггер</a:t>
            </a:r>
            <a:r>
              <a:rPr lang="en-US" sz="3600" b="1" dirty="0" smtClean="0">
                <a:solidFill>
                  <a:srgbClr val="C00000"/>
                </a:solidFill>
              </a:rPr>
              <a:t> (</a:t>
            </a:r>
            <a:r>
              <a:rPr lang="ru-RU" sz="3600" b="1" dirty="0" smtClean="0">
                <a:solidFill>
                  <a:srgbClr val="C00000"/>
                </a:solidFill>
              </a:rPr>
              <a:t>синхронный)</a:t>
            </a:r>
            <a:endParaRPr lang="ru-RU" sz="3600" dirty="0">
              <a:solidFill>
                <a:srgbClr val="C00000"/>
              </a:solidFill>
            </a:endParaRPr>
          </a:p>
        </p:txBody>
      </p:sp>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440711"/>
            <a:ext cx="1656184"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Прямоугольник 13"/>
          <p:cNvSpPr/>
          <p:nvPr/>
        </p:nvSpPr>
        <p:spPr>
          <a:xfrm>
            <a:off x="749559" y="3645024"/>
            <a:ext cx="7920880" cy="461665"/>
          </a:xfrm>
          <a:prstGeom prst="rect">
            <a:avLst/>
          </a:prstGeom>
        </p:spPr>
        <p:txBody>
          <a:bodyPr wrap="square">
            <a:spAutoFit/>
          </a:bodyPr>
          <a:lstStyle/>
          <a:p>
            <a:pPr algn="ctr"/>
            <a:r>
              <a:rPr lang="ru-RU" sz="2400" i="1" dirty="0" smtClean="0">
                <a:solidFill>
                  <a:srgbClr val="0070C0"/>
                </a:solidFill>
              </a:rPr>
              <a:t>Как построить </a:t>
            </a:r>
            <a:r>
              <a:rPr lang="en-US" sz="2400" i="1" dirty="0" smtClean="0">
                <a:solidFill>
                  <a:srgbClr val="0070C0"/>
                </a:solidFill>
              </a:rPr>
              <a:t> D</a:t>
            </a:r>
            <a:r>
              <a:rPr lang="ru-RU" sz="2400" i="1" dirty="0" smtClean="0">
                <a:solidFill>
                  <a:srgbClr val="0070C0"/>
                </a:solidFill>
              </a:rPr>
              <a:t>-триггер на </a:t>
            </a:r>
            <a:r>
              <a:rPr lang="en-US" sz="2400" i="1" dirty="0" smtClean="0">
                <a:solidFill>
                  <a:srgbClr val="0070C0"/>
                </a:solidFill>
              </a:rPr>
              <a:t>JK-</a:t>
            </a:r>
            <a:r>
              <a:rPr lang="ru-RU" sz="2400" i="1" dirty="0" smtClean="0">
                <a:solidFill>
                  <a:srgbClr val="0070C0"/>
                </a:solidFill>
              </a:rPr>
              <a:t>триггере???</a:t>
            </a:r>
            <a:endParaRPr lang="ru-RU" sz="2400" i="1" dirty="0">
              <a:solidFill>
                <a:srgbClr val="0070C0"/>
              </a:solidFill>
            </a:endParaRPr>
          </a:p>
        </p:txBody>
      </p:sp>
      <p:sp>
        <p:nvSpPr>
          <p:cNvPr id="15" name="Прямоугольник 14"/>
          <p:cNvSpPr/>
          <p:nvPr/>
        </p:nvSpPr>
        <p:spPr>
          <a:xfrm>
            <a:off x="4225580" y="4161912"/>
            <a:ext cx="707245" cy="1446550"/>
          </a:xfrm>
          <a:prstGeom prst="rect">
            <a:avLst/>
          </a:prstGeom>
        </p:spPr>
        <p:txBody>
          <a:bodyPr wrap="none">
            <a:spAutoFit/>
          </a:bodyPr>
          <a:lstStyle/>
          <a:p>
            <a:r>
              <a:rPr lang="ru-RU" sz="8800" b="1" dirty="0">
                <a:solidFill>
                  <a:schemeClr val="tx2"/>
                </a:solidFill>
              </a:rPr>
              <a:t>?</a:t>
            </a:r>
            <a:endParaRPr lang="ru-RU" sz="8800" dirty="0">
              <a:solidFill>
                <a:schemeClr val="tx2"/>
              </a:solidFill>
            </a:endParaRPr>
          </a:p>
        </p:txBody>
      </p:sp>
      <p:sp>
        <p:nvSpPr>
          <p:cNvPr id="16" name="Прямоугольник 15"/>
          <p:cNvSpPr/>
          <p:nvPr/>
        </p:nvSpPr>
        <p:spPr>
          <a:xfrm>
            <a:off x="1569267" y="4092781"/>
            <a:ext cx="1800201" cy="369332"/>
          </a:xfrm>
          <a:prstGeom prst="rect">
            <a:avLst/>
          </a:prstGeom>
        </p:spPr>
        <p:txBody>
          <a:bodyPr wrap="square">
            <a:spAutoFit/>
          </a:bodyPr>
          <a:lstStyle/>
          <a:p>
            <a:pPr algn="ctr"/>
            <a:r>
              <a:rPr lang="ru-RU" dirty="0" smtClean="0"/>
              <a:t>есть</a:t>
            </a:r>
            <a:endParaRPr lang="ru-RU" dirty="0"/>
          </a:p>
        </p:txBody>
      </p:sp>
      <p:sp>
        <p:nvSpPr>
          <p:cNvPr id="17" name="Стрелка вправо 16"/>
          <p:cNvSpPr/>
          <p:nvPr/>
        </p:nvSpPr>
        <p:spPr>
          <a:xfrm>
            <a:off x="4081564" y="5290205"/>
            <a:ext cx="1224136" cy="602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17"/>
          <p:cNvSpPr/>
          <p:nvPr/>
        </p:nvSpPr>
        <p:spPr>
          <a:xfrm>
            <a:off x="5852885" y="4092781"/>
            <a:ext cx="1800201" cy="369332"/>
          </a:xfrm>
          <a:prstGeom prst="rect">
            <a:avLst/>
          </a:prstGeom>
        </p:spPr>
        <p:txBody>
          <a:bodyPr wrap="square">
            <a:spAutoFit/>
          </a:bodyPr>
          <a:lstStyle/>
          <a:p>
            <a:pPr algn="ctr"/>
            <a:r>
              <a:rPr lang="ru-RU" dirty="0" smtClean="0"/>
              <a:t>надо</a:t>
            </a:r>
            <a:endParaRPr lang="ru-RU" dirty="0"/>
          </a:p>
        </p:txBody>
      </p:sp>
      <p:pic>
        <p:nvPicPr>
          <p:cNvPr id="2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275" y="4462113"/>
            <a:ext cx="1656184"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5518" y="4483364"/>
            <a:ext cx="1634933" cy="1634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441277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Заголовок 1"/>
          <p:cNvSpPr txBox="1">
            <a:spLocks/>
          </p:cNvSpPr>
          <p:nvPr/>
        </p:nvSpPr>
        <p:spPr>
          <a:xfrm>
            <a:off x="279541" y="25405"/>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600" b="1" dirty="0" smtClean="0">
                <a:solidFill>
                  <a:srgbClr val="C00000"/>
                </a:solidFill>
              </a:rPr>
              <a:t>Триггеры: </a:t>
            </a:r>
            <a:r>
              <a:rPr lang="en-US" sz="3600" b="1" dirty="0" smtClean="0">
                <a:solidFill>
                  <a:srgbClr val="C00000"/>
                </a:solidFill>
              </a:rPr>
              <a:t>JK-</a:t>
            </a:r>
            <a:r>
              <a:rPr lang="ru-RU" sz="3600" b="1" dirty="0" smtClean="0">
                <a:solidFill>
                  <a:srgbClr val="C00000"/>
                </a:solidFill>
              </a:rPr>
              <a:t>триггер</a:t>
            </a:r>
            <a:r>
              <a:rPr lang="en-US" sz="3600" b="1" dirty="0" smtClean="0">
                <a:solidFill>
                  <a:srgbClr val="C00000"/>
                </a:solidFill>
              </a:rPr>
              <a:t> </a:t>
            </a:r>
            <a:r>
              <a:rPr lang="ru-RU" sz="3600" b="1" dirty="0" smtClean="0">
                <a:solidFill>
                  <a:srgbClr val="C00000"/>
                </a:solidFill>
              </a:rPr>
              <a:t>(асинхронный)</a:t>
            </a:r>
            <a:endParaRPr lang="ru-RU" sz="3600" dirty="0">
              <a:solidFill>
                <a:srgbClr val="C00000"/>
              </a:solidFill>
            </a:endParaRPr>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052736"/>
            <a:ext cx="2510383" cy="2510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Прямоугольник 13"/>
          <p:cNvSpPr/>
          <p:nvPr/>
        </p:nvSpPr>
        <p:spPr>
          <a:xfrm>
            <a:off x="539552" y="612314"/>
            <a:ext cx="2232248" cy="369332"/>
          </a:xfrm>
          <a:prstGeom prst="rect">
            <a:avLst/>
          </a:prstGeom>
        </p:spPr>
        <p:txBody>
          <a:bodyPr wrap="square">
            <a:spAutoFit/>
          </a:bodyPr>
          <a:lstStyle/>
          <a:p>
            <a:r>
              <a:rPr lang="ru-RU" b="1" dirty="0" smtClean="0">
                <a:solidFill>
                  <a:srgbClr val="0070C0"/>
                </a:solidFill>
              </a:rPr>
              <a:t>ТТЛ («активный» 0)</a:t>
            </a:r>
            <a:endParaRPr lang="ru-RU" b="1" dirty="0">
              <a:solidFill>
                <a:srgbClr val="0070C0"/>
              </a:solidFill>
            </a:endParaRPr>
          </a:p>
        </p:txBody>
      </p:sp>
      <p:pic>
        <p:nvPicPr>
          <p:cNvPr id="143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1124744"/>
            <a:ext cx="5427270" cy="2059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Прямоугольник 16"/>
          <p:cNvSpPr/>
          <p:nvPr/>
        </p:nvSpPr>
        <p:spPr>
          <a:xfrm>
            <a:off x="323528" y="4036422"/>
            <a:ext cx="2952328" cy="369332"/>
          </a:xfrm>
          <a:prstGeom prst="rect">
            <a:avLst/>
          </a:prstGeom>
        </p:spPr>
        <p:txBody>
          <a:bodyPr wrap="square">
            <a:spAutoFit/>
          </a:bodyPr>
          <a:lstStyle/>
          <a:p>
            <a:r>
              <a:rPr lang="ru-RU" b="1" dirty="0" smtClean="0">
                <a:solidFill>
                  <a:srgbClr val="0070C0"/>
                </a:solidFill>
              </a:rPr>
              <a:t>КМОП  («активная» 1)</a:t>
            </a:r>
            <a:endParaRPr lang="ru-RU" b="1" dirty="0">
              <a:solidFill>
                <a:srgbClr val="0070C0"/>
              </a:solidFill>
            </a:endParaRPr>
          </a:p>
        </p:txBody>
      </p:sp>
      <p:sp>
        <p:nvSpPr>
          <p:cNvPr id="18" name="Прямоугольник 17"/>
          <p:cNvSpPr/>
          <p:nvPr/>
        </p:nvSpPr>
        <p:spPr>
          <a:xfrm>
            <a:off x="311966" y="4725144"/>
            <a:ext cx="7920880" cy="1200329"/>
          </a:xfrm>
          <a:prstGeom prst="rect">
            <a:avLst/>
          </a:prstGeom>
        </p:spPr>
        <p:txBody>
          <a:bodyPr wrap="square">
            <a:spAutoFit/>
          </a:bodyPr>
          <a:lstStyle/>
          <a:p>
            <a:r>
              <a:rPr lang="ru-RU" sz="2400" i="1" dirty="0" smtClean="0">
                <a:solidFill>
                  <a:srgbClr val="0070C0"/>
                </a:solidFill>
              </a:rPr>
              <a:t>Самостоятельно нарисовать УГО асинхронного КМОП-триггера и задать на входе любую временную диаграмму, нарисовать, что на выходе???</a:t>
            </a:r>
            <a:endParaRPr lang="ru-RU" sz="2400" i="1" dirty="0">
              <a:solidFill>
                <a:srgbClr val="0070C0"/>
              </a:solidFill>
            </a:endParaRPr>
          </a:p>
        </p:txBody>
      </p:sp>
    </p:spTree>
    <p:extLst>
      <p:ext uri="{BB962C8B-B14F-4D97-AF65-F5344CB8AC3E}">
        <p14:creationId xmlns:p14="http://schemas.microsoft.com/office/powerpoint/2010/main" val="172670010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Для самостоятельного решения (№4)</a:t>
            </a:r>
            <a:endParaRPr lang="ru-RU" dirty="0">
              <a:solidFill>
                <a:srgbClr val="C00000"/>
              </a:solidFill>
            </a:endParaRPr>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604497"/>
            <a:ext cx="1362075" cy="1912937"/>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7302227" y="692696"/>
            <a:ext cx="1734269" cy="1569660"/>
          </a:xfrm>
          <a:prstGeom prst="rect">
            <a:avLst/>
          </a:prstGeom>
        </p:spPr>
        <p:txBody>
          <a:bodyPr wrap="square">
            <a:spAutoFit/>
          </a:bodyPr>
          <a:lstStyle/>
          <a:p>
            <a:r>
              <a:rPr lang="ru-RU" sz="1600" dirty="0"/>
              <a:t>Напишите, что будет на выходе сумматора, если на вход подаются указанные сигналы </a:t>
            </a:r>
          </a:p>
        </p:txBody>
      </p:sp>
      <p:sp>
        <p:nvSpPr>
          <p:cNvPr id="3" name="Прямоугольник 2"/>
          <p:cNvSpPr/>
          <p:nvPr/>
        </p:nvSpPr>
        <p:spPr>
          <a:xfrm>
            <a:off x="5724128" y="604497"/>
            <a:ext cx="3312368" cy="19129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Прямоугольник 3"/>
          <p:cNvSpPr/>
          <p:nvPr/>
        </p:nvSpPr>
        <p:spPr>
          <a:xfrm>
            <a:off x="1115616" y="604497"/>
            <a:ext cx="4464496" cy="523220"/>
          </a:xfrm>
          <a:prstGeom prst="rect">
            <a:avLst/>
          </a:prstGeom>
        </p:spPr>
        <p:txBody>
          <a:bodyPr wrap="square">
            <a:spAutoFit/>
          </a:bodyPr>
          <a:lstStyle/>
          <a:p>
            <a:pPr algn="r"/>
            <a:r>
              <a:rPr lang="ru-RU" sz="1400" dirty="0"/>
              <a:t>Нарисуйте условное графическое обозначение </a:t>
            </a:r>
            <a:r>
              <a:rPr lang="ru-RU" sz="1400" dirty="0" smtClean="0"/>
              <a:t/>
            </a:r>
            <a:br>
              <a:rPr lang="ru-RU" sz="1400" dirty="0" smtClean="0"/>
            </a:br>
            <a:r>
              <a:rPr lang="ru-RU" sz="1400" dirty="0" smtClean="0"/>
              <a:t>5р </a:t>
            </a:r>
            <a:r>
              <a:rPr lang="ru-RU" sz="1400" dirty="0"/>
              <a:t>цифрового компаратора. </a:t>
            </a:r>
          </a:p>
        </p:txBody>
      </p:sp>
      <p:sp>
        <p:nvSpPr>
          <p:cNvPr id="5" name="Прямоугольник 4"/>
          <p:cNvSpPr/>
          <p:nvPr/>
        </p:nvSpPr>
        <p:spPr>
          <a:xfrm>
            <a:off x="216034" y="1127717"/>
            <a:ext cx="5256584" cy="461665"/>
          </a:xfrm>
          <a:prstGeom prst="rect">
            <a:avLst/>
          </a:prstGeom>
        </p:spPr>
        <p:txBody>
          <a:bodyPr wrap="square">
            <a:spAutoFit/>
          </a:bodyPr>
          <a:lstStyle/>
          <a:p>
            <a:r>
              <a:rPr lang="ru-RU" sz="1200" dirty="0"/>
              <a:t>Какие сигналы будут на выходе сумматора при сложении чисел 11011 и 11001 (</a:t>
            </a:r>
            <a:r>
              <a:rPr lang="en-US" sz="1200" dirty="0"/>
              <a:t>Ci</a:t>
            </a:r>
            <a:r>
              <a:rPr lang="ru-RU" sz="1200" dirty="0"/>
              <a:t>=1). Нарисуйте данный сумматор на 3х разрядном</a:t>
            </a:r>
          </a:p>
        </p:txBody>
      </p:sp>
      <p:sp>
        <p:nvSpPr>
          <p:cNvPr id="6" name="Прямоугольник 5"/>
          <p:cNvSpPr/>
          <p:nvPr/>
        </p:nvSpPr>
        <p:spPr>
          <a:xfrm>
            <a:off x="1471404" y="1550423"/>
            <a:ext cx="4135514" cy="523220"/>
          </a:xfrm>
          <a:prstGeom prst="rect">
            <a:avLst/>
          </a:prstGeom>
        </p:spPr>
        <p:txBody>
          <a:bodyPr wrap="square">
            <a:spAutoFit/>
          </a:bodyPr>
          <a:lstStyle/>
          <a:p>
            <a:pPr algn="r"/>
            <a:r>
              <a:rPr lang="ru-RU" sz="1400" dirty="0"/>
              <a:t>Постройте на 3-х разрядном сумматоре </a:t>
            </a:r>
            <a:r>
              <a:rPr lang="ru-RU" sz="1400" dirty="0" smtClean="0"/>
              <a:t/>
            </a:r>
            <a:br>
              <a:rPr lang="ru-RU" sz="1400" dirty="0" smtClean="0"/>
            </a:br>
            <a:r>
              <a:rPr lang="ru-RU" sz="1400" dirty="0" smtClean="0"/>
              <a:t>5-ти </a:t>
            </a:r>
            <a:r>
              <a:rPr lang="ru-RU" sz="1400" dirty="0"/>
              <a:t>разрядный  </a:t>
            </a:r>
            <a:r>
              <a:rPr lang="ru-RU" sz="1400" dirty="0" err="1"/>
              <a:t>вычитатель</a:t>
            </a:r>
            <a:endParaRPr lang="ru-RU" sz="1400" dirty="0"/>
          </a:p>
        </p:txBody>
      </p:sp>
      <p:sp>
        <p:nvSpPr>
          <p:cNvPr id="7" name="Прямоугольник 6"/>
          <p:cNvSpPr/>
          <p:nvPr/>
        </p:nvSpPr>
        <p:spPr>
          <a:xfrm>
            <a:off x="160597" y="2069785"/>
            <a:ext cx="5488277" cy="646331"/>
          </a:xfrm>
          <a:prstGeom prst="rect">
            <a:avLst/>
          </a:prstGeom>
        </p:spPr>
        <p:txBody>
          <a:bodyPr wrap="square">
            <a:spAutoFit/>
          </a:bodyPr>
          <a:lstStyle/>
          <a:p>
            <a:r>
              <a:rPr lang="ru-RU" sz="1200" dirty="0"/>
              <a:t>Какой результат появиться на выходе цифрового компаратора при сравнении чисел А=10011 и В=11000 (при входах переноса равных A&gt;B=1, A=B=0, A&lt;B=0). Нарисуйте данный цифровой компаратор на 3х разрядном</a:t>
            </a:r>
          </a:p>
        </p:txBody>
      </p:sp>
      <p:sp>
        <p:nvSpPr>
          <p:cNvPr id="10" name="Прямоугольник 9"/>
          <p:cNvSpPr/>
          <p:nvPr/>
        </p:nvSpPr>
        <p:spPr>
          <a:xfrm>
            <a:off x="4372686" y="2636912"/>
            <a:ext cx="4497005" cy="738664"/>
          </a:xfrm>
          <a:prstGeom prst="rect">
            <a:avLst/>
          </a:prstGeom>
        </p:spPr>
        <p:txBody>
          <a:bodyPr wrap="square">
            <a:spAutoFit/>
          </a:bodyPr>
          <a:lstStyle/>
          <a:p>
            <a:pPr algn="r"/>
            <a:r>
              <a:rPr lang="ru-RU" sz="1400" dirty="0"/>
              <a:t>Какой результат появиться при подаче на 16-ти разрядную схему контроля четности единиц числа </a:t>
            </a:r>
            <a:r>
              <a:rPr lang="en-US" sz="1400" dirty="0"/>
              <a:t>D</a:t>
            </a:r>
            <a:r>
              <a:rPr lang="ru-RU" sz="1400" dirty="0"/>
              <a:t>1</a:t>
            </a:r>
            <a:r>
              <a:rPr lang="en-US" sz="1400" dirty="0"/>
              <a:t>C</a:t>
            </a:r>
            <a:r>
              <a:rPr lang="ru-RU" sz="1400" dirty="0"/>
              <a:t>4</a:t>
            </a:r>
            <a:r>
              <a:rPr lang="ru-RU" sz="1400" baseline="-25000" dirty="0"/>
              <a:t>16</a:t>
            </a:r>
            <a:r>
              <a:rPr lang="ru-RU" sz="1400" dirty="0"/>
              <a:t>, постройте данную схему на 6-ти разрядной</a:t>
            </a:r>
          </a:p>
        </p:txBody>
      </p:sp>
      <p:sp>
        <p:nvSpPr>
          <p:cNvPr id="11" name="Прямоугольник 10"/>
          <p:cNvSpPr/>
          <p:nvPr/>
        </p:nvSpPr>
        <p:spPr>
          <a:xfrm>
            <a:off x="216034" y="2917771"/>
            <a:ext cx="3639201" cy="369332"/>
          </a:xfrm>
          <a:prstGeom prst="rect">
            <a:avLst/>
          </a:prstGeom>
        </p:spPr>
        <p:txBody>
          <a:bodyPr wrap="none">
            <a:spAutoFit/>
          </a:bodyPr>
          <a:lstStyle/>
          <a:p>
            <a:r>
              <a:rPr lang="ru-RU" dirty="0"/>
              <a:t>Построить D-триггер из JK-триггера</a:t>
            </a:r>
          </a:p>
        </p:txBody>
      </p:sp>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48" y="3501008"/>
            <a:ext cx="6005943" cy="17006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53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771" y="5013176"/>
            <a:ext cx="5625826" cy="161844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3" name="Прямоугольник 12"/>
          <p:cNvSpPr/>
          <p:nvPr/>
        </p:nvSpPr>
        <p:spPr>
          <a:xfrm>
            <a:off x="166234" y="5530008"/>
            <a:ext cx="3181630" cy="830997"/>
          </a:xfrm>
          <a:prstGeom prst="rect">
            <a:avLst/>
          </a:prstGeom>
        </p:spPr>
        <p:txBody>
          <a:bodyPr wrap="square">
            <a:spAutoFit/>
          </a:bodyPr>
          <a:lstStyle/>
          <a:p>
            <a:r>
              <a:rPr lang="ru-RU" sz="1600" dirty="0"/>
              <a:t>Построить D-триггер с задержкой на 2.5 такта из однотактного. Привести временные диаграммы</a:t>
            </a:r>
          </a:p>
        </p:txBody>
      </p:sp>
      <p:sp>
        <p:nvSpPr>
          <p:cNvPr id="15" name="Прямоугольник 14"/>
          <p:cNvSpPr/>
          <p:nvPr/>
        </p:nvSpPr>
        <p:spPr>
          <a:xfrm>
            <a:off x="6345301" y="3577324"/>
            <a:ext cx="2664296" cy="923330"/>
          </a:xfrm>
          <a:prstGeom prst="rect">
            <a:avLst/>
          </a:prstGeom>
        </p:spPr>
        <p:txBody>
          <a:bodyPr wrap="square">
            <a:spAutoFit/>
          </a:bodyPr>
          <a:lstStyle/>
          <a:p>
            <a:r>
              <a:rPr lang="ru-RU" dirty="0" err="1"/>
              <a:t>Прокаскадируйте</a:t>
            </a:r>
            <a:r>
              <a:rPr lang="ru-RU" dirty="0"/>
              <a:t> параллельно четыре </a:t>
            </a:r>
            <a:r>
              <a:rPr lang="ru-RU" dirty="0" smtClean="0"/>
              <a:t/>
            </a:r>
            <a:br>
              <a:rPr lang="ru-RU" dirty="0" smtClean="0"/>
            </a:br>
            <a:r>
              <a:rPr lang="en-US" dirty="0" smtClean="0"/>
              <a:t>D</a:t>
            </a:r>
            <a:r>
              <a:rPr lang="ru-RU" dirty="0"/>
              <a:t>-триггера</a:t>
            </a:r>
          </a:p>
        </p:txBody>
      </p:sp>
    </p:spTree>
    <p:extLst>
      <p:ext uri="{BB962C8B-B14F-4D97-AF65-F5344CB8AC3E}">
        <p14:creationId xmlns:p14="http://schemas.microsoft.com/office/powerpoint/2010/main" val="65609770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79512" y="35897"/>
            <a:ext cx="8856984" cy="586909"/>
          </a:xfrm>
        </p:spPr>
        <p:txBody>
          <a:bodyPr>
            <a:noAutofit/>
          </a:bodyPr>
          <a:lstStyle/>
          <a:p>
            <a:r>
              <a:rPr lang="ru-RU" sz="3900" b="1" dirty="0" smtClean="0">
                <a:solidFill>
                  <a:srgbClr val="C00000"/>
                </a:solidFill>
              </a:rPr>
              <a:t>ЛЕКЦИЯ №4 и №5. Выполнение плана</a:t>
            </a:r>
            <a:endParaRPr lang="ru-RU" sz="3900" dirty="0">
              <a:solidFill>
                <a:srgbClr val="C00000"/>
              </a:solidFill>
            </a:endParaRPr>
          </a:p>
        </p:txBody>
      </p:sp>
      <p:sp>
        <p:nvSpPr>
          <p:cNvPr id="10" name="Прямоугольник 9"/>
          <p:cNvSpPr/>
          <p:nvPr/>
        </p:nvSpPr>
        <p:spPr>
          <a:xfrm>
            <a:off x="247419" y="836712"/>
            <a:ext cx="8784976" cy="5219891"/>
          </a:xfrm>
          <a:prstGeom prst="rect">
            <a:avLst/>
          </a:prstGeom>
        </p:spPr>
        <p:txBody>
          <a:bodyPr wrap="square">
            <a:spAutoFit/>
          </a:bodyPr>
          <a:lstStyle/>
          <a:p>
            <a:pPr marL="457200" indent="-457200">
              <a:lnSpc>
                <a:spcPct val="140000"/>
              </a:lnSpc>
              <a:buFontTx/>
              <a:buAutoNum type="arabicPeriod"/>
            </a:pPr>
            <a:r>
              <a:rPr lang="ru-RU" sz="2800" dirty="0" smtClean="0">
                <a:solidFill>
                  <a:srgbClr val="1F497D"/>
                </a:solidFill>
              </a:rPr>
              <a:t>Комбинационные схемы: </a:t>
            </a:r>
            <a:r>
              <a:rPr lang="ru-RU" dirty="0" smtClean="0">
                <a:solidFill>
                  <a:srgbClr val="FF0000"/>
                </a:solidFill>
              </a:rPr>
              <a:t>(продолжение)</a:t>
            </a:r>
            <a:r>
              <a:rPr lang="ru-RU" sz="2800" dirty="0" smtClean="0">
                <a:solidFill>
                  <a:srgbClr val="1F497D"/>
                </a:solidFill>
              </a:rPr>
              <a:t>.</a:t>
            </a:r>
            <a:endParaRPr lang="ru-RU" sz="2800" dirty="0">
              <a:solidFill>
                <a:srgbClr val="1F497D"/>
              </a:solidFill>
            </a:endParaRPr>
          </a:p>
          <a:p>
            <a:pPr marL="457200" indent="-457200">
              <a:lnSpc>
                <a:spcPct val="140000"/>
              </a:lnSpc>
              <a:buFontTx/>
              <a:buAutoNum type="arabicPeriod"/>
            </a:pPr>
            <a:r>
              <a:rPr lang="ru-RU" sz="2800" dirty="0" smtClean="0">
                <a:solidFill>
                  <a:srgbClr val="1F497D"/>
                </a:solidFill>
              </a:rPr>
              <a:t>Арифметические устройства: сумматоры.</a:t>
            </a:r>
          </a:p>
          <a:p>
            <a:pPr marL="457200" indent="-457200">
              <a:lnSpc>
                <a:spcPct val="110000"/>
              </a:lnSpc>
              <a:buFontTx/>
              <a:buAutoNum type="arabicPeriod"/>
            </a:pPr>
            <a:r>
              <a:rPr lang="ru-RU" sz="2800" dirty="0">
                <a:solidFill>
                  <a:srgbClr val="1F497D"/>
                </a:solidFill>
              </a:rPr>
              <a:t>Арифметические устройства: </a:t>
            </a:r>
            <a:r>
              <a:rPr lang="ru-RU" sz="2800" dirty="0" smtClean="0">
                <a:solidFill>
                  <a:srgbClr val="1F497D"/>
                </a:solidFill>
              </a:rPr>
              <a:t>цифровые компараторы</a:t>
            </a:r>
          </a:p>
          <a:p>
            <a:pPr marL="457200" indent="-457200">
              <a:lnSpc>
                <a:spcPct val="110000"/>
              </a:lnSpc>
              <a:buFontTx/>
              <a:buAutoNum type="arabicPeriod"/>
            </a:pPr>
            <a:r>
              <a:rPr lang="ru-RU" sz="2800" dirty="0">
                <a:solidFill>
                  <a:srgbClr val="1F497D"/>
                </a:solidFill>
              </a:rPr>
              <a:t>Арифметические устройства: </a:t>
            </a:r>
            <a:r>
              <a:rPr lang="ru-RU" sz="2800" dirty="0" smtClean="0">
                <a:solidFill>
                  <a:srgbClr val="1F497D"/>
                </a:solidFill>
              </a:rPr>
              <a:t>схемы </a:t>
            </a:r>
            <a:r>
              <a:rPr lang="ru-RU" sz="2800" dirty="0">
                <a:solidFill>
                  <a:srgbClr val="1F497D"/>
                </a:solidFill>
              </a:rPr>
              <a:t>контроля </a:t>
            </a:r>
            <a:r>
              <a:rPr lang="ru-RU" sz="2800" dirty="0" smtClean="0">
                <a:solidFill>
                  <a:srgbClr val="1F497D"/>
                </a:solidFill>
              </a:rPr>
              <a:t>четности</a:t>
            </a:r>
          </a:p>
          <a:p>
            <a:pPr marL="457200" indent="-457200">
              <a:lnSpc>
                <a:spcPct val="110000"/>
              </a:lnSpc>
              <a:buFontTx/>
              <a:buAutoNum type="arabicPeriod"/>
            </a:pPr>
            <a:r>
              <a:rPr lang="ru-RU" sz="2800" dirty="0" err="1" smtClean="0">
                <a:solidFill>
                  <a:srgbClr val="1F497D"/>
                </a:solidFill>
              </a:rPr>
              <a:t>Последовательностные</a:t>
            </a:r>
            <a:r>
              <a:rPr lang="ru-RU" sz="2800" dirty="0" smtClean="0">
                <a:solidFill>
                  <a:srgbClr val="1F497D"/>
                </a:solidFill>
              </a:rPr>
              <a:t> </a:t>
            </a:r>
            <a:r>
              <a:rPr lang="ru-RU" sz="2800" dirty="0">
                <a:solidFill>
                  <a:srgbClr val="1F497D"/>
                </a:solidFill>
              </a:rPr>
              <a:t>схемы: триггеры (</a:t>
            </a:r>
            <a:r>
              <a:rPr lang="en-US" sz="2800" dirty="0">
                <a:solidFill>
                  <a:srgbClr val="1F497D"/>
                </a:solidFill>
              </a:rPr>
              <a:t>RS</a:t>
            </a:r>
            <a:r>
              <a:rPr lang="ru-RU" sz="2800" dirty="0">
                <a:solidFill>
                  <a:srgbClr val="1F497D"/>
                </a:solidFill>
              </a:rPr>
              <a:t>, </a:t>
            </a:r>
            <a:r>
              <a:rPr lang="en-US" sz="2800" dirty="0">
                <a:solidFill>
                  <a:srgbClr val="1F497D"/>
                </a:solidFill>
              </a:rPr>
              <a:t>D</a:t>
            </a:r>
            <a:r>
              <a:rPr lang="ru-RU" sz="2800" dirty="0">
                <a:solidFill>
                  <a:srgbClr val="1F497D"/>
                </a:solidFill>
              </a:rPr>
              <a:t>, </a:t>
            </a:r>
            <a:r>
              <a:rPr lang="en-US" sz="2800" dirty="0">
                <a:solidFill>
                  <a:srgbClr val="1F497D"/>
                </a:solidFill>
              </a:rPr>
              <a:t>T</a:t>
            </a:r>
            <a:r>
              <a:rPr lang="ru-RU" sz="2800" dirty="0">
                <a:solidFill>
                  <a:srgbClr val="1F497D"/>
                </a:solidFill>
              </a:rPr>
              <a:t>, </a:t>
            </a:r>
            <a:r>
              <a:rPr lang="en-US" sz="2800" dirty="0">
                <a:solidFill>
                  <a:srgbClr val="1F497D"/>
                </a:solidFill>
              </a:rPr>
              <a:t>JK</a:t>
            </a:r>
            <a:r>
              <a:rPr lang="ru-RU" sz="2800" dirty="0">
                <a:solidFill>
                  <a:srgbClr val="1F497D"/>
                </a:solidFill>
              </a:rPr>
              <a:t>). Временные диаграммы работы. Принципы </a:t>
            </a:r>
            <a:r>
              <a:rPr lang="ru-RU" sz="2800" dirty="0" smtClean="0">
                <a:solidFill>
                  <a:srgbClr val="1F497D"/>
                </a:solidFill>
              </a:rPr>
              <a:t>каскадирования</a:t>
            </a:r>
          </a:p>
          <a:p>
            <a:pPr marL="457200" indent="-457200">
              <a:lnSpc>
                <a:spcPct val="140000"/>
              </a:lnSpc>
              <a:buFontTx/>
              <a:buAutoNum type="arabicPeriod"/>
            </a:pPr>
            <a:r>
              <a:rPr lang="ru-RU" sz="2800" dirty="0" smtClean="0">
                <a:solidFill>
                  <a:srgbClr val="1F497D"/>
                </a:solidFill>
              </a:rPr>
              <a:t>Задачи для самостоятельного решения</a:t>
            </a:r>
            <a:endParaRPr lang="ru-RU" sz="2800" dirty="0">
              <a:solidFill>
                <a:srgbClr val="1F497D"/>
              </a:solidFill>
            </a:endParaRPr>
          </a:p>
        </p:txBody>
      </p:sp>
      <p:sp>
        <p:nvSpPr>
          <p:cNvPr id="4" name="Прямоугольник 3"/>
          <p:cNvSpPr/>
          <p:nvPr/>
        </p:nvSpPr>
        <p:spPr>
          <a:xfrm>
            <a:off x="6372200" y="836825"/>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5" name="Прямоугольник 4"/>
          <p:cNvSpPr/>
          <p:nvPr/>
        </p:nvSpPr>
        <p:spPr>
          <a:xfrm>
            <a:off x="7056558" y="1364830"/>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6" name="Прямоугольник 5"/>
          <p:cNvSpPr/>
          <p:nvPr/>
        </p:nvSpPr>
        <p:spPr>
          <a:xfrm>
            <a:off x="2843808" y="2420888"/>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7" name="Прямоугольник 6"/>
          <p:cNvSpPr/>
          <p:nvPr/>
        </p:nvSpPr>
        <p:spPr>
          <a:xfrm>
            <a:off x="2195736" y="3356992"/>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8" name="Прямоугольник 7"/>
          <p:cNvSpPr/>
          <p:nvPr/>
        </p:nvSpPr>
        <p:spPr>
          <a:xfrm>
            <a:off x="3275856" y="4797152"/>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9" name="Прямоугольник 8"/>
          <p:cNvSpPr/>
          <p:nvPr/>
        </p:nvSpPr>
        <p:spPr>
          <a:xfrm>
            <a:off x="6781658" y="5337019"/>
            <a:ext cx="1713931" cy="707886"/>
          </a:xfrm>
          <a:prstGeom prst="rect">
            <a:avLst/>
          </a:prstGeom>
        </p:spPr>
        <p:txBody>
          <a:bodyPr wrap="none">
            <a:spAutoFit/>
          </a:bodyPr>
          <a:lstStyle/>
          <a:p>
            <a:r>
              <a:rPr lang="ru-RU" sz="4000" dirty="0" smtClean="0">
                <a:solidFill>
                  <a:srgbClr val="FF0000"/>
                </a:solidFill>
                <a:sym typeface="Wingdings" panose="05000000000000000000" pitchFamily="2" charset="2"/>
              </a:rPr>
              <a:t>  </a:t>
            </a:r>
            <a:endParaRPr lang="ru-RU" sz="4000" dirty="0">
              <a:solidFill>
                <a:srgbClr val="FF0000"/>
              </a:solidFill>
            </a:endParaRPr>
          </a:p>
        </p:txBody>
      </p:sp>
    </p:spTree>
    <p:extLst>
      <p:ext uri="{BB962C8B-B14F-4D97-AF65-F5344CB8AC3E}">
        <p14:creationId xmlns:p14="http://schemas.microsoft.com/office/powerpoint/2010/main" val="243450895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gradFill>
          <a:gsLst>
            <a:gs pos="0">
              <a:srgbClr val="FFEFD1"/>
            </a:gs>
            <a:gs pos="60000">
              <a:srgbClr val="F0EBD5"/>
            </a:gs>
            <a:gs pos="100000">
              <a:srgbClr val="D1C39F"/>
            </a:gs>
          </a:gsLst>
          <a:lin ang="5400000" scaled="0"/>
        </a:gra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79512" y="35897"/>
            <a:ext cx="8856984" cy="586909"/>
          </a:xfrm>
        </p:spPr>
        <p:txBody>
          <a:bodyPr>
            <a:normAutofit fontScale="90000"/>
          </a:bodyPr>
          <a:lstStyle/>
          <a:p>
            <a:r>
              <a:rPr lang="ru-RU" b="1" dirty="0" smtClean="0">
                <a:solidFill>
                  <a:srgbClr val="C00000"/>
                </a:solidFill>
              </a:rPr>
              <a:t>ЛЕКЦИЯ №</a:t>
            </a:r>
            <a:r>
              <a:rPr lang="ru-RU" b="1" dirty="0" smtClean="0">
                <a:solidFill>
                  <a:srgbClr val="C00000"/>
                </a:solidFill>
              </a:rPr>
              <a:t>6 и №7. </a:t>
            </a:r>
            <a:r>
              <a:rPr lang="ru-RU" b="1" dirty="0" smtClean="0">
                <a:solidFill>
                  <a:srgbClr val="C00000"/>
                </a:solidFill>
              </a:rPr>
              <a:t>План </a:t>
            </a:r>
            <a:r>
              <a:rPr lang="ru-RU" b="1" dirty="0" smtClean="0">
                <a:solidFill>
                  <a:srgbClr val="C00000"/>
                </a:solidFill>
              </a:rPr>
              <a:t>лекций</a:t>
            </a:r>
            <a:endParaRPr lang="ru-RU" dirty="0">
              <a:solidFill>
                <a:srgbClr val="C00000"/>
              </a:solidFill>
            </a:endParaRPr>
          </a:p>
        </p:txBody>
      </p:sp>
      <p:sp>
        <p:nvSpPr>
          <p:cNvPr id="10" name="Прямоугольник 9"/>
          <p:cNvSpPr/>
          <p:nvPr/>
        </p:nvSpPr>
        <p:spPr>
          <a:xfrm>
            <a:off x="217492" y="548680"/>
            <a:ext cx="8784976" cy="6124754"/>
          </a:xfrm>
          <a:prstGeom prst="rect">
            <a:avLst/>
          </a:prstGeom>
        </p:spPr>
        <p:txBody>
          <a:bodyPr wrap="square">
            <a:spAutoFit/>
          </a:bodyPr>
          <a:lstStyle/>
          <a:p>
            <a:pPr marL="457200" indent="-457200">
              <a:buFontTx/>
              <a:buAutoNum type="arabicPeriod"/>
            </a:pPr>
            <a:r>
              <a:rPr lang="ru-RU" sz="2800" b="1" dirty="0" smtClean="0">
                <a:solidFill>
                  <a:srgbClr val="1F497D"/>
                </a:solidFill>
              </a:rPr>
              <a:t> </a:t>
            </a:r>
            <a:r>
              <a:rPr lang="ru-RU" sz="2800" dirty="0" err="1" smtClean="0">
                <a:solidFill>
                  <a:srgbClr val="1F497D"/>
                </a:solidFill>
              </a:rPr>
              <a:t>Последовательностные</a:t>
            </a:r>
            <a:r>
              <a:rPr lang="ru-RU" sz="2800" dirty="0" smtClean="0">
                <a:solidFill>
                  <a:srgbClr val="1F497D"/>
                </a:solidFill>
              </a:rPr>
              <a:t> </a:t>
            </a:r>
            <a:r>
              <a:rPr lang="ru-RU" sz="2800" dirty="0" smtClean="0">
                <a:solidFill>
                  <a:srgbClr val="1F497D"/>
                </a:solidFill>
              </a:rPr>
              <a:t>схемы: </a:t>
            </a:r>
            <a:r>
              <a:rPr lang="ru-RU" dirty="0" smtClean="0">
                <a:solidFill>
                  <a:srgbClr val="FF0000"/>
                </a:solidFill>
              </a:rPr>
              <a:t>(продолжение)</a:t>
            </a:r>
            <a:r>
              <a:rPr lang="ru-RU" sz="2800" dirty="0" smtClean="0">
                <a:solidFill>
                  <a:srgbClr val="1F497D"/>
                </a:solidFill>
              </a:rPr>
              <a:t>.</a:t>
            </a:r>
            <a:endParaRPr lang="ru-RU" sz="2800" dirty="0">
              <a:solidFill>
                <a:srgbClr val="1F497D"/>
              </a:solidFill>
            </a:endParaRPr>
          </a:p>
          <a:p>
            <a:pPr marL="457200" indent="-457200">
              <a:buFontTx/>
              <a:buAutoNum type="arabicPeriod"/>
            </a:pPr>
            <a:r>
              <a:rPr lang="ru-RU" sz="2800" b="1" dirty="0" smtClean="0">
                <a:solidFill>
                  <a:srgbClr val="1F497D"/>
                </a:solidFill>
              </a:rPr>
              <a:t> </a:t>
            </a:r>
            <a:r>
              <a:rPr lang="ru-RU" sz="2800" dirty="0" smtClean="0">
                <a:solidFill>
                  <a:srgbClr val="1F497D"/>
                </a:solidFill>
              </a:rPr>
              <a:t>Регистры</a:t>
            </a:r>
            <a:r>
              <a:rPr lang="ru-RU" sz="2800" dirty="0" smtClean="0">
                <a:solidFill>
                  <a:srgbClr val="1F497D"/>
                </a:solidFill>
              </a:rPr>
              <a:t>: параллельные (хранения) и </a:t>
            </a:r>
            <a:r>
              <a:rPr lang="ru-RU" sz="2800" dirty="0" smtClean="0">
                <a:solidFill>
                  <a:srgbClr val="1F497D"/>
                </a:solidFill>
              </a:rPr>
              <a:t>  </a:t>
            </a:r>
          </a:p>
          <a:p>
            <a:r>
              <a:rPr lang="ru-RU" sz="2800" dirty="0">
                <a:solidFill>
                  <a:srgbClr val="1F497D"/>
                </a:solidFill>
              </a:rPr>
              <a:t> </a:t>
            </a:r>
            <a:r>
              <a:rPr lang="ru-RU" sz="2800" dirty="0" smtClean="0">
                <a:solidFill>
                  <a:srgbClr val="1F497D"/>
                </a:solidFill>
              </a:rPr>
              <a:t>      </a:t>
            </a:r>
            <a:r>
              <a:rPr lang="ru-RU" sz="2800" dirty="0" smtClean="0">
                <a:solidFill>
                  <a:srgbClr val="1F497D"/>
                </a:solidFill>
              </a:rPr>
              <a:t>последовательные </a:t>
            </a:r>
            <a:r>
              <a:rPr lang="ru-RU" sz="2800" dirty="0" smtClean="0">
                <a:solidFill>
                  <a:srgbClr val="1F497D"/>
                </a:solidFill>
              </a:rPr>
              <a:t>(сдвига).</a:t>
            </a:r>
          </a:p>
          <a:p>
            <a:pPr marL="457200" indent="-457200">
              <a:buFontTx/>
              <a:buAutoNum type="arabicPeriod"/>
            </a:pPr>
            <a:r>
              <a:rPr lang="ru-RU" sz="2800" b="1" dirty="0" smtClean="0">
                <a:solidFill>
                  <a:srgbClr val="1F497D"/>
                </a:solidFill>
              </a:rPr>
              <a:t> </a:t>
            </a:r>
            <a:r>
              <a:rPr lang="ru-RU" sz="2800" dirty="0" smtClean="0">
                <a:solidFill>
                  <a:srgbClr val="1F497D"/>
                </a:solidFill>
              </a:rPr>
              <a:t>Построение </a:t>
            </a:r>
            <a:r>
              <a:rPr lang="ru-RU" sz="2800" dirty="0" smtClean="0">
                <a:solidFill>
                  <a:srgbClr val="1F497D"/>
                </a:solidFill>
              </a:rPr>
              <a:t>регистров на триггерах.</a:t>
            </a:r>
          </a:p>
          <a:p>
            <a:pPr marL="457200" indent="-457200">
              <a:buFontTx/>
              <a:buAutoNum type="arabicPeriod"/>
            </a:pPr>
            <a:r>
              <a:rPr lang="ru-RU" sz="2800" b="1" dirty="0" smtClean="0">
                <a:solidFill>
                  <a:srgbClr val="1F497D"/>
                </a:solidFill>
              </a:rPr>
              <a:t> </a:t>
            </a:r>
            <a:r>
              <a:rPr lang="ru-RU" sz="2800" dirty="0" smtClean="0">
                <a:solidFill>
                  <a:srgbClr val="1F497D"/>
                </a:solidFill>
              </a:rPr>
              <a:t>Счетчики </a:t>
            </a:r>
            <a:r>
              <a:rPr lang="ru-RU" sz="2800" dirty="0" smtClean="0">
                <a:solidFill>
                  <a:srgbClr val="1F497D"/>
                </a:solidFill>
              </a:rPr>
              <a:t>(базовые понятия).</a:t>
            </a:r>
          </a:p>
          <a:p>
            <a:pPr marL="457200" indent="-457200">
              <a:buFontTx/>
              <a:buAutoNum type="arabicPeriod"/>
            </a:pPr>
            <a:r>
              <a:rPr lang="ru-RU" sz="2800" b="1" dirty="0" smtClean="0">
                <a:solidFill>
                  <a:srgbClr val="1F497D"/>
                </a:solidFill>
              </a:rPr>
              <a:t> </a:t>
            </a:r>
            <a:r>
              <a:rPr lang="ru-RU" sz="2800" dirty="0" smtClean="0">
                <a:solidFill>
                  <a:srgbClr val="1F497D"/>
                </a:solidFill>
              </a:rPr>
              <a:t>Последовательные </a:t>
            </a:r>
            <a:r>
              <a:rPr lang="ru-RU" sz="2800" dirty="0" smtClean="0">
                <a:solidFill>
                  <a:srgbClr val="1F497D"/>
                </a:solidFill>
              </a:rPr>
              <a:t>счетчики на </a:t>
            </a:r>
            <a:r>
              <a:rPr lang="ru-RU" sz="2800" dirty="0" smtClean="0">
                <a:solidFill>
                  <a:srgbClr val="1F497D"/>
                </a:solidFill>
              </a:rPr>
              <a:t>триггерах</a:t>
            </a:r>
            <a:endParaRPr lang="en-US" sz="2800" dirty="0" smtClean="0">
              <a:solidFill>
                <a:srgbClr val="1F497D"/>
              </a:solidFill>
            </a:endParaRPr>
          </a:p>
          <a:p>
            <a:r>
              <a:rPr lang="en-US" sz="2800" dirty="0" smtClean="0">
                <a:solidFill>
                  <a:srgbClr val="1F497D"/>
                </a:solidFill>
              </a:rPr>
              <a:t>	- </a:t>
            </a:r>
            <a:r>
              <a:rPr lang="ru-RU" sz="2800" dirty="0" smtClean="0">
                <a:solidFill>
                  <a:srgbClr val="1F497D"/>
                </a:solidFill>
              </a:rPr>
              <a:t>суммирующие и вычитающие (КМОП и ТТЛ)</a:t>
            </a:r>
          </a:p>
          <a:p>
            <a:r>
              <a:rPr lang="ru-RU" sz="2800" dirty="0">
                <a:solidFill>
                  <a:srgbClr val="1F497D"/>
                </a:solidFill>
              </a:rPr>
              <a:t>	</a:t>
            </a:r>
            <a:r>
              <a:rPr lang="ru-RU" sz="2800" dirty="0" smtClean="0">
                <a:solidFill>
                  <a:srgbClr val="1F497D"/>
                </a:solidFill>
              </a:rPr>
              <a:t>- реверсивный</a:t>
            </a:r>
          </a:p>
          <a:p>
            <a:r>
              <a:rPr lang="ru-RU" sz="2800" dirty="0">
                <a:solidFill>
                  <a:srgbClr val="1F497D"/>
                </a:solidFill>
              </a:rPr>
              <a:t>	</a:t>
            </a:r>
            <a:r>
              <a:rPr lang="ru-RU" sz="2800" dirty="0" smtClean="0">
                <a:solidFill>
                  <a:srgbClr val="1F497D"/>
                </a:solidFill>
              </a:rPr>
              <a:t>- с параллельной загрузкой</a:t>
            </a:r>
          </a:p>
          <a:p>
            <a:r>
              <a:rPr lang="ru-RU" sz="2800" dirty="0">
                <a:solidFill>
                  <a:srgbClr val="1F497D"/>
                </a:solidFill>
              </a:rPr>
              <a:t>	</a:t>
            </a:r>
            <a:r>
              <a:rPr lang="ru-RU" sz="2800" dirty="0" smtClean="0">
                <a:solidFill>
                  <a:srgbClr val="1F497D"/>
                </a:solidFill>
              </a:rPr>
              <a:t>- с модулем счета не равным 2</a:t>
            </a:r>
            <a:r>
              <a:rPr lang="en-US" sz="2800" baseline="30000" dirty="0" smtClean="0">
                <a:solidFill>
                  <a:srgbClr val="1F497D"/>
                </a:solidFill>
              </a:rPr>
              <a:t>n</a:t>
            </a:r>
            <a:endParaRPr lang="en-US" sz="2800" baseline="30000" dirty="0" smtClean="0">
              <a:solidFill>
                <a:srgbClr val="1F497D"/>
              </a:solidFill>
            </a:endParaRPr>
          </a:p>
          <a:p>
            <a:pPr marL="514350" indent="-514350">
              <a:buAutoNum type="arabicPeriod" startAt="6"/>
            </a:pPr>
            <a:r>
              <a:rPr lang="ru-RU" sz="2800" b="1" dirty="0" smtClean="0">
                <a:solidFill>
                  <a:srgbClr val="1F497D"/>
                </a:solidFill>
              </a:rPr>
              <a:t> </a:t>
            </a:r>
            <a:r>
              <a:rPr lang="ru-RU" sz="2800" dirty="0" smtClean="0">
                <a:solidFill>
                  <a:srgbClr val="1F497D"/>
                </a:solidFill>
              </a:rPr>
              <a:t>Параллельные счетчики (на триггерах)</a:t>
            </a:r>
          </a:p>
          <a:p>
            <a:pPr marL="514350" indent="-514350">
              <a:buAutoNum type="arabicPeriod" startAt="6"/>
            </a:pPr>
            <a:r>
              <a:rPr lang="ru-RU" sz="2800" b="1" dirty="0" smtClean="0">
                <a:solidFill>
                  <a:srgbClr val="1F497D"/>
                </a:solidFill>
              </a:rPr>
              <a:t> </a:t>
            </a:r>
            <a:r>
              <a:rPr lang="ru-RU" sz="2800" dirty="0" smtClean="0">
                <a:solidFill>
                  <a:srgbClr val="1F497D"/>
                </a:solidFill>
              </a:rPr>
              <a:t>Каскадирование счетчиков (последовательное/параллельное)</a:t>
            </a:r>
            <a:endParaRPr lang="en-US" sz="2800" dirty="0" smtClean="0">
              <a:solidFill>
                <a:srgbClr val="1F497D"/>
              </a:solidFill>
            </a:endParaRPr>
          </a:p>
          <a:p>
            <a:r>
              <a:rPr lang="ru-RU" sz="2800" b="1" dirty="0" smtClean="0">
                <a:solidFill>
                  <a:srgbClr val="1F497D"/>
                </a:solidFill>
              </a:rPr>
              <a:t>8.   </a:t>
            </a:r>
            <a:r>
              <a:rPr lang="ru-RU" sz="2800" dirty="0" smtClean="0">
                <a:solidFill>
                  <a:srgbClr val="1F497D"/>
                </a:solidFill>
              </a:rPr>
              <a:t>Задачи</a:t>
            </a:r>
            <a:r>
              <a:rPr lang="ru-RU" sz="2800" dirty="0" smtClean="0">
                <a:solidFill>
                  <a:srgbClr val="1F497D"/>
                </a:solidFill>
              </a:rPr>
              <a:t> </a:t>
            </a:r>
            <a:r>
              <a:rPr lang="ru-RU" sz="2800" dirty="0" smtClean="0">
                <a:solidFill>
                  <a:srgbClr val="1F497D"/>
                </a:solidFill>
              </a:rPr>
              <a:t>для самостоятельного </a:t>
            </a:r>
            <a:r>
              <a:rPr lang="ru-RU" sz="2800" dirty="0" smtClean="0">
                <a:solidFill>
                  <a:srgbClr val="1F497D"/>
                </a:solidFill>
              </a:rPr>
              <a:t>решения</a:t>
            </a:r>
          </a:p>
        </p:txBody>
      </p:sp>
    </p:spTree>
    <p:extLst>
      <p:ext uri="{BB962C8B-B14F-4D97-AF65-F5344CB8AC3E}">
        <p14:creationId xmlns:p14="http://schemas.microsoft.com/office/powerpoint/2010/main" val="200936779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3779"/>
            <a:ext cx="8856984" cy="586909"/>
          </a:xfrm>
        </p:spPr>
        <p:txBody>
          <a:bodyPr>
            <a:noAutofit/>
          </a:bodyPr>
          <a:lstStyle/>
          <a:p>
            <a:r>
              <a:rPr lang="ru-RU" sz="3600" b="1" smtClean="0">
                <a:solidFill>
                  <a:srgbClr val="C00000"/>
                </a:solidFill>
              </a:rPr>
              <a:t>ПОСЛЕДОВАТЕЛЬНОСТНЫЕ СХЕМЫ</a:t>
            </a:r>
            <a:endParaRPr lang="ru-RU" sz="3600" dirty="0">
              <a:solidFill>
                <a:srgbClr val="C00000"/>
              </a:solidFill>
            </a:endParaRPr>
          </a:p>
        </p:txBody>
      </p:sp>
      <p:sp>
        <p:nvSpPr>
          <p:cNvPr id="7" name="Прямоугольник 6"/>
          <p:cNvSpPr/>
          <p:nvPr/>
        </p:nvSpPr>
        <p:spPr>
          <a:xfrm>
            <a:off x="251520" y="770279"/>
            <a:ext cx="5136342" cy="2071977"/>
          </a:xfrm>
          <a:prstGeom prst="rect">
            <a:avLst/>
          </a:prstGeom>
        </p:spPr>
        <p:txBody>
          <a:bodyPr wrap="none">
            <a:spAutoFit/>
          </a:bodyPr>
          <a:lstStyle/>
          <a:p>
            <a:pPr>
              <a:lnSpc>
                <a:spcPct val="80000"/>
              </a:lnSpc>
            </a:pPr>
            <a:r>
              <a:rPr lang="ru-RU" sz="3200" dirty="0" err="1" smtClean="0">
                <a:solidFill>
                  <a:srgbClr val="1F497D"/>
                </a:solidFill>
              </a:rPr>
              <a:t>Последовательностные</a:t>
            </a:r>
            <a:endParaRPr lang="ru-RU" sz="3200" dirty="0">
              <a:solidFill>
                <a:srgbClr val="1F497D"/>
              </a:solidFill>
            </a:endParaRPr>
          </a:p>
          <a:p>
            <a:pPr>
              <a:lnSpc>
                <a:spcPct val="80000"/>
              </a:lnSpc>
            </a:pPr>
            <a:r>
              <a:rPr lang="ru-RU" sz="3200" dirty="0">
                <a:solidFill>
                  <a:schemeClr val="bg1">
                    <a:lumMod val="75000"/>
                  </a:schemeClr>
                </a:solidFill>
              </a:rPr>
              <a:t>- триггеры</a:t>
            </a:r>
          </a:p>
          <a:p>
            <a:pPr>
              <a:lnSpc>
                <a:spcPct val="80000"/>
              </a:lnSpc>
            </a:pPr>
            <a:r>
              <a:rPr lang="ru-RU" sz="3200" dirty="0">
                <a:solidFill>
                  <a:prstClr val="black"/>
                </a:solidFill>
              </a:rPr>
              <a:t>- регистры</a:t>
            </a:r>
          </a:p>
          <a:p>
            <a:pPr>
              <a:lnSpc>
                <a:spcPct val="80000"/>
              </a:lnSpc>
            </a:pPr>
            <a:r>
              <a:rPr lang="ru-RU" sz="3200" dirty="0">
                <a:solidFill>
                  <a:prstClr val="black"/>
                </a:solidFill>
              </a:rPr>
              <a:t>- счетчики</a:t>
            </a:r>
          </a:p>
          <a:p>
            <a:pPr>
              <a:lnSpc>
                <a:spcPct val="80000"/>
              </a:lnSpc>
            </a:pPr>
            <a:r>
              <a:rPr lang="ru-RU" sz="3200" dirty="0">
                <a:solidFill>
                  <a:prstClr val="black"/>
                </a:solidFill>
              </a:rPr>
              <a:t>- запоминающие устройства</a:t>
            </a:r>
          </a:p>
        </p:txBody>
      </p:sp>
      <p:sp>
        <p:nvSpPr>
          <p:cNvPr id="8" name="Прямоугольник 7"/>
          <p:cNvSpPr/>
          <p:nvPr/>
        </p:nvSpPr>
        <p:spPr>
          <a:xfrm>
            <a:off x="251520" y="3212976"/>
            <a:ext cx="8665244" cy="3170099"/>
          </a:xfrm>
          <a:prstGeom prst="rect">
            <a:avLst/>
          </a:prstGeom>
          <a:noFill/>
          <a:ln w="25400">
            <a:solidFill>
              <a:schemeClr val="tx2"/>
            </a:solidFill>
          </a:ln>
        </p:spPr>
        <p:txBody>
          <a:bodyPr wrap="square">
            <a:spAutoFit/>
          </a:bodyPr>
          <a:lstStyle/>
          <a:p>
            <a:r>
              <a:rPr lang="ru-RU" sz="2500" dirty="0" smtClean="0">
                <a:solidFill>
                  <a:prstClr val="black"/>
                </a:solidFill>
              </a:rPr>
              <a:t>Выходные </a:t>
            </a:r>
            <a:r>
              <a:rPr lang="ru-RU" sz="2500" dirty="0">
                <a:solidFill>
                  <a:prstClr val="black"/>
                </a:solidFill>
              </a:rPr>
              <a:t>сигналы Y зависят не только от текущих значений входных сигналов X, но и от </a:t>
            </a:r>
            <a:r>
              <a:rPr lang="ru-RU" sz="2500" dirty="0" smtClean="0">
                <a:solidFill>
                  <a:prstClr val="black"/>
                </a:solidFill>
              </a:rPr>
              <a:t>последовательности </a:t>
            </a:r>
            <a:r>
              <a:rPr lang="ru-RU" sz="2500" dirty="0">
                <a:solidFill>
                  <a:prstClr val="black"/>
                </a:solidFill>
              </a:rPr>
              <a:t>значений входных сигналов, </a:t>
            </a:r>
            <a:r>
              <a:rPr lang="ru-RU" sz="2500" dirty="0" smtClean="0">
                <a:solidFill>
                  <a:prstClr val="black"/>
                </a:solidFill>
              </a:rPr>
              <a:t>по­ступивших </a:t>
            </a:r>
            <a:r>
              <a:rPr lang="ru-RU" sz="2500" dirty="0">
                <a:solidFill>
                  <a:prstClr val="black"/>
                </a:solidFill>
              </a:rPr>
              <a:t>на входы в предшествующие моменты време­ни. В ПЦУ предыстория поступления последовательно­сти входных сигналов обязательно фиксируется с по­мощью специальных запоминающих элементов или эле­ментов памяти. </a:t>
            </a:r>
            <a:endParaRPr lang="ru-RU" sz="2500" dirty="0" smtClean="0">
              <a:solidFill>
                <a:prstClr val="black"/>
              </a:solidFill>
            </a:endParaRPr>
          </a:p>
          <a:p>
            <a:r>
              <a:rPr lang="ru-RU" sz="2500" dirty="0" smtClean="0">
                <a:solidFill>
                  <a:prstClr val="black"/>
                </a:solidFill>
              </a:rPr>
              <a:t>Поэтому </a:t>
            </a:r>
            <a:r>
              <a:rPr lang="ru-RU" sz="2500" dirty="0">
                <a:solidFill>
                  <a:prstClr val="black"/>
                </a:solidFill>
              </a:rPr>
              <a:t>говорят, что ПЦУ обладают памятью. </a:t>
            </a:r>
          </a:p>
        </p:txBody>
      </p:sp>
      <p:sp>
        <p:nvSpPr>
          <p:cNvPr id="9" name="Прямоугольник 8"/>
          <p:cNvSpPr/>
          <p:nvPr/>
        </p:nvSpPr>
        <p:spPr>
          <a:xfrm>
            <a:off x="5335625" y="1115630"/>
            <a:ext cx="3289490" cy="690638"/>
          </a:xfrm>
          <a:prstGeom prst="rect">
            <a:avLst/>
          </a:prstGeom>
        </p:spPr>
        <p:txBody>
          <a:bodyPr wrap="none">
            <a:spAutoFit/>
          </a:bodyPr>
          <a:lstStyle/>
          <a:p>
            <a:pPr algn="ctr">
              <a:lnSpc>
                <a:spcPct val="80000"/>
              </a:lnSpc>
            </a:pPr>
            <a:r>
              <a:rPr lang="ru-RU" sz="2400" dirty="0">
                <a:solidFill>
                  <a:srgbClr val="C00000"/>
                </a:solidFill>
              </a:rPr>
              <a:t>с</a:t>
            </a:r>
            <a:r>
              <a:rPr lang="ru-RU" sz="2400" dirty="0" smtClean="0">
                <a:solidFill>
                  <a:srgbClr val="C00000"/>
                </a:solidFill>
              </a:rPr>
              <a:t>хемы «с памятью», </a:t>
            </a:r>
          </a:p>
          <a:p>
            <a:pPr algn="ctr">
              <a:lnSpc>
                <a:spcPct val="80000"/>
              </a:lnSpc>
            </a:pPr>
            <a:r>
              <a:rPr lang="ru-RU" sz="2400" dirty="0">
                <a:solidFill>
                  <a:srgbClr val="C00000"/>
                </a:solidFill>
              </a:rPr>
              <a:t>в</a:t>
            </a:r>
            <a:r>
              <a:rPr lang="ru-RU" sz="2400" dirty="0" smtClean="0">
                <a:solidFill>
                  <a:srgbClr val="C00000"/>
                </a:solidFill>
              </a:rPr>
              <a:t>ременные диаграммы</a:t>
            </a:r>
            <a:endParaRPr lang="ru-RU" sz="2400" dirty="0">
              <a:solidFill>
                <a:srgbClr val="C00000"/>
              </a:solidFill>
            </a:endParaRPr>
          </a:p>
        </p:txBody>
      </p:sp>
    </p:spTree>
    <p:extLst>
      <p:ext uri="{BB962C8B-B14F-4D97-AF65-F5344CB8AC3E}">
        <p14:creationId xmlns:p14="http://schemas.microsoft.com/office/powerpoint/2010/main" val="277074537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РЕГИСТРЫ</a:t>
            </a:r>
            <a:endParaRPr lang="ru-RU" sz="3600" dirty="0">
              <a:solidFill>
                <a:srgbClr val="C00000"/>
              </a:solidFill>
            </a:endParaRPr>
          </a:p>
        </p:txBody>
      </p:sp>
      <p:sp>
        <p:nvSpPr>
          <p:cNvPr id="2" name="Прямоугольник 1"/>
          <p:cNvSpPr/>
          <p:nvPr/>
        </p:nvSpPr>
        <p:spPr>
          <a:xfrm>
            <a:off x="241377" y="620688"/>
            <a:ext cx="8712968" cy="2554545"/>
          </a:xfrm>
          <a:prstGeom prst="rect">
            <a:avLst/>
          </a:prstGeom>
        </p:spPr>
        <p:txBody>
          <a:bodyPr wrap="square">
            <a:spAutoFit/>
          </a:bodyPr>
          <a:lstStyle/>
          <a:p>
            <a:r>
              <a:rPr lang="ru-RU" sz="2000" b="1" dirty="0"/>
              <a:t>Регистр</a:t>
            </a:r>
            <a:r>
              <a:rPr lang="ru-RU" sz="2000" dirty="0"/>
              <a:t> </a:t>
            </a:r>
            <a:r>
              <a:rPr lang="ru-RU" sz="2000" dirty="0" smtClean="0"/>
              <a:t>- </a:t>
            </a:r>
            <a:r>
              <a:rPr lang="ru-RU" sz="2000" dirty="0"/>
              <a:t>устройство, используемое для хранения </a:t>
            </a:r>
            <a:r>
              <a:rPr lang="ru-RU" sz="2000" dirty="0" smtClean="0"/>
              <a:t>n-разрядных</a:t>
            </a:r>
            <a:r>
              <a:rPr lang="ru-RU" sz="2000" dirty="0"/>
              <a:t> двоичных данных и выполнения преобразований над ними</a:t>
            </a:r>
            <a:r>
              <a:rPr lang="ru-RU" sz="2000" dirty="0" smtClean="0"/>
              <a:t>.</a:t>
            </a:r>
          </a:p>
          <a:p>
            <a:endParaRPr lang="ru-RU" sz="2000" dirty="0" smtClean="0"/>
          </a:p>
          <a:p>
            <a:r>
              <a:rPr lang="ru-RU" sz="2000" dirty="0" smtClean="0"/>
              <a:t>Регистр </a:t>
            </a:r>
            <a:r>
              <a:rPr lang="ru-RU" sz="2000" dirty="0"/>
              <a:t>представляет собой упорядоченный набор триггеров, обычно D-, число n которых соответствует числу разрядов в слове. </a:t>
            </a:r>
            <a:endParaRPr lang="ru-RU" sz="2000" dirty="0" smtClean="0"/>
          </a:p>
          <a:p>
            <a:endParaRPr lang="ru-RU" sz="2000" dirty="0" smtClean="0"/>
          </a:p>
          <a:p>
            <a:r>
              <a:rPr lang="ru-RU" sz="2000" dirty="0" smtClean="0"/>
              <a:t>Основой </a:t>
            </a:r>
            <a:r>
              <a:rPr lang="ru-RU" sz="2000" dirty="0"/>
              <a:t>построения регистров являются: </a:t>
            </a:r>
          </a:p>
          <a:p>
            <a:r>
              <a:rPr lang="ru-RU" sz="2000" dirty="0">
                <a:solidFill>
                  <a:srgbClr val="C00000"/>
                </a:solidFill>
              </a:rPr>
              <a:t>D-триггеры, RS-триггеры, JK-триггеры</a:t>
            </a:r>
            <a:r>
              <a:rPr lang="ru-RU" sz="2000" dirty="0"/>
              <a:t>.</a:t>
            </a:r>
          </a:p>
        </p:txBody>
      </p:sp>
      <p:sp>
        <p:nvSpPr>
          <p:cNvPr id="4" name="Прямоугольник 3"/>
          <p:cNvSpPr/>
          <p:nvPr/>
        </p:nvSpPr>
        <p:spPr>
          <a:xfrm>
            <a:off x="179512" y="4149080"/>
            <a:ext cx="8774833" cy="1631216"/>
          </a:xfrm>
          <a:prstGeom prst="rect">
            <a:avLst/>
          </a:prstGeom>
        </p:spPr>
        <p:txBody>
          <a:bodyPr wrap="square">
            <a:spAutoFit/>
          </a:bodyPr>
          <a:lstStyle/>
          <a:p>
            <a:pPr marL="285750" indent="-285750">
              <a:buFont typeface="Wingdings" panose="05000000000000000000" pitchFamily="2" charset="2"/>
              <a:buChar char="ü"/>
            </a:pPr>
            <a:r>
              <a:rPr lang="ru-RU" sz="2000" dirty="0" smtClean="0"/>
              <a:t>приём слова в регистр (установка состояния);</a:t>
            </a:r>
          </a:p>
          <a:p>
            <a:pPr marL="285750" indent="-285750">
              <a:buFont typeface="Wingdings" panose="05000000000000000000" pitchFamily="2" charset="2"/>
              <a:buChar char="ü"/>
            </a:pPr>
            <a:r>
              <a:rPr lang="ru-RU" sz="2000" dirty="0" smtClean="0"/>
              <a:t>передача слова из регистра;</a:t>
            </a:r>
          </a:p>
          <a:p>
            <a:pPr marL="285750" indent="-285750">
              <a:buFont typeface="Wingdings" panose="05000000000000000000" pitchFamily="2" charset="2"/>
              <a:buChar char="ü"/>
            </a:pPr>
            <a:r>
              <a:rPr lang="ru-RU" sz="2000" dirty="0" smtClean="0"/>
              <a:t>сдвиг слова влево или вправо на заданное число разрядов;</a:t>
            </a:r>
          </a:p>
          <a:p>
            <a:pPr marL="285750" indent="-285750">
              <a:buFont typeface="Wingdings" panose="05000000000000000000" pitchFamily="2" charset="2"/>
              <a:buChar char="ü"/>
            </a:pPr>
            <a:r>
              <a:rPr lang="ru-RU" sz="2000" dirty="0" smtClean="0"/>
              <a:t>преобразование последовательного кода слова в параллельный и обратно;</a:t>
            </a:r>
          </a:p>
          <a:p>
            <a:pPr marL="285750" indent="-285750">
              <a:buFont typeface="Wingdings" panose="05000000000000000000" pitchFamily="2" charset="2"/>
              <a:buChar char="ü"/>
            </a:pPr>
            <a:r>
              <a:rPr lang="ru-RU" sz="2000" dirty="0" smtClean="0"/>
              <a:t>установка регистра в начальное состояние (сброс).</a:t>
            </a:r>
            <a:endParaRPr lang="ru-RU" sz="2000" dirty="0"/>
          </a:p>
        </p:txBody>
      </p:sp>
      <p:sp>
        <p:nvSpPr>
          <p:cNvPr id="6" name="Прямоугольник 5"/>
          <p:cNvSpPr/>
          <p:nvPr/>
        </p:nvSpPr>
        <p:spPr>
          <a:xfrm>
            <a:off x="323528" y="3613666"/>
            <a:ext cx="7754174" cy="461665"/>
          </a:xfrm>
          <a:prstGeom prst="rect">
            <a:avLst/>
          </a:prstGeom>
        </p:spPr>
        <p:txBody>
          <a:bodyPr wrap="none">
            <a:spAutoFit/>
          </a:bodyPr>
          <a:lstStyle/>
          <a:p>
            <a:r>
              <a:rPr lang="ru-RU" sz="2400" u="sng" dirty="0"/>
              <a:t>Типичными </a:t>
            </a:r>
            <a:r>
              <a:rPr lang="ru-RU" sz="2400" u="sng" dirty="0" smtClean="0"/>
              <a:t>для регистра являются </a:t>
            </a:r>
            <a:r>
              <a:rPr lang="ru-RU" sz="2400" u="sng" dirty="0"/>
              <a:t>следующие операции:</a:t>
            </a:r>
          </a:p>
        </p:txBody>
      </p:sp>
    </p:spTree>
    <p:extLst>
      <p:ext uri="{BB962C8B-B14F-4D97-AF65-F5344CB8AC3E}">
        <p14:creationId xmlns:p14="http://schemas.microsoft.com/office/powerpoint/2010/main" val="220629377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РЕГИСТРЫ. Классификация</a:t>
            </a:r>
            <a:endParaRPr lang="ru-RU" sz="3600" dirty="0">
              <a:solidFill>
                <a:srgbClr val="C00000"/>
              </a:solidFill>
            </a:endParaRPr>
          </a:p>
        </p:txBody>
      </p:sp>
      <p:sp>
        <p:nvSpPr>
          <p:cNvPr id="2" name="Скругленный прямоугольник 1"/>
          <p:cNvSpPr/>
          <p:nvPr/>
        </p:nvSpPr>
        <p:spPr>
          <a:xfrm>
            <a:off x="251926" y="764704"/>
            <a:ext cx="4032042" cy="27706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Скругленный прямоугольник 12"/>
          <p:cNvSpPr/>
          <p:nvPr/>
        </p:nvSpPr>
        <p:spPr>
          <a:xfrm>
            <a:off x="251926" y="3717032"/>
            <a:ext cx="8496132" cy="27706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Скругленный прямоугольник 13"/>
          <p:cNvSpPr/>
          <p:nvPr/>
        </p:nvSpPr>
        <p:spPr>
          <a:xfrm>
            <a:off x="4716016" y="788842"/>
            <a:ext cx="4032042" cy="27706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9859" y="2188080"/>
            <a:ext cx="3204356" cy="562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543" y="1988840"/>
            <a:ext cx="2370777" cy="1222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9859" y="5249388"/>
            <a:ext cx="3165721" cy="870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223" y="5124834"/>
            <a:ext cx="3384376" cy="9648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700350" y="908720"/>
            <a:ext cx="3133166" cy="830997"/>
          </a:xfrm>
          <a:prstGeom prst="rect">
            <a:avLst/>
          </a:prstGeom>
        </p:spPr>
        <p:txBody>
          <a:bodyPr wrap="none">
            <a:spAutoFit/>
          </a:bodyPr>
          <a:lstStyle/>
          <a:p>
            <a:pPr algn="ctr">
              <a:lnSpc>
                <a:spcPct val="80000"/>
              </a:lnSpc>
            </a:pPr>
            <a:r>
              <a:rPr lang="ru-RU" sz="2000" dirty="0" smtClean="0">
                <a:solidFill>
                  <a:schemeClr val="tx2"/>
                </a:solidFill>
              </a:rPr>
              <a:t>Параллельный (хранение):</a:t>
            </a:r>
          </a:p>
          <a:p>
            <a:pPr algn="ctr">
              <a:lnSpc>
                <a:spcPct val="80000"/>
              </a:lnSpc>
            </a:pPr>
            <a:r>
              <a:rPr lang="ru-RU" sz="2000" dirty="0">
                <a:solidFill>
                  <a:prstClr val="black"/>
                </a:solidFill>
              </a:rPr>
              <a:t>п</a:t>
            </a:r>
            <a:r>
              <a:rPr lang="ru-RU" sz="2000" dirty="0" smtClean="0">
                <a:solidFill>
                  <a:prstClr val="black"/>
                </a:solidFill>
              </a:rPr>
              <a:t>араллельный ввод и </a:t>
            </a:r>
          </a:p>
          <a:p>
            <a:pPr algn="ctr">
              <a:lnSpc>
                <a:spcPct val="80000"/>
              </a:lnSpc>
            </a:pPr>
            <a:r>
              <a:rPr lang="ru-RU" sz="2000" dirty="0" smtClean="0">
                <a:solidFill>
                  <a:prstClr val="black"/>
                </a:solidFill>
              </a:rPr>
              <a:t>параллельный вывод</a:t>
            </a:r>
            <a:endParaRPr lang="ru-RU" sz="2000" dirty="0">
              <a:solidFill>
                <a:prstClr val="black"/>
              </a:solidFill>
            </a:endParaRPr>
          </a:p>
        </p:txBody>
      </p:sp>
      <p:sp>
        <p:nvSpPr>
          <p:cNvPr id="18" name="Прямоугольник 17"/>
          <p:cNvSpPr/>
          <p:nvPr/>
        </p:nvSpPr>
        <p:spPr>
          <a:xfrm>
            <a:off x="5186340" y="908720"/>
            <a:ext cx="3169008" cy="830997"/>
          </a:xfrm>
          <a:prstGeom prst="rect">
            <a:avLst/>
          </a:prstGeom>
        </p:spPr>
        <p:txBody>
          <a:bodyPr wrap="none">
            <a:spAutoFit/>
          </a:bodyPr>
          <a:lstStyle/>
          <a:p>
            <a:pPr algn="ctr">
              <a:lnSpc>
                <a:spcPct val="80000"/>
              </a:lnSpc>
            </a:pPr>
            <a:r>
              <a:rPr lang="ru-RU" sz="2000" dirty="0" smtClean="0">
                <a:solidFill>
                  <a:schemeClr val="tx2"/>
                </a:solidFill>
              </a:rPr>
              <a:t>Последовательный (сдвиг):</a:t>
            </a:r>
          </a:p>
          <a:p>
            <a:pPr algn="ctr">
              <a:lnSpc>
                <a:spcPct val="80000"/>
              </a:lnSpc>
            </a:pPr>
            <a:r>
              <a:rPr lang="ru-RU" sz="2000" dirty="0" smtClean="0">
                <a:solidFill>
                  <a:prstClr val="black"/>
                </a:solidFill>
              </a:rPr>
              <a:t>последовательный ввод и </a:t>
            </a:r>
          </a:p>
          <a:p>
            <a:pPr algn="ctr">
              <a:lnSpc>
                <a:spcPct val="80000"/>
              </a:lnSpc>
            </a:pPr>
            <a:r>
              <a:rPr lang="ru-RU" sz="2000" dirty="0">
                <a:solidFill>
                  <a:prstClr val="black"/>
                </a:solidFill>
              </a:rPr>
              <a:t>п</a:t>
            </a:r>
            <a:r>
              <a:rPr lang="ru-RU" sz="2000" dirty="0" smtClean="0">
                <a:solidFill>
                  <a:prstClr val="black"/>
                </a:solidFill>
              </a:rPr>
              <a:t>оследовательный вывод</a:t>
            </a:r>
            <a:endParaRPr lang="ru-RU" sz="2000" dirty="0">
              <a:solidFill>
                <a:prstClr val="black"/>
              </a:solidFill>
            </a:endParaRPr>
          </a:p>
        </p:txBody>
      </p:sp>
      <p:sp>
        <p:nvSpPr>
          <p:cNvPr id="19" name="Прямоугольник 18"/>
          <p:cNvSpPr/>
          <p:nvPr/>
        </p:nvSpPr>
        <p:spPr>
          <a:xfrm>
            <a:off x="926013" y="3869814"/>
            <a:ext cx="7369567" cy="395173"/>
          </a:xfrm>
          <a:prstGeom prst="rect">
            <a:avLst/>
          </a:prstGeom>
        </p:spPr>
        <p:txBody>
          <a:bodyPr wrap="square">
            <a:spAutoFit/>
          </a:bodyPr>
          <a:lstStyle/>
          <a:p>
            <a:pPr algn="ctr">
              <a:lnSpc>
                <a:spcPct val="80000"/>
              </a:lnSpc>
            </a:pPr>
            <a:r>
              <a:rPr lang="ru-RU" sz="2400" dirty="0" smtClean="0">
                <a:solidFill>
                  <a:schemeClr val="tx2"/>
                </a:solidFill>
              </a:rPr>
              <a:t>Комбинированный</a:t>
            </a:r>
            <a:endParaRPr lang="ru-RU" sz="2400" dirty="0">
              <a:solidFill>
                <a:prstClr val="black"/>
              </a:solidFill>
            </a:endParaRPr>
          </a:p>
        </p:txBody>
      </p:sp>
      <p:sp>
        <p:nvSpPr>
          <p:cNvPr id="20" name="Прямоугольник 19"/>
          <p:cNvSpPr/>
          <p:nvPr/>
        </p:nvSpPr>
        <p:spPr>
          <a:xfrm>
            <a:off x="467544" y="4277765"/>
            <a:ext cx="3014187" cy="584775"/>
          </a:xfrm>
          <a:prstGeom prst="rect">
            <a:avLst/>
          </a:prstGeom>
        </p:spPr>
        <p:txBody>
          <a:bodyPr wrap="square">
            <a:spAutoFit/>
          </a:bodyPr>
          <a:lstStyle/>
          <a:p>
            <a:pPr algn="ctr">
              <a:lnSpc>
                <a:spcPct val="80000"/>
              </a:lnSpc>
            </a:pPr>
            <a:r>
              <a:rPr lang="ru-RU" sz="2000" dirty="0" smtClean="0">
                <a:solidFill>
                  <a:prstClr val="black"/>
                </a:solidFill>
              </a:rPr>
              <a:t>параллельный ввод и </a:t>
            </a:r>
          </a:p>
          <a:p>
            <a:pPr algn="ctr">
              <a:lnSpc>
                <a:spcPct val="80000"/>
              </a:lnSpc>
            </a:pPr>
            <a:r>
              <a:rPr lang="ru-RU" sz="2000" dirty="0">
                <a:solidFill>
                  <a:prstClr val="black"/>
                </a:solidFill>
              </a:rPr>
              <a:t>п</a:t>
            </a:r>
            <a:r>
              <a:rPr lang="ru-RU" sz="2000" dirty="0" smtClean="0">
                <a:solidFill>
                  <a:prstClr val="black"/>
                </a:solidFill>
              </a:rPr>
              <a:t>оследовательный вывод</a:t>
            </a:r>
            <a:endParaRPr lang="ru-RU" sz="2000" dirty="0">
              <a:solidFill>
                <a:prstClr val="black"/>
              </a:solidFill>
            </a:endParaRPr>
          </a:p>
        </p:txBody>
      </p:sp>
      <p:sp>
        <p:nvSpPr>
          <p:cNvPr id="21" name="Прямоугольник 20"/>
          <p:cNvSpPr/>
          <p:nvPr/>
        </p:nvSpPr>
        <p:spPr>
          <a:xfrm>
            <a:off x="5341161" y="4277766"/>
            <a:ext cx="3014187" cy="584775"/>
          </a:xfrm>
          <a:prstGeom prst="rect">
            <a:avLst/>
          </a:prstGeom>
        </p:spPr>
        <p:txBody>
          <a:bodyPr wrap="square">
            <a:spAutoFit/>
          </a:bodyPr>
          <a:lstStyle/>
          <a:p>
            <a:pPr algn="ctr">
              <a:lnSpc>
                <a:spcPct val="80000"/>
              </a:lnSpc>
            </a:pPr>
            <a:r>
              <a:rPr lang="ru-RU" sz="2000" dirty="0" smtClean="0">
                <a:solidFill>
                  <a:prstClr val="black"/>
                </a:solidFill>
              </a:rPr>
              <a:t>последовательный ввод и </a:t>
            </a:r>
          </a:p>
          <a:p>
            <a:pPr algn="ctr">
              <a:lnSpc>
                <a:spcPct val="80000"/>
              </a:lnSpc>
            </a:pPr>
            <a:r>
              <a:rPr lang="ru-RU" sz="2000" dirty="0" smtClean="0">
                <a:solidFill>
                  <a:prstClr val="black"/>
                </a:solidFill>
              </a:rPr>
              <a:t>параллельный вывод</a:t>
            </a:r>
            <a:endParaRPr lang="ru-RU" sz="2000" dirty="0">
              <a:solidFill>
                <a:prstClr val="black"/>
              </a:solidFill>
            </a:endParaRPr>
          </a:p>
        </p:txBody>
      </p:sp>
    </p:spTree>
    <p:extLst>
      <p:ext uri="{BB962C8B-B14F-4D97-AF65-F5344CB8AC3E}">
        <p14:creationId xmlns:p14="http://schemas.microsoft.com/office/powerpoint/2010/main" val="227566176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84785" y="332656"/>
            <a:ext cx="8856984" cy="586909"/>
          </a:xfrm>
        </p:spPr>
        <p:txBody>
          <a:bodyPr>
            <a:noAutofit/>
          </a:bodyPr>
          <a:lstStyle/>
          <a:p>
            <a:r>
              <a:rPr lang="ru-RU" sz="3600" b="1" dirty="0" smtClean="0">
                <a:solidFill>
                  <a:srgbClr val="C00000"/>
                </a:solidFill>
              </a:rPr>
              <a:t>ПАРАЛЛЕЛЬНЫЕ РЕГИСТРЫ</a:t>
            </a:r>
            <a:br>
              <a:rPr lang="ru-RU" sz="3600" b="1" dirty="0" smtClean="0">
                <a:solidFill>
                  <a:srgbClr val="C00000"/>
                </a:solidFill>
              </a:rPr>
            </a:br>
            <a:r>
              <a:rPr lang="ru-RU" sz="3600" b="1" dirty="0" smtClean="0">
                <a:solidFill>
                  <a:srgbClr val="C00000"/>
                </a:solidFill>
              </a:rPr>
              <a:t>(регистры хранения)</a:t>
            </a:r>
            <a:endParaRPr lang="ru-RU" sz="3600" dirty="0">
              <a:solidFill>
                <a:srgbClr val="C00000"/>
              </a:solidFill>
            </a:endParaRPr>
          </a:p>
        </p:txBody>
      </p:sp>
      <p:sp>
        <p:nvSpPr>
          <p:cNvPr id="4" name="Прямоугольник 3"/>
          <p:cNvSpPr/>
          <p:nvPr/>
        </p:nvSpPr>
        <p:spPr>
          <a:xfrm>
            <a:off x="1064468" y="5302144"/>
            <a:ext cx="2594114" cy="400110"/>
          </a:xfrm>
          <a:prstGeom prst="rect">
            <a:avLst/>
          </a:prstGeom>
        </p:spPr>
        <p:txBody>
          <a:bodyPr wrap="square">
            <a:spAutoFit/>
          </a:bodyPr>
          <a:lstStyle/>
          <a:p>
            <a:r>
              <a:rPr lang="en-US" sz="2000" dirty="0" smtClean="0">
                <a:solidFill>
                  <a:srgbClr val="C00000"/>
                </a:solidFill>
              </a:rPr>
              <a:t>8 </a:t>
            </a:r>
            <a:r>
              <a:rPr lang="ru-RU" sz="2000" dirty="0" smtClean="0">
                <a:solidFill>
                  <a:srgbClr val="C00000"/>
                </a:solidFill>
              </a:rPr>
              <a:t>разрядный регистр</a:t>
            </a:r>
            <a:endParaRPr lang="ru-RU" sz="2000" dirty="0">
              <a:solidFill>
                <a:srgbClr val="C00000"/>
              </a:solidFill>
            </a:endParaRPr>
          </a:p>
        </p:txBody>
      </p:sp>
      <p:sp>
        <p:nvSpPr>
          <p:cNvPr id="8" name="Прямоугольник 7"/>
          <p:cNvSpPr/>
          <p:nvPr/>
        </p:nvSpPr>
        <p:spPr>
          <a:xfrm>
            <a:off x="155816" y="5613504"/>
            <a:ext cx="4608512" cy="1200329"/>
          </a:xfrm>
          <a:prstGeom prst="rect">
            <a:avLst/>
          </a:prstGeom>
        </p:spPr>
        <p:txBody>
          <a:bodyPr wrap="square">
            <a:spAutoFit/>
          </a:bodyPr>
          <a:lstStyle/>
          <a:p>
            <a:r>
              <a:rPr lang="ru-RU" sz="2400" dirty="0" smtClean="0">
                <a:solidFill>
                  <a:schemeClr val="tx2"/>
                </a:solidFill>
              </a:rPr>
              <a:t>В отечественной системе обозначений </a:t>
            </a:r>
            <a:r>
              <a:rPr lang="ru-RU" sz="2400" b="1" dirty="0" smtClean="0">
                <a:solidFill>
                  <a:schemeClr val="tx2"/>
                </a:solidFill>
              </a:rPr>
              <a:t>ИР</a:t>
            </a:r>
            <a:r>
              <a:rPr lang="ru-RU" sz="2400" dirty="0" smtClean="0">
                <a:solidFill>
                  <a:schemeClr val="tx2"/>
                </a:solidFill>
              </a:rPr>
              <a:t> – значит регистр (1554ИР23…)</a:t>
            </a:r>
            <a:endParaRPr lang="ru-RU" sz="2400" dirty="0">
              <a:solidFill>
                <a:schemeClr val="tx2"/>
              </a:solidFill>
            </a:endParaRPr>
          </a:p>
        </p:txBody>
      </p:sp>
      <p:sp>
        <p:nvSpPr>
          <p:cNvPr id="9" name="Левая фигурная скобка 8"/>
          <p:cNvSpPr/>
          <p:nvPr/>
        </p:nvSpPr>
        <p:spPr>
          <a:xfrm>
            <a:off x="704428" y="1336424"/>
            <a:ext cx="360040" cy="2304256"/>
          </a:xfrm>
          <a:prstGeom prst="leftBrace">
            <a:avLst>
              <a:gd name="adj1" fmla="val 46126"/>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0" name="Прямоугольник 9"/>
          <p:cNvSpPr/>
          <p:nvPr/>
        </p:nvSpPr>
        <p:spPr>
          <a:xfrm rot="16200000">
            <a:off x="-704038" y="2393897"/>
            <a:ext cx="2399138" cy="338554"/>
          </a:xfrm>
          <a:prstGeom prst="rect">
            <a:avLst/>
          </a:prstGeom>
        </p:spPr>
        <p:txBody>
          <a:bodyPr wrap="square">
            <a:spAutoFit/>
          </a:bodyPr>
          <a:lstStyle/>
          <a:p>
            <a:pPr algn="r"/>
            <a:r>
              <a:rPr lang="ru-RU" sz="1600" dirty="0" smtClean="0">
                <a:solidFill>
                  <a:schemeClr val="tx2"/>
                </a:solidFill>
              </a:rPr>
              <a:t>Информационные входы</a:t>
            </a:r>
            <a:endParaRPr lang="ru-RU" sz="1600" dirty="0">
              <a:solidFill>
                <a:schemeClr val="tx2"/>
              </a:solidFill>
            </a:endParaRPr>
          </a:p>
        </p:txBody>
      </p:sp>
      <p:sp>
        <p:nvSpPr>
          <p:cNvPr id="11" name="Левая фигурная скобка 10"/>
          <p:cNvSpPr/>
          <p:nvPr/>
        </p:nvSpPr>
        <p:spPr>
          <a:xfrm rot="10800000">
            <a:off x="3564533" y="1336424"/>
            <a:ext cx="360040" cy="2304256"/>
          </a:xfrm>
          <a:prstGeom prst="leftBrace">
            <a:avLst>
              <a:gd name="adj1" fmla="val 46126"/>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2" name="Прямоугольник 11"/>
          <p:cNvSpPr/>
          <p:nvPr/>
        </p:nvSpPr>
        <p:spPr>
          <a:xfrm rot="5400000">
            <a:off x="2813092" y="2247268"/>
            <a:ext cx="2592291" cy="338554"/>
          </a:xfrm>
          <a:prstGeom prst="rect">
            <a:avLst/>
          </a:prstGeom>
        </p:spPr>
        <p:txBody>
          <a:bodyPr wrap="square">
            <a:spAutoFit/>
          </a:bodyPr>
          <a:lstStyle/>
          <a:p>
            <a:pPr algn="r"/>
            <a:r>
              <a:rPr lang="ru-RU" sz="1600" dirty="0" smtClean="0">
                <a:solidFill>
                  <a:schemeClr val="tx2"/>
                </a:solidFill>
              </a:rPr>
              <a:t>Информационные выходы</a:t>
            </a:r>
            <a:endParaRPr lang="ru-RU" sz="1600" dirty="0">
              <a:solidFill>
                <a:schemeClr val="tx2"/>
              </a:solidFill>
            </a:endParaRPr>
          </a:p>
        </p:txBody>
      </p:sp>
      <p:sp>
        <p:nvSpPr>
          <p:cNvPr id="13" name="Прямоугольник 12"/>
          <p:cNvSpPr/>
          <p:nvPr/>
        </p:nvSpPr>
        <p:spPr>
          <a:xfrm rot="16200000">
            <a:off x="-176931" y="4210564"/>
            <a:ext cx="1476428" cy="646331"/>
          </a:xfrm>
          <a:prstGeom prst="rect">
            <a:avLst/>
          </a:prstGeom>
        </p:spPr>
        <p:txBody>
          <a:bodyPr wrap="square">
            <a:spAutoFit/>
          </a:bodyPr>
          <a:lstStyle/>
          <a:p>
            <a:pPr algn="ctr"/>
            <a:r>
              <a:rPr lang="ru-RU" dirty="0" smtClean="0">
                <a:solidFill>
                  <a:schemeClr val="tx2"/>
                </a:solidFill>
              </a:rPr>
              <a:t>Входы управления</a:t>
            </a:r>
            <a:endParaRPr lang="ru-RU" dirty="0">
              <a:solidFill>
                <a:schemeClr val="tx2"/>
              </a:solidFill>
            </a:endParaRP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152" y="1264416"/>
            <a:ext cx="2232248" cy="4036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Левая фигурная скобка 14"/>
          <p:cNvSpPr/>
          <p:nvPr/>
        </p:nvSpPr>
        <p:spPr>
          <a:xfrm>
            <a:off x="828112" y="3795515"/>
            <a:ext cx="360040" cy="1520552"/>
          </a:xfrm>
          <a:prstGeom prst="leftBrace">
            <a:avLst>
              <a:gd name="adj1" fmla="val 46126"/>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6" name="Прямоугольник 15"/>
          <p:cNvSpPr/>
          <p:nvPr/>
        </p:nvSpPr>
        <p:spPr>
          <a:xfrm>
            <a:off x="4506308" y="1336424"/>
            <a:ext cx="4458180" cy="2246769"/>
          </a:xfrm>
          <a:prstGeom prst="rect">
            <a:avLst/>
          </a:prstGeom>
        </p:spPr>
        <p:txBody>
          <a:bodyPr wrap="square">
            <a:spAutoFit/>
          </a:bodyPr>
          <a:lstStyle/>
          <a:p>
            <a:r>
              <a:rPr lang="en-US" sz="2800" dirty="0" smtClean="0">
                <a:solidFill>
                  <a:srgbClr val="C00000"/>
                </a:solidFill>
              </a:rPr>
              <a:t>C </a:t>
            </a:r>
            <a:r>
              <a:rPr lang="en-US" sz="2800" dirty="0" smtClean="0"/>
              <a:t>–</a:t>
            </a:r>
            <a:r>
              <a:rPr lang="ru-RU" sz="2800" dirty="0" smtClean="0"/>
              <a:t> тактирование (строб, по фронту запись в регистр)</a:t>
            </a:r>
          </a:p>
          <a:p>
            <a:r>
              <a:rPr lang="ru-RU" sz="2800" dirty="0" smtClean="0">
                <a:solidFill>
                  <a:srgbClr val="C00000"/>
                </a:solidFill>
              </a:rPr>
              <a:t>/</a:t>
            </a:r>
            <a:r>
              <a:rPr lang="en-US" sz="2800" dirty="0" smtClean="0">
                <a:solidFill>
                  <a:srgbClr val="C00000"/>
                </a:solidFill>
              </a:rPr>
              <a:t>OE </a:t>
            </a:r>
            <a:r>
              <a:rPr lang="en-US" sz="2800" dirty="0" smtClean="0"/>
              <a:t>– </a:t>
            </a:r>
            <a:r>
              <a:rPr lang="ru-RU" sz="2800" dirty="0" smtClean="0"/>
              <a:t>разрешение выхода</a:t>
            </a:r>
          </a:p>
          <a:p>
            <a:r>
              <a:rPr lang="en-US" sz="2800" dirty="0" smtClean="0">
                <a:solidFill>
                  <a:srgbClr val="C00000"/>
                </a:solidFill>
              </a:rPr>
              <a:t>R</a:t>
            </a:r>
            <a:r>
              <a:rPr lang="ru-RU" sz="2800" dirty="0" smtClean="0"/>
              <a:t> – вход сброса</a:t>
            </a:r>
          </a:p>
          <a:p>
            <a:r>
              <a:rPr lang="en-US" sz="2800" dirty="0" smtClean="0">
                <a:solidFill>
                  <a:srgbClr val="C00000"/>
                </a:solidFill>
              </a:rPr>
              <a:t>S</a:t>
            </a:r>
            <a:r>
              <a:rPr lang="ru-RU" sz="2800" dirty="0" smtClean="0"/>
              <a:t> – вход установки </a:t>
            </a:r>
            <a:endParaRPr lang="ru-RU" sz="2800" dirty="0"/>
          </a:p>
        </p:txBody>
      </p:sp>
      <p:sp>
        <p:nvSpPr>
          <p:cNvPr id="3" name="Прямоугольник 2"/>
          <p:cNvSpPr/>
          <p:nvPr/>
        </p:nvSpPr>
        <p:spPr>
          <a:xfrm>
            <a:off x="4857980" y="3812054"/>
            <a:ext cx="591829" cy="369332"/>
          </a:xfrm>
          <a:prstGeom prst="rect">
            <a:avLst/>
          </a:prstGeom>
        </p:spPr>
        <p:txBody>
          <a:bodyPr wrap="none">
            <a:spAutoFit/>
          </a:bodyPr>
          <a:lstStyle/>
          <a:p>
            <a:r>
              <a:rPr lang="ru-RU" dirty="0">
                <a:solidFill>
                  <a:srgbClr val="C00000"/>
                </a:solidFill>
              </a:rPr>
              <a:t>/</a:t>
            </a:r>
            <a:r>
              <a:rPr lang="en-US" dirty="0">
                <a:solidFill>
                  <a:srgbClr val="C00000"/>
                </a:solidFill>
              </a:rPr>
              <a:t>OE </a:t>
            </a:r>
            <a:endParaRPr lang="ru-RU" dirty="0"/>
          </a:p>
        </p:txBody>
      </p:sp>
      <p:sp>
        <p:nvSpPr>
          <p:cNvPr id="18" name="Левая фигурная скобка 17"/>
          <p:cNvSpPr/>
          <p:nvPr/>
        </p:nvSpPr>
        <p:spPr>
          <a:xfrm>
            <a:off x="5381092" y="3747008"/>
            <a:ext cx="246739" cy="580378"/>
          </a:xfrm>
          <a:prstGeom prst="leftBrace">
            <a:avLst>
              <a:gd name="adj1" fmla="val 46126"/>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4" name="Прямоугольник 13"/>
          <p:cNvSpPr/>
          <p:nvPr/>
        </p:nvSpPr>
        <p:spPr>
          <a:xfrm>
            <a:off x="5559114" y="3716372"/>
            <a:ext cx="2352567" cy="369332"/>
          </a:xfrm>
          <a:prstGeom prst="rect">
            <a:avLst/>
          </a:prstGeom>
        </p:spPr>
        <p:txBody>
          <a:bodyPr wrap="none">
            <a:spAutoFit/>
          </a:bodyPr>
          <a:lstStyle/>
          <a:p>
            <a:r>
              <a:rPr lang="ru-RU" dirty="0" smtClean="0"/>
              <a:t>0 – 3-состояние или 0</a:t>
            </a:r>
            <a:endParaRPr lang="ru-RU" dirty="0"/>
          </a:p>
        </p:txBody>
      </p:sp>
      <p:sp>
        <p:nvSpPr>
          <p:cNvPr id="20" name="Прямоугольник 19"/>
          <p:cNvSpPr/>
          <p:nvPr/>
        </p:nvSpPr>
        <p:spPr>
          <a:xfrm>
            <a:off x="5559114" y="3990018"/>
            <a:ext cx="1274708" cy="369332"/>
          </a:xfrm>
          <a:prstGeom prst="rect">
            <a:avLst/>
          </a:prstGeom>
        </p:spPr>
        <p:txBody>
          <a:bodyPr wrap="none">
            <a:spAutoFit/>
          </a:bodyPr>
          <a:lstStyle/>
          <a:p>
            <a:r>
              <a:rPr lang="ru-RU" dirty="0" smtClean="0"/>
              <a:t>1 – регистр</a:t>
            </a:r>
            <a:endParaRPr lang="ru-RU" dirty="0"/>
          </a:p>
        </p:txBody>
      </p:sp>
      <p:sp>
        <p:nvSpPr>
          <p:cNvPr id="21" name="Прямоугольник 20"/>
          <p:cNvSpPr/>
          <p:nvPr/>
        </p:nvSpPr>
        <p:spPr>
          <a:xfrm>
            <a:off x="5037930" y="4569918"/>
            <a:ext cx="309700" cy="369332"/>
          </a:xfrm>
          <a:prstGeom prst="rect">
            <a:avLst/>
          </a:prstGeom>
        </p:spPr>
        <p:txBody>
          <a:bodyPr wrap="none">
            <a:spAutoFit/>
          </a:bodyPr>
          <a:lstStyle/>
          <a:p>
            <a:r>
              <a:rPr lang="en-US" dirty="0">
                <a:solidFill>
                  <a:srgbClr val="C00000"/>
                </a:solidFill>
              </a:rPr>
              <a:t>R</a:t>
            </a:r>
            <a:endParaRPr lang="ru-RU" dirty="0"/>
          </a:p>
        </p:txBody>
      </p:sp>
      <p:sp>
        <p:nvSpPr>
          <p:cNvPr id="22" name="Левая фигурная скобка 21"/>
          <p:cNvSpPr/>
          <p:nvPr/>
        </p:nvSpPr>
        <p:spPr>
          <a:xfrm>
            <a:off x="5381092" y="4499868"/>
            <a:ext cx="246739" cy="580378"/>
          </a:xfrm>
          <a:prstGeom prst="leftBrace">
            <a:avLst>
              <a:gd name="adj1" fmla="val 46126"/>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23" name="Прямоугольник 22"/>
          <p:cNvSpPr/>
          <p:nvPr/>
        </p:nvSpPr>
        <p:spPr>
          <a:xfrm>
            <a:off x="5559114" y="4469232"/>
            <a:ext cx="1274708" cy="369332"/>
          </a:xfrm>
          <a:prstGeom prst="rect">
            <a:avLst/>
          </a:prstGeom>
        </p:spPr>
        <p:txBody>
          <a:bodyPr wrap="none">
            <a:spAutoFit/>
          </a:bodyPr>
          <a:lstStyle/>
          <a:p>
            <a:r>
              <a:rPr lang="ru-RU" dirty="0" smtClean="0"/>
              <a:t>0 – регистр</a:t>
            </a:r>
            <a:endParaRPr lang="ru-RU" dirty="0"/>
          </a:p>
        </p:txBody>
      </p:sp>
      <p:sp>
        <p:nvSpPr>
          <p:cNvPr id="24" name="Прямоугольник 23"/>
          <p:cNvSpPr/>
          <p:nvPr/>
        </p:nvSpPr>
        <p:spPr>
          <a:xfrm>
            <a:off x="5559114" y="4742878"/>
            <a:ext cx="2926891" cy="369332"/>
          </a:xfrm>
          <a:prstGeom prst="rect">
            <a:avLst/>
          </a:prstGeom>
        </p:spPr>
        <p:txBody>
          <a:bodyPr wrap="none">
            <a:spAutoFit/>
          </a:bodyPr>
          <a:lstStyle/>
          <a:p>
            <a:r>
              <a:rPr lang="ru-RU" dirty="0" smtClean="0"/>
              <a:t>1 – установка выходов в «1»</a:t>
            </a:r>
            <a:endParaRPr lang="ru-RU" dirty="0"/>
          </a:p>
        </p:txBody>
      </p:sp>
      <p:sp>
        <p:nvSpPr>
          <p:cNvPr id="25" name="Прямоугольник 24"/>
          <p:cNvSpPr/>
          <p:nvPr/>
        </p:nvSpPr>
        <p:spPr>
          <a:xfrm>
            <a:off x="5159345" y="5345448"/>
            <a:ext cx="290464" cy="369332"/>
          </a:xfrm>
          <a:prstGeom prst="rect">
            <a:avLst/>
          </a:prstGeom>
        </p:spPr>
        <p:txBody>
          <a:bodyPr wrap="none">
            <a:spAutoFit/>
          </a:bodyPr>
          <a:lstStyle/>
          <a:p>
            <a:r>
              <a:rPr lang="en-US" dirty="0">
                <a:solidFill>
                  <a:srgbClr val="C00000"/>
                </a:solidFill>
              </a:rPr>
              <a:t>S</a:t>
            </a:r>
            <a:endParaRPr lang="ru-RU" dirty="0"/>
          </a:p>
        </p:txBody>
      </p:sp>
      <p:sp>
        <p:nvSpPr>
          <p:cNvPr id="26" name="Левая фигурная скобка 25"/>
          <p:cNvSpPr/>
          <p:nvPr/>
        </p:nvSpPr>
        <p:spPr>
          <a:xfrm>
            <a:off x="5449809" y="5259189"/>
            <a:ext cx="246739" cy="580378"/>
          </a:xfrm>
          <a:prstGeom prst="leftBrace">
            <a:avLst>
              <a:gd name="adj1" fmla="val 46126"/>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27" name="Прямоугольник 26"/>
          <p:cNvSpPr/>
          <p:nvPr/>
        </p:nvSpPr>
        <p:spPr>
          <a:xfrm>
            <a:off x="5627831" y="5228553"/>
            <a:ext cx="1274708" cy="369332"/>
          </a:xfrm>
          <a:prstGeom prst="rect">
            <a:avLst/>
          </a:prstGeom>
        </p:spPr>
        <p:txBody>
          <a:bodyPr wrap="none">
            <a:spAutoFit/>
          </a:bodyPr>
          <a:lstStyle/>
          <a:p>
            <a:r>
              <a:rPr lang="ru-RU" dirty="0" smtClean="0"/>
              <a:t>0 – регистр</a:t>
            </a:r>
            <a:endParaRPr lang="ru-RU" dirty="0"/>
          </a:p>
        </p:txBody>
      </p:sp>
      <p:sp>
        <p:nvSpPr>
          <p:cNvPr id="28" name="Прямоугольник 27"/>
          <p:cNvSpPr/>
          <p:nvPr/>
        </p:nvSpPr>
        <p:spPr>
          <a:xfrm>
            <a:off x="5627831" y="5502199"/>
            <a:ext cx="2543260" cy="369332"/>
          </a:xfrm>
          <a:prstGeom prst="rect">
            <a:avLst/>
          </a:prstGeom>
        </p:spPr>
        <p:txBody>
          <a:bodyPr wrap="none">
            <a:spAutoFit/>
          </a:bodyPr>
          <a:lstStyle/>
          <a:p>
            <a:r>
              <a:rPr lang="ru-RU" dirty="0" smtClean="0"/>
              <a:t>1 – сброс выходов в «0»</a:t>
            </a:r>
            <a:endParaRPr lang="ru-RU" dirty="0"/>
          </a:p>
        </p:txBody>
      </p:sp>
      <p:sp>
        <p:nvSpPr>
          <p:cNvPr id="29" name="Прямоугольник 28"/>
          <p:cNvSpPr/>
          <p:nvPr/>
        </p:nvSpPr>
        <p:spPr>
          <a:xfrm>
            <a:off x="4952557" y="6140906"/>
            <a:ext cx="497252" cy="369332"/>
          </a:xfrm>
          <a:prstGeom prst="rect">
            <a:avLst/>
          </a:prstGeom>
        </p:spPr>
        <p:txBody>
          <a:bodyPr wrap="none">
            <a:spAutoFit/>
          </a:bodyPr>
          <a:lstStyle/>
          <a:p>
            <a:r>
              <a:rPr lang="en-US" dirty="0" smtClean="0">
                <a:solidFill>
                  <a:srgbClr val="C00000"/>
                </a:solidFill>
              </a:rPr>
              <a:t>L/R</a:t>
            </a:r>
            <a:endParaRPr lang="ru-RU" dirty="0"/>
          </a:p>
        </p:txBody>
      </p:sp>
      <p:sp>
        <p:nvSpPr>
          <p:cNvPr id="30" name="Левая фигурная скобка 29"/>
          <p:cNvSpPr/>
          <p:nvPr/>
        </p:nvSpPr>
        <p:spPr>
          <a:xfrm>
            <a:off x="5449809" y="6035507"/>
            <a:ext cx="246739" cy="580378"/>
          </a:xfrm>
          <a:prstGeom prst="leftBrace">
            <a:avLst>
              <a:gd name="adj1" fmla="val 46126"/>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31" name="Прямоугольник 30"/>
          <p:cNvSpPr/>
          <p:nvPr/>
        </p:nvSpPr>
        <p:spPr>
          <a:xfrm>
            <a:off x="5627831" y="6004871"/>
            <a:ext cx="2504275" cy="369332"/>
          </a:xfrm>
          <a:prstGeom prst="rect">
            <a:avLst/>
          </a:prstGeom>
        </p:spPr>
        <p:txBody>
          <a:bodyPr wrap="none">
            <a:spAutoFit/>
          </a:bodyPr>
          <a:lstStyle/>
          <a:p>
            <a:r>
              <a:rPr lang="ru-RU" dirty="0" smtClean="0"/>
              <a:t>0 – передача данных →</a:t>
            </a:r>
            <a:endParaRPr lang="ru-RU" dirty="0"/>
          </a:p>
        </p:txBody>
      </p:sp>
      <p:sp>
        <p:nvSpPr>
          <p:cNvPr id="32" name="Прямоугольник 31"/>
          <p:cNvSpPr/>
          <p:nvPr/>
        </p:nvSpPr>
        <p:spPr>
          <a:xfrm>
            <a:off x="5627831" y="6278517"/>
            <a:ext cx="2504275" cy="369332"/>
          </a:xfrm>
          <a:prstGeom prst="rect">
            <a:avLst/>
          </a:prstGeom>
        </p:spPr>
        <p:txBody>
          <a:bodyPr wrap="none">
            <a:spAutoFit/>
          </a:bodyPr>
          <a:lstStyle/>
          <a:p>
            <a:r>
              <a:rPr lang="ru-RU" dirty="0" smtClean="0"/>
              <a:t>1 – </a:t>
            </a:r>
            <a:r>
              <a:rPr lang="ru-RU" dirty="0"/>
              <a:t>передача данных </a:t>
            </a:r>
            <a:r>
              <a:rPr lang="ru-RU" dirty="0" smtClean="0"/>
              <a:t>←</a:t>
            </a:r>
            <a:endParaRPr lang="ru-RU" dirty="0"/>
          </a:p>
        </p:txBody>
      </p:sp>
      <p:sp>
        <p:nvSpPr>
          <p:cNvPr id="33" name="Скругленный прямоугольник 32"/>
          <p:cNvSpPr/>
          <p:nvPr/>
        </p:nvSpPr>
        <p:spPr>
          <a:xfrm>
            <a:off x="4764328" y="3574516"/>
            <a:ext cx="3840120" cy="3166852"/>
          </a:xfrm>
          <a:prstGeom prst="roundRect">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0642674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55594" y="620688"/>
            <a:ext cx="8856984" cy="586909"/>
          </a:xfrm>
        </p:spPr>
        <p:txBody>
          <a:bodyPr>
            <a:normAutofit fontScale="90000"/>
          </a:bodyPr>
          <a:lstStyle/>
          <a:p>
            <a:r>
              <a:rPr lang="ru-RU" b="1" dirty="0" smtClean="0">
                <a:solidFill>
                  <a:srgbClr val="C00000"/>
                </a:solidFill>
              </a:rPr>
              <a:t>Вычитание двоичных чисел.</a:t>
            </a:r>
            <a:br>
              <a:rPr lang="ru-RU" b="1" dirty="0" smtClean="0">
                <a:solidFill>
                  <a:srgbClr val="C00000"/>
                </a:solidFill>
              </a:rPr>
            </a:br>
            <a:r>
              <a:rPr lang="ru-RU" b="1" dirty="0" smtClean="0">
                <a:solidFill>
                  <a:srgbClr val="C00000"/>
                </a:solidFill>
              </a:rPr>
              <a:t>Представление чисел со знаком</a:t>
            </a:r>
            <a:br>
              <a:rPr lang="ru-RU" b="1" dirty="0" smtClean="0">
                <a:solidFill>
                  <a:srgbClr val="C00000"/>
                </a:solidFill>
              </a:rPr>
            </a:br>
            <a:endParaRPr lang="ru-RU" dirty="0">
              <a:solidFill>
                <a:srgbClr val="C00000"/>
              </a:solidFill>
            </a:endParaRPr>
          </a:p>
        </p:txBody>
      </p:sp>
      <p:sp>
        <p:nvSpPr>
          <p:cNvPr id="3" name="Блок-схема: процесс 2"/>
          <p:cNvSpPr/>
          <p:nvPr/>
        </p:nvSpPr>
        <p:spPr>
          <a:xfrm>
            <a:off x="266307" y="1364192"/>
            <a:ext cx="2721518" cy="5377175"/>
          </a:xfrm>
          <a:prstGeom prst="flowChart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Блок-схема: процесс 6"/>
          <p:cNvSpPr/>
          <p:nvPr/>
        </p:nvSpPr>
        <p:spPr>
          <a:xfrm>
            <a:off x="3203848" y="1364193"/>
            <a:ext cx="2721518" cy="1126962"/>
          </a:xfrm>
          <a:prstGeom prst="flowChart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Блок-схема: процесс 7"/>
          <p:cNvSpPr/>
          <p:nvPr/>
        </p:nvSpPr>
        <p:spPr>
          <a:xfrm>
            <a:off x="6156176" y="1356056"/>
            <a:ext cx="2721518" cy="4628363"/>
          </a:xfrm>
          <a:prstGeom prst="flowChart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p:nvSpPr>
        <p:spPr>
          <a:xfrm>
            <a:off x="243618" y="1377055"/>
            <a:ext cx="2744207" cy="369332"/>
          </a:xfrm>
          <a:prstGeom prst="rect">
            <a:avLst/>
          </a:prstGeom>
        </p:spPr>
        <p:txBody>
          <a:bodyPr wrap="square">
            <a:spAutoFit/>
          </a:bodyPr>
          <a:lstStyle/>
          <a:p>
            <a:pPr algn="ctr"/>
            <a:r>
              <a:rPr lang="ru-RU" dirty="0" smtClean="0">
                <a:solidFill>
                  <a:srgbClr val="C00000"/>
                </a:solidFill>
              </a:rPr>
              <a:t>Прямой код</a:t>
            </a:r>
            <a:endParaRPr lang="ru-RU" dirty="0">
              <a:solidFill>
                <a:srgbClr val="C00000"/>
              </a:solidFill>
            </a:endParaRPr>
          </a:p>
        </p:txBody>
      </p:sp>
      <p:sp>
        <p:nvSpPr>
          <p:cNvPr id="10" name="Прямоугольник 9"/>
          <p:cNvSpPr/>
          <p:nvPr/>
        </p:nvSpPr>
        <p:spPr>
          <a:xfrm>
            <a:off x="3211729" y="1377055"/>
            <a:ext cx="2744207" cy="369332"/>
          </a:xfrm>
          <a:prstGeom prst="rect">
            <a:avLst/>
          </a:prstGeom>
        </p:spPr>
        <p:txBody>
          <a:bodyPr wrap="square">
            <a:spAutoFit/>
          </a:bodyPr>
          <a:lstStyle/>
          <a:p>
            <a:pPr algn="ctr"/>
            <a:r>
              <a:rPr lang="ru-RU" dirty="0" smtClean="0">
                <a:solidFill>
                  <a:srgbClr val="C00000"/>
                </a:solidFill>
              </a:rPr>
              <a:t>Обратный код</a:t>
            </a:r>
            <a:endParaRPr lang="ru-RU" dirty="0">
              <a:solidFill>
                <a:srgbClr val="C00000"/>
              </a:solidFill>
            </a:endParaRPr>
          </a:p>
        </p:txBody>
      </p:sp>
      <p:sp>
        <p:nvSpPr>
          <p:cNvPr id="11" name="Прямоугольник 10"/>
          <p:cNvSpPr/>
          <p:nvPr/>
        </p:nvSpPr>
        <p:spPr>
          <a:xfrm>
            <a:off x="6133487" y="1363899"/>
            <a:ext cx="2744207" cy="369332"/>
          </a:xfrm>
          <a:prstGeom prst="rect">
            <a:avLst/>
          </a:prstGeom>
        </p:spPr>
        <p:txBody>
          <a:bodyPr wrap="square">
            <a:spAutoFit/>
          </a:bodyPr>
          <a:lstStyle/>
          <a:p>
            <a:pPr algn="ctr"/>
            <a:r>
              <a:rPr lang="ru-RU" dirty="0" smtClean="0">
                <a:solidFill>
                  <a:srgbClr val="C00000"/>
                </a:solidFill>
              </a:rPr>
              <a:t>Дополнительный код</a:t>
            </a:r>
            <a:endParaRPr lang="ru-RU" dirty="0">
              <a:solidFill>
                <a:srgbClr val="C00000"/>
              </a:solidFill>
            </a:endParaRPr>
          </a:p>
        </p:txBody>
      </p:sp>
      <p:sp>
        <p:nvSpPr>
          <p:cNvPr id="12" name="Прямоугольник 11"/>
          <p:cNvSpPr/>
          <p:nvPr/>
        </p:nvSpPr>
        <p:spPr>
          <a:xfrm>
            <a:off x="314635" y="2291100"/>
            <a:ext cx="2646040" cy="430887"/>
          </a:xfrm>
          <a:prstGeom prst="rect">
            <a:avLst/>
          </a:prstGeom>
        </p:spPr>
        <p:txBody>
          <a:bodyPr wrap="square">
            <a:spAutoFit/>
          </a:bodyPr>
          <a:lstStyle/>
          <a:p>
            <a:r>
              <a:rPr lang="ru-RU" sz="1100" dirty="0" smtClean="0"/>
              <a:t>Запишите числа 5 и –5 как </a:t>
            </a:r>
            <a:r>
              <a:rPr lang="ru-RU" sz="1100" dirty="0" err="1" smtClean="0"/>
              <a:t>четырехбитовые</a:t>
            </a:r>
            <a:r>
              <a:rPr lang="ru-RU" sz="1100" dirty="0" smtClean="0"/>
              <a:t> числа в прямом коде? </a:t>
            </a:r>
            <a:endParaRPr lang="ru-RU" sz="1100" dirty="0"/>
          </a:p>
        </p:txBody>
      </p:sp>
      <p:sp>
        <p:nvSpPr>
          <p:cNvPr id="13" name="Прямоугольник 12"/>
          <p:cNvSpPr/>
          <p:nvPr/>
        </p:nvSpPr>
        <p:spPr>
          <a:xfrm>
            <a:off x="316594" y="2721987"/>
            <a:ext cx="2567627" cy="1015663"/>
          </a:xfrm>
          <a:prstGeom prst="rect">
            <a:avLst/>
          </a:prstGeom>
        </p:spPr>
        <p:txBody>
          <a:bodyPr wrap="square">
            <a:spAutoFit/>
          </a:bodyPr>
          <a:lstStyle/>
          <a:p>
            <a:r>
              <a:rPr lang="ru-RU" sz="1200" dirty="0" smtClean="0"/>
              <a:t>Оба числа имеют абсолютную величину 5</a:t>
            </a:r>
            <a:r>
              <a:rPr lang="ru-RU" sz="1200" baseline="-25000" dirty="0" smtClean="0"/>
              <a:t>10</a:t>
            </a:r>
            <a:r>
              <a:rPr lang="ru-RU" sz="1200" dirty="0" smtClean="0"/>
              <a:t> = 101</a:t>
            </a:r>
            <a:r>
              <a:rPr lang="ru-RU" sz="1200" baseline="-25000" dirty="0" smtClean="0"/>
              <a:t>2</a:t>
            </a:r>
            <a:r>
              <a:rPr lang="ru-RU" sz="1200" dirty="0" smtClean="0"/>
              <a:t>. </a:t>
            </a:r>
          </a:p>
          <a:p>
            <a:r>
              <a:rPr lang="ru-RU" sz="1200" dirty="0" smtClean="0"/>
              <a:t>Таким образом, </a:t>
            </a:r>
            <a:br>
              <a:rPr lang="ru-RU" sz="1200" dirty="0" smtClean="0"/>
            </a:br>
            <a:r>
              <a:rPr lang="ru-RU" sz="1200" dirty="0" smtClean="0"/>
              <a:t>5</a:t>
            </a:r>
            <a:r>
              <a:rPr lang="ru-RU" sz="1200" baseline="-25000" dirty="0" smtClean="0"/>
              <a:t>10</a:t>
            </a:r>
            <a:r>
              <a:rPr lang="ru-RU" sz="1200" dirty="0" smtClean="0"/>
              <a:t> = 0101</a:t>
            </a:r>
            <a:r>
              <a:rPr lang="ru-RU" sz="1200" baseline="-25000" dirty="0" smtClean="0"/>
              <a:t>2</a:t>
            </a:r>
            <a:r>
              <a:rPr lang="ru-RU" sz="1200" dirty="0" smtClean="0"/>
              <a:t> </a:t>
            </a:r>
          </a:p>
          <a:p>
            <a:r>
              <a:rPr lang="ru-RU" sz="1200" dirty="0" smtClean="0"/>
              <a:t>–5</a:t>
            </a:r>
            <a:r>
              <a:rPr lang="ru-RU" sz="1200" baseline="-25000" dirty="0" smtClean="0"/>
              <a:t>10</a:t>
            </a:r>
            <a:r>
              <a:rPr lang="ru-RU" sz="1200" dirty="0" smtClean="0"/>
              <a:t> = 1101</a:t>
            </a:r>
            <a:r>
              <a:rPr lang="ru-RU" sz="1200" baseline="-25000" dirty="0" smtClean="0"/>
              <a:t>2</a:t>
            </a:r>
            <a:endParaRPr lang="ru-RU" sz="1200" dirty="0"/>
          </a:p>
        </p:txBody>
      </p:sp>
      <p:sp>
        <p:nvSpPr>
          <p:cNvPr id="14" name="Прямоугольник 13"/>
          <p:cNvSpPr/>
          <p:nvPr/>
        </p:nvSpPr>
        <p:spPr>
          <a:xfrm>
            <a:off x="290958" y="1628800"/>
            <a:ext cx="2646040" cy="646331"/>
          </a:xfrm>
          <a:prstGeom prst="rect">
            <a:avLst/>
          </a:prstGeom>
        </p:spPr>
        <p:txBody>
          <a:bodyPr wrap="square">
            <a:spAutoFit/>
          </a:bodyPr>
          <a:lstStyle/>
          <a:p>
            <a:r>
              <a:rPr lang="ru-RU" dirty="0" smtClean="0">
                <a:solidFill>
                  <a:schemeClr val="accent1"/>
                </a:solidFill>
              </a:rPr>
              <a:t>0</a:t>
            </a:r>
            <a:r>
              <a:rPr lang="ru-RU" dirty="0" smtClean="0"/>
              <a:t>00111 =  7</a:t>
            </a:r>
            <a:r>
              <a:rPr lang="ru-RU" baseline="-25000" dirty="0" smtClean="0"/>
              <a:t>10 </a:t>
            </a:r>
            <a:r>
              <a:rPr lang="ru-RU" dirty="0" smtClean="0"/>
              <a:t> (6р сетка)</a:t>
            </a:r>
            <a:endParaRPr lang="ru-RU" baseline="-25000" dirty="0" smtClean="0"/>
          </a:p>
          <a:p>
            <a:r>
              <a:rPr lang="ru-RU" dirty="0" smtClean="0">
                <a:solidFill>
                  <a:schemeClr val="accent1"/>
                </a:solidFill>
              </a:rPr>
              <a:t>1</a:t>
            </a:r>
            <a:r>
              <a:rPr lang="ru-RU" dirty="0" smtClean="0"/>
              <a:t>00111 = − 7</a:t>
            </a:r>
            <a:r>
              <a:rPr lang="ru-RU" baseline="-25000" dirty="0" smtClean="0"/>
              <a:t>10 </a:t>
            </a:r>
            <a:r>
              <a:rPr lang="ru-RU" dirty="0" smtClean="0"/>
              <a:t> (6р сетка)</a:t>
            </a:r>
            <a:endParaRPr lang="ru-RU" baseline="-25000" dirty="0" smtClean="0"/>
          </a:p>
        </p:txBody>
      </p:sp>
      <p:sp>
        <p:nvSpPr>
          <p:cNvPr id="15" name="Прямоугольник 14"/>
          <p:cNvSpPr/>
          <p:nvPr/>
        </p:nvSpPr>
        <p:spPr>
          <a:xfrm>
            <a:off x="3274383" y="1844824"/>
            <a:ext cx="2646040" cy="646331"/>
          </a:xfrm>
          <a:prstGeom prst="rect">
            <a:avLst/>
          </a:prstGeom>
        </p:spPr>
        <p:txBody>
          <a:bodyPr wrap="square">
            <a:spAutoFit/>
          </a:bodyPr>
          <a:lstStyle/>
          <a:p>
            <a:r>
              <a:rPr lang="ru-RU" dirty="0" smtClean="0"/>
              <a:t>000111 =  7</a:t>
            </a:r>
            <a:r>
              <a:rPr lang="ru-RU" baseline="-25000" dirty="0" smtClean="0"/>
              <a:t>10 </a:t>
            </a:r>
            <a:r>
              <a:rPr lang="ru-RU" dirty="0" smtClean="0"/>
              <a:t> (6р сетка)</a:t>
            </a:r>
            <a:endParaRPr lang="ru-RU" baseline="-25000" dirty="0" smtClean="0"/>
          </a:p>
          <a:p>
            <a:r>
              <a:rPr lang="ru-RU" dirty="0" smtClean="0"/>
              <a:t>111000 = − 7</a:t>
            </a:r>
            <a:r>
              <a:rPr lang="ru-RU" baseline="-25000" dirty="0" smtClean="0"/>
              <a:t>10 </a:t>
            </a:r>
            <a:r>
              <a:rPr lang="ru-RU" dirty="0" smtClean="0"/>
              <a:t> (6р сетка)</a:t>
            </a:r>
            <a:endParaRPr lang="ru-RU" baseline="-25000" dirty="0" smtClean="0"/>
          </a:p>
        </p:txBody>
      </p:sp>
      <p:sp>
        <p:nvSpPr>
          <p:cNvPr id="16" name="Прямоугольник 15"/>
          <p:cNvSpPr/>
          <p:nvPr/>
        </p:nvSpPr>
        <p:spPr>
          <a:xfrm>
            <a:off x="6231654" y="1844824"/>
            <a:ext cx="2646040" cy="1754326"/>
          </a:xfrm>
          <a:prstGeom prst="rect">
            <a:avLst/>
          </a:prstGeom>
        </p:spPr>
        <p:txBody>
          <a:bodyPr wrap="square">
            <a:spAutoFit/>
          </a:bodyPr>
          <a:lstStyle/>
          <a:p>
            <a:pPr marL="342900" indent="-342900">
              <a:buAutoNum type="arabicParenR"/>
            </a:pPr>
            <a:r>
              <a:rPr lang="ru-RU" dirty="0" smtClean="0"/>
              <a:t>Инвертировать все биты;</a:t>
            </a:r>
          </a:p>
          <a:p>
            <a:pPr marL="342900" indent="-342900">
              <a:buAutoNum type="arabicParenR"/>
            </a:pPr>
            <a:r>
              <a:rPr lang="ru-RU" dirty="0" smtClean="0"/>
              <a:t>Прибавить 1</a:t>
            </a:r>
          </a:p>
          <a:p>
            <a:endParaRPr lang="ru-RU" dirty="0"/>
          </a:p>
          <a:p>
            <a:r>
              <a:rPr lang="ru-RU" dirty="0" smtClean="0"/>
              <a:t>000111 =  7</a:t>
            </a:r>
            <a:r>
              <a:rPr lang="ru-RU" baseline="-25000" dirty="0" smtClean="0"/>
              <a:t>10 </a:t>
            </a:r>
            <a:r>
              <a:rPr lang="ru-RU" dirty="0" smtClean="0"/>
              <a:t> (6р сетка)</a:t>
            </a:r>
            <a:endParaRPr lang="ru-RU" baseline="-25000" dirty="0" smtClean="0"/>
          </a:p>
          <a:p>
            <a:r>
              <a:rPr lang="ru-RU" dirty="0" smtClean="0"/>
              <a:t>111001 = − 7</a:t>
            </a:r>
            <a:r>
              <a:rPr lang="ru-RU" baseline="-25000" dirty="0" smtClean="0"/>
              <a:t>10 </a:t>
            </a:r>
            <a:r>
              <a:rPr lang="ru-RU" dirty="0" smtClean="0"/>
              <a:t> (6р сетка)</a:t>
            </a:r>
            <a:endParaRPr lang="ru-RU" baseline="-25000" dirty="0" smtClean="0"/>
          </a:p>
        </p:txBody>
      </p:sp>
      <p:sp>
        <p:nvSpPr>
          <p:cNvPr id="17" name="Прямоугольник 16"/>
          <p:cNvSpPr/>
          <p:nvPr/>
        </p:nvSpPr>
        <p:spPr>
          <a:xfrm>
            <a:off x="337088" y="3737650"/>
            <a:ext cx="2557265" cy="1277273"/>
          </a:xfrm>
          <a:prstGeom prst="rect">
            <a:avLst/>
          </a:prstGeom>
        </p:spPr>
        <p:txBody>
          <a:bodyPr wrap="square">
            <a:spAutoFit/>
          </a:bodyPr>
          <a:lstStyle/>
          <a:p>
            <a:pPr marL="171450" indent="-171450">
              <a:buFont typeface="Wingdings" panose="05000000000000000000" pitchFamily="2" charset="2"/>
              <a:buChar char="ü"/>
            </a:pPr>
            <a:r>
              <a:rPr lang="ru-RU" sz="1100" dirty="0" smtClean="0">
                <a:solidFill>
                  <a:srgbClr val="C00000"/>
                </a:solidFill>
              </a:rPr>
              <a:t>Стандартный способ сложения не работает в случае двоичных чисел со знаком, записанных в прямом коде. Например, складывая −5</a:t>
            </a:r>
            <a:r>
              <a:rPr lang="ru-RU" sz="1100" baseline="-25000" dirty="0" smtClean="0">
                <a:solidFill>
                  <a:srgbClr val="C00000"/>
                </a:solidFill>
              </a:rPr>
              <a:t>10</a:t>
            </a:r>
            <a:r>
              <a:rPr lang="ru-RU" sz="1100" dirty="0" smtClean="0">
                <a:solidFill>
                  <a:srgbClr val="C00000"/>
                </a:solidFill>
              </a:rPr>
              <a:t> + 5</a:t>
            </a:r>
            <a:r>
              <a:rPr lang="ru-RU" sz="1100" baseline="-25000" dirty="0" smtClean="0">
                <a:solidFill>
                  <a:srgbClr val="C00000"/>
                </a:solidFill>
              </a:rPr>
              <a:t>10</a:t>
            </a:r>
            <a:r>
              <a:rPr lang="ru-RU" sz="1100" dirty="0" smtClean="0">
                <a:solidFill>
                  <a:srgbClr val="C00000"/>
                </a:solidFill>
              </a:rPr>
              <a:t> привычным способом, получаем 1101</a:t>
            </a:r>
            <a:r>
              <a:rPr lang="ru-RU" sz="1100" baseline="-25000" dirty="0" smtClean="0">
                <a:solidFill>
                  <a:srgbClr val="C00000"/>
                </a:solidFill>
              </a:rPr>
              <a:t>2</a:t>
            </a:r>
            <a:r>
              <a:rPr lang="ru-RU" sz="1100" dirty="0" smtClean="0">
                <a:solidFill>
                  <a:srgbClr val="C00000"/>
                </a:solidFill>
              </a:rPr>
              <a:t> + 0101</a:t>
            </a:r>
            <a:r>
              <a:rPr lang="ru-RU" sz="1100" baseline="-25000" dirty="0" smtClean="0">
                <a:solidFill>
                  <a:srgbClr val="C00000"/>
                </a:solidFill>
              </a:rPr>
              <a:t>2</a:t>
            </a:r>
            <a:r>
              <a:rPr lang="ru-RU" sz="1100" dirty="0" smtClean="0">
                <a:solidFill>
                  <a:srgbClr val="C00000"/>
                </a:solidFill>
              </a:rPr>
              <a:t> = 10010</a:t>
            </a:r>
            <a:r>
              <a:rPr lang="ru-RU" sz="1100" baseline="-25000" dirty="0" smtClean="0">
                <a:solidFill>
                  <a:srgbClr val="C00000"/>
                </a:solidFill>
              </a:rPr>
              <a:t>2</a:t>
            </a:r>
            <a:r>
              <a:rPr lang="ru-RU" sz="1100" dirty="0" smtClean="0">
                <a:solidFill>
                  <a:srgbClr val="C00000"/>
                </a:solidFill>
              </a:rPr>
              <a:t>. </a:t>
            </a:r>
          </a:p>
          <a:p>
            <a:r>
              <a:rPr lang="ru-RU" sz="1100" dirty="0" smtClean="0">
                <a:solidFill>
                  <a:srgbClr val="C00000"/>
                </a:solidFill>
              </a:rPr>
              <a:t>Что, естественно, есть полный абсурд</a:t>
            </a:r>
            <a:endParaRPr lang="ru-RU" sz="1100" dirty="0">
              <a:solidFill>
                <a:srgbClr val="C00000"/>
              </a:solidFill>
            </a:endParaRPr>
          </a:p>
        </p:txBody>
      </p:sp>
      <p:sp>
        <p:nvSpPr>
          <p:cNvPr id="18" name="Прямоугольник 17"/>
          <p:cNvSpPr/>
          <p:nvPr/>
        </p:nvSpPr>
        <p:spPr>
          <a:xfrm>
            <a:off x="316594" y="5014923"/>
            <a:ext cx="2567627" cy="1615827"/>
          </a:xfrm>
          <a:prstGeom prst="rect">
            <a:avLst/>
          </a:prstGeom>
        </p:spPr>
        <p:txBody>
          <a:bodyPr wrap="square">
            <a:spAutoFit/>
          </a:bodyPr>
          <a:lstStyle/>
          <a:p>
            <a:pPr marL="171450" indent="-171450">
              <a:buFont typeface="Wingdings" panose="05000000000000000000" pitchFamily="2" charset="2"/>
              <a:buChar char="ü"/>
            </a:pPr>
            <a:r>
              <a:rPr lang="ru-RU" sz="1100" dirty="0" smtClean="0">
                <a:solidFill>
                  <a:srgbClr val="C00000"/>
                </a:solidFill>
              </a:rPr>
              <a:t>Другой несколько странной особенностью прямого кода является наличие +0 и −0, причем оба этих числа соответствуют одному нулю. Нетрудно предположить, что представление одной и той же величины двумя различными способами чревато ошибками</a:t>
            </a:r>
            <a:endParaRPr lang="ru-RU" sz="1100" dirty="0">
              <a:solidFill>
                <a:srgbClr val="C00000"/>
              </a:solidFill>
            </a:endParaRPr>
          </a:p>
        </p:txBody>
      </p:sp>
      <p:sp>
        <p:nvSpPr>
          <p:cNvPr id="19" name="Прямоугольник 18"/>
          <p:cNvSpPr/>
          <p:nvPr/>
        </p:nvSpPr>
        <p:spPr>
          <a:xfrm>
            <a:off x="6231654" y="3999260"/>
            <a:ext cx="2588818" cy="1938992"/>
          </a:xfrm>
          <a:prstGeom prst="rect">
            <a:avLst/>
          </a:prstGeom>
        </p:spPr>
        <p:txBody>
          <a:bodyPr wrap="square">
            <a:spAutoFit/>
          </a:bodyPr>
          <a:lstStyle/>
          <a:p>
            <a:r>
              <a:rPr lang="ru-RU" sz="1200" dirty="0" smtClean="0">
                <a:solidFill>
                  <a:srgbClr val="C00000"/>
                </a:solidFill>
              </a:rPr>
              <a:t>Дополнительный код гарантирует однозначное представление нуля, допускает сложение чисел по привычной схеме, а значит, избавлен от недостатков прямого кода. В случае дополнительного кода нулевое значение представлено нулями во всех разрядах двоичного числа: 00…0002.</a:t>
            </a:r>
            <a:endParaRPr lang="ru-RU" sz="1200" dirty="0">
              <a:solidFill>
                <a:srgbClr val="C00000"/>
              </a:solidFill>
            </a:endParaRPr>
          </a:p>
        </p:txBody>
      </p:sp>
      <p:sp>
        <p:nvSpPr>
          <p:cNvPr id="20" name="Прямоугольник 19"/>
          <p:cNvSpPr/>
          <p:nvPr/>
        </p:nvSpPr>
        <p:spPr>
          <a:xfrm>
            <a:off x="3154526" y="2660432"/>
            <a:ext cx="2891669" cy="1077218"/>
          </a:xfrm>
          <a:prstGeom prst="rect">
            <a:avLst/>
          </a:prstGeom>
        </p:spPr>
        <p:txBody>
          <a:bodyPr wrap="square">
            <a:spAutoFit/>
          </a:bodyPr>
          <a:lstStyle/>
          <a:p>
            <a:pPr algn="r"/>
            <a:r>
              <a:rPr lang="ru-RU" sz="1600" dirty="0" smtClean="0"/>
              <a:t>Вычислить 4</a:t>
            </a:r>
            <a:r>
              <a:rPr lang="ru-RU" sz="1600" baseline="-25000" dirty="0" smtClean="0"/>
              <a:t>10</a:t>
            </a:r>
            <a:r>
              <a:rPr lang="ru-RU" sz="1600" dirty="0" smtClean="0"/>
              <a:t> + 5</a:t>
            </a:r>
            <a:r>
              <a:rPr lang="ru-RU" sz="1600" baseline="-25000" dirty="0" smtClean="0"/>
              <a:t>10</a:t>
            </a:r>
            <a:r>
              <a:rPr lang="ru-RU" sz="1600" dirty="0" smtClean="0"/>
              <a:t>, используя четырехбитные числа в дополнительном коде. Произойдет ли переполнение? </a:t>
            </a:r>
            <a:endParaRPr lang="ru-RU" sz="1600" dirty="0"/>
          </a:p>
        </p:txBody>
      </p:sp>
      <p:sp>
        <p:nvSpPr>
          <p:cNvPr id="21" name="Прямоугольник 20"/>
          <p:cNvSpPr/>
          <p:nvPr/>
        </p:nvSpPr>
        <p:spPr>
          <a:xfrm>
            <a:off x="3166849" y="3737650"/>
            <a:ext cx="2833965" cy="2246769"/>
          </a:xfrm>
          <a:prstGeom prst="rect">
            <a:avLst/>
          </a:prstGeom>
        </p:spPr>
        <p:txBody>
          <a:bodyPr wrap="square">
            <a:spAutoFit/>
          </a:bodyPr>
          <a:lstStyle/>
          <a:p>
            <a:pPr algn="r"/>
            <a:r>
              <a:rPr lang="ru-RU" sz="1400" dirty="0" smtClean="0">
                <a:solidFill>
                  <a:schemeClr val="tx2"/>
                </a:solidFill>
              </a:rPr>
              <a:t>Решение: </a:t>
            </a:r>
            <a:r>
              <a:rPr lang="ru-RU" sz="1400" dirty="0" smtClean="0"/>
              <a:t>4</a:t>
            </a:r>
            <a:r>
              <a:rPr lang="ru-RU" sz="1400" baseline="-25000" dirty="0" smtClean="0"/>
              <a:t>10</a:t>
            </a:r>
            <a:r>
              <a:rPr lang="ru-RU" sz="1400" dirty="0" smtClean="0"/>
              <a:t> + 5</a:t>
            </a:r>
            <a:r>
              <a:rPr lang="ru-RU" sz="1400" baseline="-25000" dirty="0" smtClean="0"/>
              <a:t>10</a:t>
            </a:r>
            <a:r>
              <a:rPr lang="ru-RU" sz="1400" dirty="0" smtClean="0"/>
              <a:t> = 0100</a:t>
            </a:r>
            <a:r>
              <a:rPr lang="ru-RU" sz="1400" baseline="-25000" dirty="0" smtClean="0"/>
              <a:t>2</a:t>
            </a:r>
            <a:r>
              <a:rPr lang="ru-RU" sz="1400" dirty="0" smtClean="0"/>
              <a:t> + 0101</a:t>
            </a:r>
            <a:r>
              <a:rPr lang="ru-RU" sz="1400" baseline="-25000" dirty="0" smtClean="0"/>
              <a:t>2</a:t>
            </a:r>
            <a:r>
              <a:rPr lang="ru-RU" sz="1400" dirty="0" smtClean="0"/>
              <a:t> = 1001</a:t>
            </a:r>
            <a:r>
              <a:rPr lang="ru-RU" sz="1400" baseline="-25000" dirty="0" smtClean="0"/>
              <a:t>2</a:t>
            </a:r>
            <a:r>
              <a:rPr lang="ru-RU" sz="1400" dirty="0" smtClean="0"/>
              <a:t> = –7</a:t>
            </a:r>
            <a:r>
              <a:rPr lang="ru-RU" sz="1400" baseline="-25000" dirty="0" smtClean="0"/>
              <a:t>10</a:t>
            </a:r>
            <a:r>
              <a:rPr lang="ru-RU" sz="1400" dirty="0" smtClean="0"/>
              <a:t>. Результат не помещается в диапазон положительных четырехбитных чисел в дополнительном коде, оказываясь отрицательным. Если бы вычисление выполнялось с пятью или более битами, результат был бы такой </a:t>
            </a:r>
            <a:br>
              <a:rPr lang="ru-RU" sz="1400" dirty="0" smtClean="0"/>
            </a:br>
            <a:r>
              <a:rPr lang="ru-RU" sz="1400" dirty="0" smtClean="0"/>
              <a:t>01001</a:t>
            </a:r>
            <a:r>
              <a:rPr lang="ru-RU" sz="1400" baseline="-25000" dirty="0" smtClean="0"/>
              <a:t>2</a:t>
            </a:r>
            <a:r>
              <a:rPr lang="ru-RU" sz="1400" dirty="0" smtClean="0"/>
              <a:t> = 9</a:t>
            </a:r>
            <a:r>
              <a:rPr lang="ru-RU" sz="1400" baseline="-25000" dirty="0" smtClean="0"/>
              <a:t>10</a:t>
            </a:r>
            <a:r>
              <a:rPr lang="ru-RU" sz="1400" dirty="0" smtClean="0"/>
              <a:t>, что правильно. </a:t>
            </a:r>
            <a:endParaRPr lang="ru-RU" sz="1400" dirty="0"/>
          </a:p>
        </p:txBody>
      </p:sp>
      <p:sp>
        <p:nvSpPr>
          <p:cNvPr id="22" name="Прямоугольник 21"/>
          <p:cNvSpPr/>
          <p:nvPr/>
        </p:nvSpPr>
        <p:spPr>
          <a:xfrm>
            <a:off x="4005305" y="6095036"/>
            <a:ext cx="4301742" cy="646331"/>
          </a:xfrm>
          <a:prstGeom prst="rect">
            <a:avLst/>
          </a:prstGeom>
          <a:ln w="25400">
            <a:solidFill>
              <a:srgbClr val="C00000"/>
            </a:solidFill>
          </a:ln>
        </p:spPr>
        <p:txBody>
          <a:bodyPr wrap="square">
            <a:spAutoFit/>
          </a:bodyPr>
          <a:lstStyle/>
          <a:p>
            <a:pPr algn="ctr"/>
            <a:r>
              <a:rPr lang="ru-RU" dirty="0" smtClean="0">
                <a:solidFill>
                  <a:schemeClr val="tx2"/>
                </a:solidFill>
              </a:rPr>
              <a:t>Положительное число </a:t>
            </a:r>
            <a:br>
              <a:rPr lang="ru-RU" dirty="0" smtClean="0">
                <a:solidFill>
                  <a:schemeClr val="tx2"/>
                </a:solidFill>
              </a:rPr>
            </a:br>
            <a:r>
              <a:rPr lang="ru-RU" dirty="0" smtClean="0">
                <a:solidFill>
                  <a:schemeClr val="tx2"/>
                </a:solidFill>
              </a:rPr>
              <a:t>во всех представлениях одинаковое !!!</a:t>
            </a:r>
            <a:endParaRPr lang="ru-RU" dirty="0">
              <a:solidFill>
                <a:schemeClr val="tx2"/>
              </a:solidFill>
            </a:endParaRPr>
          </a:p>
        </p:txBody>
      </p:sp>
    </p:spTree>
    <p:extLst>
      <p:ext uri="{BB962C8B-B14F-4D97-AF65-F5344CB8AC3E}">
        <p14:creationId xmlns:p14="http://schemas.microsoft.com/office/powerpoint/2010/main" val="150226600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84785" y="332656"/>
            <a:ext cx="8856984" cy="586909"/>
          </a:xfrm>
        </p:spPr>
        <p:txBody>
          <a:bodyPr>
            <a:noAutofit/>
          </a:bodyPr>
          <a:lstStyle/>
          <a:p>
            <a:r>
              <a:rPr lang="ru-RU" sz="3600" b="1" dirty="0" smtClean="0">
                <a:solidFill>
                  <a:srgbClr val="C00000"/>
                </a:solidFill>
              </a:rPr>
              <a:t>ПАРАЛЛЕЛЬНЫЕ РЕГИСТРЫ</a:t>
            </a:r>
            <a:br>
              <a:rPr lang="ru-RU" sz="3600" b="1" dirty="0" smtClean="0">
                <a:solidFill>
                  <a:srgbClr val="C00000"/>
                </a:solidFill>
              </a:rPr>
            </a:br>
            <a:r>
              <a:rPr lang="ru-RU" sz="3600" b="1" dirty="0" smtClean="0">
                <a:solidFill>
                  <a:srgbClr val="C00000"/>
                </a:solidFill>
              </a:rPr>
              <a:t>(регистры хранения)</a:t>
            </a:r>
            <a:endParaRPr lang="ru-RU" sz="3600" dirty="0">
              <a:solidFill>
                <a:srgbClr val="C00000"/>
              </a:solidFill>
            </a:endParaRPr>
          </a:p>
        </p:txBody>
      </p:sp>
      <p:sp>
        <p:nvSpPr>
          <p:cNvPr id="4" name="Прямоугольник 3"/>
          <p:cNvSpPr/>
          <p:nvPr/>
        </p:nvSpPr>
        <p:spPr>
          <a:xfrm>
            <a:off x="337373" y="4797152"/>
            <a:ext cx="2594114" cy="707886"/>
          </a:xfrm>
          <a:prstGeom prst="rect">
            <a:avLst/>
          </a:prstGeom>
        </p:spPr>
        <p:txBody>
          <a:bodyPr wrap="square">
            <a:spAutoFit/>
          </a:bodyPr>
          <a:lstStyle/>
          <a:p>
            <a:pPr algn="ctr"/>
            <a:r>
              <a:rPr lang="en-US" sz="2000" dirty="0" smtClean="0">
                <a:solidFill>
                  <a:srgbClr val="C00000"/>
                </a:solidFill>
              </a:rPr>
              <a:t>8 </a:t>
            </a:r>
            <a:r>
              <a:rPr lang="ru-RU" sz="2000" dirty="0" smtClean="0">
                <a:solidFill>
                  <a:srgbClr val="C00000"/>
                </a:solidFill>
              </a:rPr>
              <a:t>разрядный регистр (по спаду)</a:t>
            </a:r>
            <a:endParaRPr lang="ru-RU" sz="2000" dirty="0">
              <a:solidFill>
                <a:srgbClr val="C00000"/>
              </a:solidFill>
            </a:endParaRPr>
          </a:p>
        </p:txBody>
      </p:sp>
      <p:sp>
        <p:nvSpPr>
          <p:cNvPr id="2" name="Прямоугольник 1"/>
          <p:cNvSpPr/>
          <p:nvPr/>
        </p:nvSpPr>
        <p:spPr>
          <a:xfrm>
            <a:off x="3347864" y="1452838"/>
            <a:ext cx="5400600" cy="2677656"/>
          </a:xfrm>
          <a:prstGeom prst="rect">
            <a:avLst/>
          </a:prstGeom>
        </p:spPr>
        <p:txBody>
          <a:bodyPr wrap="square">
            <a:spAutoFit/>
          </a:bodyPr>
          <a:lstStyle/>
          <a:p>
            <a:r>
              <a:rPr lang="ru-RU" sz="2400" dirty="0"/>
              <a:t>В </a:t>
            </a:r>
            <a:r>
              <a:rPr lang="ru-RU" sz="2400" dirty="0" smtClean="0"/>
              <a:t>параллельных </a:t>
            </a:r>
            <a:r>
              <a:rPr lang="ru-RU" sz="2400" dirty="0"/>
              <a:t>регистрах схемы разрядов не обмениваются данными между собой. </a:t>
            </a:r>
            <a:endParaRPr lang="ru-RU" sz="2400" dirty="0" smtClean="0"/>
          </a:p>
          <a:p>
            <a:r>
              <a:rPr lang="ru-RU" sz="2400" dirty="0" smtClean="0"/>
              <a:t>Общими </a:t>
            </a:r>
            <a:r>
              <a:rPr lang="ru-RU" sz="2400" dirty="0"/>
              <a:t>для разрядов обычно являются цепи тактирования, сброса/установки, разрешения </a:t>
            </a:r>
            <a:r>
              <a:rPr lang="ru-RU" sz="2400" dirty="0" smtClean="0"/>
              <a:t>выхода, </a:t>
            </a:r>
            <a:r>
              <a:rPr lang="ru-RU" sz="2400" dirty="0"/>
              <a:t>то есть цепи управления. </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053" y="1412776"/>
            <a:ext cx="2418755" cy="3219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494715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84785" y="332656"/>
            <a:ext cx="8856984" cy="586909"/>
          </a:xfrm>
        </p:spPr>
        <p:txBody>
          <a:bodyPr>
            <a:noAutofit/>
          </a:bodyPr>
          <a:lstStyle/>
          <a:p>
            <a:r>
              <a:rPr lang="ru-RU" sz="3600" b="1" dirty="0" smtClean="0">
                <a:solidFill>
                  <a:srgbClr val="C00000"/>
                </a:solidFill>
              </a:rPr>
              <a:t>ПАРАЛЛЕЛЬНЫЕ РЕГИСТРЫ</a:t>
            </a:r>
            <a:br>
              <a:rPr lang="ru-RU" sz="3600" b="1" dirty="0" smtClean="0">
                <a:solidFill>
                  <a:srgbClr val="C00000"/>
                </a:solidFill>
              </a:rPr>
            </a:br>
            <a:r>
              <a:rPr lang="ru-RU" sz="3600" b="1" dirty="0" smtClean="0">
                <a:solidFill>
                  <a:srgbClr val="C00000"/>
                </a:solidFill>
              </a:rPr>
              <a:t>(регистры хранения)</a:t>
            </a:r>
            <a:endParaRPr lang="ru-RU" sz="3600" dirty="0">
              <a:solidFill>
                <a:srgbClr val="C00000"/>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2711" y="2571437"/>
            <a:ext cx="2418755" cy="3219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Прямоугольник 5"/>
          <p:cNvSpPr/>
          <p:nvPr/>
        </p:nvSpPr>
        <p:spPr>
          <a:xfrm>
            <a:off x="539552" y="1197293"/>
            <a:ext cx="7920880" cy="461665"/>
          </a:xfrm>
          <a:prstGeom prst="rect">
            <a:avLst/>
          </a:prstGeom>
        </p:spPr>
        <p:txBody>
          <a:bodyPr wrap="square">
            <a:spAutoFit/>
          </a:bodyPr>
          <a:lstStyle/>
          <a:p>
            <a:pPr algn="ctr"/>
            <a:r>
              <a:rPr lang="ru-RU" sz="2400" i="1" dirty="0" smtClean="0">
                <a:solidFill>
                  <a:srgbClr val="0070C0"/>
                </a:solidFill>
              </a:rPr>
              <a:t>Как построить </a:t>
            </a:r>
            <a:r>
              <a:rPr lang="en-US" sz="2400" i="1" dirty="0" smtClean="0">
                <a:solidFill>
                  <a:srgbClr val="0070C0"/>
                </a:solidFill>
              </a:rPr>
              <a:t> </a:t>
            </a:r>
            <a:r>
              <a:rPr lang="ru-RU" sz="2400" i="1" dirty="0" smtClean="0">
                <a:solidFill>
                  <a:srgbClr val="0070C0"/>
                </a:solidFill>
              </a:rPr>
              <a:t>8-разрядный регистр на 4-разрядном</a:t>
            </a:r>
            <a:endParaRPr lang="ru-RU" sz="2400" i="1" dirty="0">
              <a:solidFill>
                <a:srgbClr val="0070C0"/>
              </a:solidFill>
            </a:endParaRPr>
          </a:p>
        </p:txBody>
      </p:sp>
      <p:sp>
        <p:nvSpPr>
          <p:cNvPr id="7" name="Прямоугольник 6"/>
          <p:cNvSpPr/>
          <p:nvPr/>
        </p:nvSpPr>
        <p:spPr>
          <a:xfrm>
            <a:off x="4146369" y="2417270"/>
            <a:ext cx="707245" cy="1446550"/>
          </a:xfrm>
          <a:prstGeom prst="rect">
            <a:avLst/>
          </a:prstGeom>
        </p:spPr>
        <p:txBody>
          <a:bodyPr wrap="none">
            <a:spAutoFit/>
          </a:bodyPr>
          <a:lstStyle/>
          <a:p>
            <a:r>
              <a:rPr lang="ru-RU" sz="8800" b="1" dirty="0">
                <a:solidFill>
                  <a:schemeClr val="tx2"/>
                </a:solidFill>
              </a:rPr>
              <a:t>?</a:t>
            </a:r>
            <a:endParaRPr lang="ru-RU" sz="8800" dirty="0">
              <a:solidFill>
                <a:schemeClr val="tx2"/>
              </a:solidFill>
            </a:endParaRPr>
          </a:p>
        </p:txBody>
      </p:sp>
      <p:sp>
        <p:nvSpPr>
          <p:cNvPr id="8" name="Прямоугольник 7"/>
          <p:cNvSpPr/>
          <p:nvPr/>
        </p:nvSpPr>
        <p:spPr>
          <a:xfrm>
            <a:off x="1223627" y="1988840"/>
            <a:ext cx="1800201" cy="369332"/>
          </a:xfrm>
          <a:prstGeom prst="rect">
            <a:avLst/>
          </a:prstGeom>
        </p:spPr>
        <p:txBody>
          <a:bodyPr wrap="square">
            <a:spAutoFit/>
          </a:bodyPr>
          <a:lstStyle/>
          <a:p>
            <a:pPr algn="ctr"/>
            <a:r>
              <a:rPr lang="ru-RU" dirty="0" smtClean="0"/>
              <a:t>есть</a:t>
            </a:r>
            <a:endParaRPr lang="ru-RU" dirty="0"/>
          </a:p>
        </p:txBody>
      </p:sp>
      <p:sp>
        <p:nvSpPr>
          <p:cNvPr id="9" name="Стрелка вправо 8"/>
          <p:cNvSpPr/>
          <p:nvPr/>
        </p:nvSpPr>
        <p:spPr>
          <a:xfrm>
            <a:off x="3923928" y="3632071"/>
            <a:ext cx="1224136" cy="602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9"/>
          <p:cNvSpPr/>
          <p:nvPr/>
        </p:nvSpPr>
        <p:spPr>
          <a:xfrm>
            <a:off x="5952711" y="2047938"/>
            <a:ext cx="1800201" cy="369332"/>
          </a:xfrm>
          <a:prstGeom prst="rect">
            <a:avLst/>
          </a:prstGeom>
        </p:spPr>
        <p:txBody>
          <a:bodyPr wrap="square">
            <a:spAutoFit/>
          </a:bodyPr>
          <a:lstStyle/>
          <a:p>
            <a:pPr algn="ctr"/>
            <a:r>
              <a:rPr lang="ru-RU" dirty="0" smtClean="0"/>
              <a:t>надо</a:t>
            </a:r>
            <a:endParaRPr lang="ru-RU"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625" y="2397393"/>
            <a:ext cx="2036204" cy="1643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708323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84785" y="332656"/>
            <a:ext cx="8856984" cy="586909"/>
          </a:xfrm>
        </p:spPr>
        <p:txBody>
          <a:bodyPr>
            <a:noAutofit/>
          </a:bodyPr>
          <a:lstStyle/>
          <a:p>
            <a:r>
              <a:rPr lang="ru-RU" sz="3600" b="1" dirty="0" smtClean="0">
                <a:solidFill>
                  <a:srgbClr val="C00000"/>
                </a:solidFill>
              </a:rPr>
              <a:t>ПАРАЛЛЕЛЬНЫЕ РЕГИСТРЫ</a:t>
            </a:r>
            <a:br>
              <a:rPr lang="ru-RU" sz="3600" b="1" dirty="0" smtClean="0">
                <a:solidFill>
                  <a:srgbClr val="C00000"/>
                </a:solidFill>
              </a:rPr>
            </a:br>
            <a:r>
              <a:rPr lang="ru-RU" sz="3600" b="1" dirty="0" smtClean="0">
                <a:solidFill>
                  <a:srgbClr val="C00000"/>
                </a:solidFill>
              </a:rPr>
              <a:t>(регистры хранения). КАСКАДИРОВАНИЕ</a:t>
            </a:r>
            <a:endParaRPr lang="ru-RU" sz="3600" dirty="0">
              <a:solidFill>
                <a:srgbClr val="C00000"/>
              </a:solidFill>
            </a:endParaRPr>
          </a:p>
        </p:txBody>
      </p:sp>
      <p:sp>
        <p:nvSpPr>
          <p:cNvPr id="6" name="Прямоугольник 5"/>
          <p:cNvSpPr/>
          <p:nvPr/>
        </p:nvSpPr>
        <p:spPr>
          <a:xfrm>
            <a:off x="539552" y="1197293"/>
            <a:ext cx="7920880" cy="461665"/>
          </a:xfrm>
          <a:prstGeom prst="rect">
            <a:avLst/>
          </a:prstGeom>
        </p:spPr>
        <p:txBody>
          <a:bodyPr wrap="square">
            <a:spAutoFit/>
          </a:bodyPr>
          <a:lstStyle/>
          <a:p>
            <a:pPr algn="ctr"/>
            <a:r>
              <a:rPr lang="ru-RU" sz="2400" i="1" dirty="0" smtClean="0">
                <a:solidFill>
                  <a:srgbClr val="0070C0"/>
                </a:solidFill>
              </a:rPr>
              <a:t>8-разрядный регистр на </a:t>
            </a:r>
            <a:r>
              <a:rPr lang="ru-RU" sz="2400" i="1" dirty="0" smtClean="0">
                <a:solidFill>
                  <a:srgbClr val="0070C0"/>
                </a:solidFill>
              </a:rPr>
              <a:t>4-разрядном регистре</a:t>
            </a:r>
            <a:endParaRPr lang="ru-RU" sz="2400" i="1" dirty="0">
              <a:solidFill>
                <a:srgbClr val="0070C0"/>
              </a:solidFill>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772816"/>
            <a:ext cx="3856062" cy="4399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24127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84785" y="332656"/>
            <a:ext cx="8856984" cy="586909"/>
          </a:xfrm>
        </p:spPr>
        <p:txBody>
          <a:bodyPr>
            <a:noAutofit/>
          </a:bodyPr>
          <a:lstStyle/>
          <a:p>
            <a:r>
              <a:rPr lang="ru-RU" sz="3600" b="1" dirty="0" smtClean="0">
                <a:solidFill>
                  <a:srgbClr val="C00000"/>
                </a:solidFill>
              </a:rPr>
              <a:t>ПАРАЛЛЕЛЬНЫЕ РЕГИСТРЫ</a:t>
            </a:r>
            <a:r>
              <a:rPr lang="ru-RU" sz="3600" b="1" dirty="0">
                <a:solidFill>
                  <a:srgbClr val="C00000"/>
                </a:solidFill>
              </a:rPr>
              <a:t> </a:t>
            </a:r>
            <a:r>
              <a:rPr lang="ru-RU" sz="3600" b="1" dirty="0" smtClean="0">
                <a:solidFill>
                  <a:srgbClr val="C00000"/>
                </a:solidFill>
              </a:rPr>
              <a:t>на триггерах</a:t>
            </a:r>
            <a:endParaRPr lang="ru-RU" sz="3600" dirty="0">
              <a:solidFill>
                <a:srgbClr val="C00000"/>
              </a:solidFill>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340768"/>
            <a:ext cx="3096344" cy="469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Прямоугольник 1"/>
          <p:cNvSpPr/>
          <p:nvPr/>
        </p:nvSpPr>
        <p:spPr>
          <a:xfrm>
            <a:off x="4427984" y="1340768"/>
            <a:ext cx="4248473" cy="1569660"/>
          </a:xfrm>
          <a:prstGeom prst="rect">
            <a:avLst/>
          </a:prstGeom>
        </p:spPr>
        <p:txBody>
          <a:bodyPr wrap="square">
            <a:spAutoFit/>
          </a:bodyPr>
          <a:lstStyle/>
          <a:p>
            <a:r>
              <a:rPr lang="ru-RU" sz="3200" dirty="0" smtClean="0">
                <a:solidFill>
                  <a:srgbClr val="0070C0"/>
                </a:solidFill>
              </a:rPr>
              <a:t>Обычно строятся на </a:t>
            </a:r>
            <a:endParaRPr lang="en-US" sz="3200" dirty="0" smtClean="0">
              <a:solidFill>
                <a:srgbClr val="0070C0"/>
              </a:solidFill>
            </a:endParaRPr>
          </a:p>
          <a:p>
            <a:r>
              <a:rPr lang="en-US" sz="3200" dirty="0" smtClean="0">
                <a:solidFill>
                  <a:srgbClr val="0070C0"/>
                </a:solidFill>
              </a:rPr>
              <a:t>D-</a:t>
            </a:r>
            <a:r>
              <a:rPr lang="ru-RU" sz="3200" dirty="0" smtClean="0">
                <a:solidFill>
                  <a:srgbClr val="0070C0"/>
                </a:solidFill>
              </a:rPr>
              <a:t>триггерах, </a:t>
            </a:r>
            <a:endParaRPr lang="ru-RU" sz="3200" dirty="0" smtClean="0">
              <a:solidFill>
                <a:srgbClr val="0070C0"/>
              </a:solidFill>
            </a:endParaRPr>
          </a:p>
          <a:p>
            <a:r>
              <a:rPr lang="ru-RU" sz="3200" dirty="0" smtClean="0">
                <a:solidFill>
                  <a:srgbClr val="0070C0"/>
                </a:solidFill>
              </a:rPr>
              <a:t>но </a:t>
            </a:r>
            <a:r>
              <a:rPr lang="ru-RU" sz="3200" dirty="0" smtClean="0">
                <a:solidFill>
                  <a:srgbClr val="0070C0"/>
                </a:solidFill>
              </a:rPr>
              <a:t>можно и на </a:t>
            </a:r>
            <a:r>
              <a:rPr lang="en-US" sz="3200" dirty="0" smtClean="0">
                <a:solidFill>
                  <a:srgbClr val="0070C0"/>
                </a:solidFill>
              </a:rPr>
              <a:t>RS- </a:t>
            </a:r>
            <a:r>
              <a:rPr lang="ru-RU" sz="3200" dirty="0" smtClean="0">
                <a:solidFill>
                  <a:srgbClr val="0070C0"/>
                </a:solidFill>
              </a:rPr>
              <a:t>и</a:t>
            </a:r>
            <a:r>
              <a:rPr lang="en-US" sz="3200" dirty="0" smtClean="0">
                <a:solidFill>
                  <a:srgbClr val="0070C0"/>
                </a:solidFill>
              </a:rPr>
              <a:t> JK-</a:t>
            </a:r>
            <a:endParaRPr lang="ru-RU" sz="3200" dirty="0">
              <a:solidFill>
                <a:srgbClr val="0070C0"/>
              </a:solidFill>
            </a:endParaRPr>
          </a:p>
        </p:txBody>
      </p:sp>
    </p:spTree>
    <p:extLst>
      <p:ext uri="{BB962C8B-B14F-4D97-AF65-F5344CB8AC3E}">
        <p14:creationId xmlns:p14="http://schemas.microsoft.com/office/powerpoint/2010/main" val="15548353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84785" y="332656"/>
            <a:ext cx="8856984" cy="586909"/>
          </a:xfrm>
        </p:spPr>
        <p:txBody>
          <a:bodyPr>
            <a:noAutofit/>
          </a:bodyPr>
          <a:lstStyle/>
          <a:p>
            <a:r>
              <a:rPr lang="ru-RU" sz="3600" b="1" dirty="0" smtClean="0">
                <a:solidFill>
                  <a:srgbClr val="C00000"/>
                </a:solidFill>
              </a:rPr>
              <a:t>ПОСЛЕДОВАТЕЛЬНЫЕ РЕГИСТРЫ</a:t>
            </a:r>
            <a:br>
              <a:rPr lang="ru-RU" sz="3600" b="1" dirty="0" smtClean="0">
                <a:solidFill>
                  <a:srgbClr val="C00000"/>
                </a:solidFill>
              </a:rPr>
            </a:br>
            <a:r>
              <a:rPr lang="ru-RU" sz="3600" b="1" dirty="0" smtClean="0">
                <a:solidFill>
                  <a:srgbClr val="C00000"/>
                </a:solidFill>
              </a:rPr>
              <a:t>(регистры сдвига)</a:t>
            </a:r>
            <a:endParaRPr lang="ru-RU" sz="3600" dirty="0">
              <a:solidFill>
                <a:srgbClr val="C00000"/>
              </a:solidFill>
            </a:endParaRPr>
          </a:p>
        </p:txBody>
      </p:sp>
      <p:sp>
        <p:nvSpPr>
          <p:cNvPr id="4" name="Прямоугольник 3"/>
          <p:cNvSpPr/>
          <p:nvPr/>
        </p:nvSpPr>
        <p:spPr>
          <a:xfrm>
            <a:off x="2142795" y="3388289"/>
            <a:ext cx="5472608" cy="400110"/>
          </a:xfrm>
          <a:prstGeom prst="rect">
            <a:avLst/>
          </a:prstGeom>
        </p:spPr>
        <p:txBody>
          <a:bodyPr wrap="square">
            <a:spAutoFit/>
          </a:bodyPr>
          <a:lstStyle/>
          <a:p>
            <a:pPr algn="ctr"/>
            <a:r>
              <a:rPr lang="en-US" sz="2000" dirty="0" smtClean="0">
                <a:solidFill>
                  <a:srgbClr val="C00000"/>
                </a:solidFill>
              </a:rPr>
              <a:t>8 </a:t>
            </a:r>
            <a:r>
              <a:rPr lang="ru-RU" sz="2000" dirty="0" smtClean="0">
                <a:solidFill>
                  <a:srgbClr val="C00000"/>
                </a:solidFill>
              </a:rPr>
              <a:t>разрядный регистр сдвига</a:t>
            </a:r>
            <a:endParaRPr lang="ru-RU" sz="2000" dirty="0">
              <a:solidFill>
                <a:srgbClr val="C00000"/>
              </a:solidFill>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873" y="1407266"/>
            <a:ext cx="1372813" cy="1827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80" y="4230957"/>
            <a:ext cx="1514813" cy="1984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4581128"/>
            <a:ext cx="6733255" cy="985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9592" y="1556792"/>
            <a:ext cx="6957392" cy="1272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Прямоугольник 39"/>
          <p:cNvSpPr/>
          <p:nvPr/>
        </p:nvSpPr>
        <p:spPr>
          <a:xfrm>
            <a:off x="2411760" y="6215884"/>
            <a:ext cx="5472608" cy="400110"/>
          </a:xfrm>
          <a:prstGeom prst="rect">
            <a:avLst/>
          </a:prstGeom>
        </p:spPr>
        <p:txBody>
          <a:bodyPr wrap="square">
            <a:spAutoFit/>
          </a:bodyPr>
          <a:lstStyle/>
          <a:p>
            <a:pPr algn="ctr"/>
            <a:r>
              <a:rPr lang="ru-RU" sz="2000" i="1" dirty="0" smtClean="0">
                <a:solidFill>
                  <a:srgbClr val="0070C0"/>
                </a:solidFill>
              </a:rPr>
              <a:t>Каскадирование регистров сдвига - аналогично</a:t>
            </a:r>
            <a:endParaRPr lang="ru-RU" sz="2000" i="1" dirty="0">
              <a:solidFill>
                <a:srgbClr val="0070C0"/>
              </a:solidFill>
            </a:endParaRPr>
          </a:p>
        </p:txBody>
      </p:sp>
    </p:spTree>
    <p:extLst>
      <p:ext uri="{BB962C8B-B14F-4D97-AF65-F5344CB8AC3E}">
        <p14:creationId xmlns:p14="http://schemas.microsoft.com/office/powerpoint/2010/main" val="186268601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84785" y="332656"/>
            <a:ext cx="8856984" cy="586909"/>
          </a:xfrm>
        </p:spPr>
        <p:txBody>
          <a:bodyPr>
            <a:noAutofit/>
          </a:bodyPr>
          <a:lstStyle/>
          <a:p>
            <a:r>
              <a:rPr lang="ru-RU" sz="3600" b="1" dirty="0" smtClean="0">
                <a:solidFill>
                  <a:srgbClr val="C00000"/>
                </a:solidFill>
              </a:rPr>
              <a:t>ПОСЛЕДОВАТЕЛЬНЫЕ РЕГИСТРЫ</a:t>
            </a:r>
            <a:br>
              <a:rPr lang="ru-RU" sz="3600" b="1" dirty="0" smtClean="0">
                <a:solidFill>
                  <a:srgbClr val="C00000"/>
                </a:solidFill>
              </a:rPr>
            </a:br>
            <a:r>
              <a:rPr lang="ru-RU" sz="3600" b="1" dirty="0" smtClean="0">
                <a:solidFill>
                  <a:srgbClr val="C00000"/>
                </a:solidFill>
              </a:rPr>
              <a:t>(регистры сдвига)</a:t>
            </a:r>
            <a:endParaRPr lang="ru-RU" sz="3600" dirty="0">
              <a:solidFill>
                <a:srgbClr val="C00000"/>
              </a:solidFill>
            </a:endParaRPr>
          </a:p>
        </p:txBody>
      </p:sp>
      <p:sp>
        <p:nvSpPr>
          <p:cNvPr id="40" name="Прямоугольник 39"/>
          <p:cNvSpPr/>
          <p:nvPr/>
        </p:nvSpPr>
        <p:spPr>
          <a:xfrm>
            <a:off x="287415" y="1412776"/>
            <a:ext cx="8677073" cy="1384995"/>
          </a:xfrm>
          <a:prstGeom prst="rect">
            <a:avLst/>
          </a:prstGeom>
        </p:spPr>
        <p:txBody>
          <a:bodyPr wrap="square">
            <a:spAutoFit/>
          </a:bodyPr>
          <a:lstStyle/>
          <a:p>
            <a:r>
              <a:rPr lang="ru-RU" sz="2800" i="1" dirty="0" smtClean="0">
                <a:solidFill>
                  <a:srgbClr val="0070C0"/>
                </a:solidFill>
              </a:rPr>
              <a:t>4х-разрядный регистр сдвига на триггерах, который </a:t>
            </a:r>
          </a:p>
          <a:p>
            <a:r>
              <a:rPr lang="ru-RU" sz="2800" i="1" dirty="0" smtClean="0">
                <a:solidFill>
                  <a:srgbClr val="0070C0"/>
                </a:solidFill>
              </a:rPr>
              <a:t>при </a:t>
            </a:r>
            <a:r>
              <a:rPr lang="en-US" sz="2800" i="1" dirty="0" smtClean="0">
                <a:solidFill>
                  <a:srgbClr val="0070C0"/>
                </a:solidFill>
              </a:rPr>
              <a:t>L/R</a:t>
            </a:r>
            <a:r>
              <a:rPr lang="ru-RU" sz="2800" i="1" dirty="0" smtClean="0">
                <a:solidFill>
                  <a:srgbClr val="0070C0"/>
                </a:solidFill>
              </a:rPr>
              <a:t>=0 сдвигает вправо, </a:t>
            </a:r>
          </a:p>
          <a:p>
            <a:r>
              <a:rPr lang="ru-RU" sz="2800" i="1" dirty="0" smtClean="0">
                <a:solidFill>
                  <a:srgbClr val="0070C0"/>
                </a:solidFill>
              </a:rPr>
              <a:t>при </a:t>
            </a:r>
            <a:r>
              <a:rPr lang="en-US" sz="2800" i="1" dirty="0">
                <a:solidFill>
                  <a:srgbClr val="0070C0"/>
                </a:solidFill>
              </a:rPr>
              <a:t>L/R</a:t>
            </a:r>
            <a:r>
              <a:rPr lang="ru-RU" sz="2800" i="1" dirty="0" smtClean="0">
                <a:solidFill>
                  <a:srgbClr val="0070C0"/>
                </a:solidFill>
              </a:rPr>
              <a:t>=</a:t>
            </a:r>
            <a:r>
              <a:rPr lang="en-US" sz="2800" i="1" dirty="0" smtClean="0">
                <a:solidFill>
                  <a:srgbClr val="0070C0"/>
                </a:solidFill>
              </a:rPr>
              <a:t>1 – </a:t>
            </a:r>
            <a:r>
              <a:rPr lang="ru-RU" sz="2800" i="1" dirty="0" smtClean="0">
                <a:solidFill>
                  <a:srgbClr val="0070C0"/>
                </a:solidFill>
              </a:rPr>
              <a:t>сдвигает влево.</a:t>
            </a:r>
            <a:endParaRPr lang="ru-RU" sz="2800" i="1" dirty="0">
              <a:solidFill>
                <a:srgbClr val="0070C0"/>
              </a:solidFill>
            </a:endParaRPr>
          </a:p>
        </p:txBody>
      </p:sp>
      <p:sp>
        <p:nvSpPr>
          <p:cNvPr id="9" name="Прямоугольник 8"/>
          <p:cNvSpPr/>
          <p:nvPr/>
        </p:nvSpPr>
        <p:spPr>
          <a:xfrm>
            <a:off x="7524328" y="1844824"/>
            <a:ext cx="707245" cy="1446550"/>
          </a:xfrm>
          <a:prstGeom prst="rect">
            <a:avLst/>
          </a:prstGeom>
        </p:spPr>
        <p:txBody>
          <a:bodyPr wrap="none">
            <a:spAutoFit/>
          </a:bodyPr>
          <a:lstStyle/>
          <a:p>
            <a:r>
              <a:rPr lang="ru-RU" sz="8800" b="1" dirty="0">
                <a:solidFill>
                  <a:schemeClr val="tx2"/>
                </a:solidFill>
              </a:rPr>
              <a:t>?</a:t>
            </a:r>
            <a:endParaRPr lang="ru-RU" sz="8800" dirty="0">
              <a:solidFill>
                <a:schemeClr val="tx2"/>
              </a:solidFill>
            </a:endParaRPr>
          </a:p>
        </p:txBody>
      </p:sp>
      <p:sp>
        <p:nvSpPr>
          <p:cNvPr id="2" name="Прямоугольник 1"/>
          <p:cNvSpPr/>
          <p:nvPr/>
        </p:nvSpPr>
        <p:spPr>
          <a:xfrm>
            <a:off x="2699792" y="3244334"/>
            <a:ext cx="3497561" cy="369332"/>
          </a:xfrm>
          <a:prstGeom prst="rect">
            <a:avLst/>
          </a:prstGeom>
        </p:spPr>
        <p:txBody>
          <a:bodyPr wrap="none">
            <a:spAutoFit/>
          </a:bodyPr>
          <a:lstStyle/>
          <a:p>
            <a:r>
              <a:rPr lang="ru-RU" i="1" dirty="0" smtClean="0"/>
              <a:t>Для самостоятельного решения</a:t>
            </a:r>
            <a:endParaRPr lang="ru-RU" dirty="0"/>
          </a:p>
        </p:txBody>
      </p:sp>
    </p:spTree>
    <p:extLst>
      <p:ext uri="{BB962C8B-B14F-4D97-AF65-F5344CB8AC3E}">
        <p14:creationId xmlns:p14="http://schemas.microsoft.com/office/powerpoint/2010/main" val="237443370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188640"/>
            <a:ext cx="8856984" cy="586909"/>
          </a:xfrm>
        </p:spPr>
        <p:txBody>
          <a:bodyPr>
            <a:noAutofit/>
          </a:bodyPr>
          <a:lstStyle/>
          <a:p>
            <a:r>
              <a:rPr lang="ru-RU" sz="3600" b="1" dirty="0" smtClean="0">
                <a:solidFill>
                  <a:srgbClr val="C00000"/>
                </a:solidFill>
              </a:rPr>
              <a:t>РЕГИСТРЫ. Различные варианты</a:t>
            </a:r>
            <a:endParaRPr lang="ru-RU" sz="3600" dirty="0">
              <a:solidFill>
                <a:srgbClr val="C00000"/>
              </a:solidFill>
            </a:endParaRPr>
          </a:p>
        </p:txBody>
      </p:sp>
      <p:sp>
        <p:nvSpPr>
          <p:cNvPr id="2" name="Прямоугольник 1"/>
          <p:cNvSpPr/>
          <p:nvPr/>
        </p:nvSpPr>
        <p:spPr>
          <a:xfrm>
            <a:off x="107504" y="980728"/>
            <a:ext cx="8712968" cy="5355312"/>
          </a:xfrm>
          <a:prstGeom prst="rect">
            <a:avLst/>
          </a:prstGeom>
        </p:spPr>
        <p:txBody>
          <a:bodyPr wrap="square">
            <a:spAutoFit/>
          </a:bodyPr>
          <a:lstStyle/>
          <a:p>
            <a:r>
              <a:rPr lang="ru-RU" dirty="0" smtClean="0">
                <a:solidFill>
                  <a:srgbClr val="0070C0"/>
                </a:solidFill>
              </a:rPr>
              <a:t>SN74ALS164 </a:t>
            </a:r>
            <a:r>
              <a:rPr lang="ru-RU" dirty="0">
                <a:solidFill>
                  <a:srgbClr val="0070C0"/>
                </a:solidFill>
              </a:rPr>
              <a:t>(КР1533ИР8) </a:t>
            </a:r>
            <a:r>
              <a:rPr lang="ru-RU" dirty="0"/>
              <a:t>— восьмиразрядный сдвиговый регистр с последовательной загрузкой и параллельной выгрузкой. Оснащён двумя входами, A и B, что позволяет заперев один из них (установив на нём низкий уровень напряжения по положительному фронту тактового импульса), осуществлять ввод данных в последовательном коде по другому входу.</a:t>
            </a:r>
          </a:p>
          <a:p>
            <a:r>
              <a:rPr lang="ru-RU" dirty="0">
                <a:solidFill>
                  <a:srgbClr val="0070C0"/>
                </a:solidFill>
              </a:rPr>
              <a:t>SN74ALS165 (КР1533ИР9), SN74ALS166 (КР1533ИР10) </a:t>
            </a:r>
            <a:r>
              <a:rPr lang="ru-RU" dirty="0"/>
              <a:t>— восьмиразрядный сдвиговый регистр с последовательной выгрузкой, работающий в двух режимах: параллельной загрузки и сдвига,</a:t>
            </a:r>
          </a:p>
          <a:p>
            <a:r>
              <a:rPr lang="ru-RU" dirty="0">
                <a:solidFill>
                  <a:srgbClr val="0070C0"/>
                </a:solidFill>
              </a:rPr>
              <a:t>SN74198 (КР155ИР13) </a:t>
            </a:r>
            <a:r>
              <a:rPr lang="ru-RU" dirty="0"/>
              <a:t>— восьмиразрядный реверсивный сдвиговый регистр, имеющий четыре режима работы: параллельная загрузка, сдвиг влево, сдвиг вправо и блокировка.</a:t>
            </a:r>
          </a:p>
          <a:p>
            <a:r>
              <a:rPr lang="ru-RU" dirty="0">
                <a:solidFill>
                  <a:srgbClr val="0070C0"/>
                </a:solidFill>
              </a:rPr>
              <a:t>SN74LS295 (КР1533ИР16) </a:t>
            </a:r>
            <a:r>
              <a:rPr lang="ru-RU" dirty="0"/>
              <a:t>— четырёхразрядный сдвиговый регистр с параллельной загрузкой и тремя состояниями выходов, имеющий три режима работы: параллельная загрузка, сдвиг влево и блокировка. На основе регистра может быть построен реверсивный сдвигающий регистр с последовательным вводом данных и режимами сдвига влево и </a:t>
            </a:r>
            <a:r>
              <a:rPr lang="ru-RU" dirty="0" smtClean="0"/>
              <a:t>вправо.</a:t>
            </a:r>
            <a:endParaRPr lang="ru-RU" dirty="0"/>
          </a:p>
          <a:p>
            <a:r>
              <a:rPr lang="ru-RU" dirty="0">
                <a:solidFill>
                  <a:srgbClr val="0070C0"/>
                </a:solidFill>
              </a:rPr>
              <a:t>74HC595N (КР1564ИР52) </a:t>
            </a:r>
            <a:r>
              <a:rPr lang="ru-RU" dirty="0"/>
              <a:t>— восьмиразрядный сдвиговый регистр с защелкой, имеющий возможность параллельного или последовательного объединения с тремя состояниями на выходе: высокий, низкий и высоко-</a:t>
            </a:r>
            <a:r>
              <a:rPr lang="ru-RU" dirty="0" err="1"/>
              <a:t>импедансный</a:t>
            </a:r>
            <a:r>
              <a:rPr lang="ru-RU" dirty="0"/>
              <a:t>.</a:t>
            </a:r>
          </a:p>
        </p:txBody>
      </p:sp>
    </p:spTree>
    <p:extLst>
      <p:ext uri="{BB962C8B-B14F-4D97-AF65-F5344CB8AC3E}">
        <p14:creationId xmlns:p14="http://schemas.microsoft.com/office/powerpoint/2010/main" val="305329212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188640"/>
            <a:ext cx="8856984" cy="586909"/>
          </a:xfrm>
        </p:spPr>
        <p:txBody>
          <a:bodyPr>
            <a:noAutofit/>
          </a:bodyPr>
          <a:lstStyle/>
          <a:p>
            <a:r>
              <a:rPr lang="ru-RU" sz="3600" b="1" dirty="0" smtClean="0">
                <a:solidFill>
                  <a:srgbClr val="C00000"/>
                </a:solidFill>
              </a:rPr>
              <a:t>РЕГИСТРЫ. Различные варианты</a:t>
            </a:r>
            <a:endParaRPr lang="ru-RU" sz="3600" dirty="0">
              <a:solidFill>
                <a:srgbClr val="C00000"/>
              </a:solidFill>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194114"/>
            <a:ext cx="5976664" cy="5404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179512" y="764704"/>
            <a:ext cx="2366353" cy="369332"/>
          </a:xfrm>
          <a:prstGeom prst="rect">
            <a:avLst/>
          </a:prstGeom>
        </p:spPr>
        <p:txBody>
          <a:bodyPr wrap="none">
            <a:spAutoFit/>
          </a:bodyPr>
          <a:lstStyle/>
          <a:p>
            <a:r>
              <a:rPr lang="ru-RU" dirty="0">
                <a:solidFill>
                  <a:srgbClr val="0070C0"/>
                </a:solidFill>
              </a:rPr>
              <a:t>SN74198 (КР155ИР13) </a:t>
            </a:r>
            <a:endParaRPr lang="ru-RU" dirty="0"/>
          </a:p>
        </p:txBody>
      </p:sp>
    </p:spTree>
    <p:extLst>
      <p:ext uri="{BB962C8B-B14F-4D97-AF65-F5344CB8AC3E}">
        <p14:creationId xmlns:p14="http://schemas.microsoft.com/office/powerpoint/2010/main" val="274917797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188640"/>
            <a:ext cx="8856984" cy="586909"/>
          </a:xfrm>
        </p:spPr>
        <p:txBody>
          <a:bodyPr>
            <a:noAutofit/>
          </a:bodyPr>
          <a:lstStyle/>
          <a:p>
            <a:r>
              <a:rPr lang="ru-RU" sz="3600" b="1" dirty="0" smtClean="0">
                <a:solidFill>
                  <a:srgbClr val="C00000"/>
                </a:solidFill>
              </a:rPr>
              <a:t>СЧЕТЧИКИ</a:t>
            </a:r>
            <a:endParaRPr lang="ru-RU" sz="3600" dirty="0">
              <a:solidFill>
                <a:srgbClr val="C00000"/>
              </a:solidFill>
            </a:endParaRPr>
          </a:p>
        </p:txBody>
      </p:sp>
      <p:sp>
        <p:nvSpPr>
          <p:cNvPr id="2" name="Прямоугольник 1"/>
          <p:cNvSpPr/>
          <p:nvPr/>
        </p:nvSpPr>
        <p:spPr>
          <a:xfrm>
            <a:off x="179512" y="620688"/>
            <a:ext cx="8712968" cy="2031325"/>
          </a:xfrm>
          <a:prstGeom prst="rect">
            <a:avLst/>
          </a:prstGeom>
        </p:spPr>
        <p:txBody>
          <a:bodyPr wrap="square">
            <a:spAutoFit/>
          </a:bodyPr>
          <a:lstStyle/>
          <a:p>
            <a:r>
              <a:rPr lang="ru-RU" b="1" dirty="0" smtClean="0"/>
              <a:t>Счётчик </a:t>
            </a:r>
            <a:r>
              <a:rPr lang="ru-RU" dirty="0"/>
              <a:t>(счетчик числа импульсов — устройство, на выходах которого получается двоичный (двоично-десятичный) код, определяемый числом поступивших импульсов. </a:t>
            </a:r>
            <a:endParaRPr lang="ru-RU" dirty="0" smtClean="0"/>
          </a:p>
          <a:p>
            <a:r>
              <a:rPr lang="ru-RU" dirty="0" smtClean="0"/>
              <a:t>Счётчики </a:t>
            </a:r>
            <a:r>
              <a:rPr lang="ru-RU" dirty="0"/>
              <a:t>могут строиться на </a:t>
            </a:r>
            <a:r>
              <a:rPr lang="ru-RU" dirty="0" smtClean="0"/>
              <a:t>D-триггерах</a:t>
            </a:r>
            <a:r>
              <a:rPr lang="ru-RU" dirty="0"/>
              <a:t>, T-триггерах и JK-триггерах.</a:t>
            </a:r>
          </a:p>
          <a:p>
            <a:endParaRPr lang="ru-RU" dirty="0" smtClean="0"/>
          </a:p>
          <a:p>
            <a:r>
              <a:rPr lang="ru-RU" dirty="0" smtClean="0"/>
              <a:t>Основной </a:t>
            </a:r>
            <a:r>
              <a:rPr lang="ru-RU" dirty="0"/>
              <a:t>параметр счётчика — </a:t>
            </a:r>
            <a:r>
              <a:rPr lang="ru-RU" dirty="0">
                <a:solidFill>
                  <a:srgbClr val="0070C0"/>
                </a:solidFill>
              </a:rPr>
              <a:t>модуль счёта</a:t>
            </a:r>
            <a:r>
              <a:rPr lang="ru-RU" dirty="0"/>
              <a:t> — максимальное число единичных сигналов, которое может быть сосчитано счётчиком. </a:t>
            </a:r>
          </a:p>
        </p:txBody>
      </p:sp>
      <p:sp>
        <p:nvSpPr>
          <p:cNvPr id="6" name="Прямоугольник 5"/>
          <p:cNvSpPr/>
          <p:nvPr/>
        </p:nvSpPr>
        <p:spPr>
          <a:xfrm>
            <a:off x="2625170" y="2918031"/>
            <a:ext cx="586571" cy="369332"/>
          </a:xfrm>
          <a:prstGeom prst="rect">
            <a:avLst/>
          </a:prstGeom>
        </p:spPr>
        <p:txBody>
          <a:bodyPr wrap="none">
            <a:spAutoFit/>
          </a:bodyPr>
          <a:lstStyle/>
          <a:p>
            <a:r>
              <a:rPr lang="en-US" dirty="0" smtClean="0">
                <a:solidFill>
                  <a:srgbClr val="C00000"/>
                </a:solidFill>
              </a:rPr>
              <a:t>CTE </a:t>
            </a:r>
            <a:endParaRPr lang="ru-RU" dirty="0"/>
          </a:p>
        </p:txBody>
      </p:sp>
      <p:sp>
        <p:nvSpPr>
          <p:cNvPr id="7" name="Левая фигурная скобка 6"/>
          <p:cNvSpPr/>
          <p:nvPr/>
        </p:nvSpPr>
        <p:spPr>
          <a:xfrm>
            <a:off x="3148282" y="2852985"/>
            <a:ext cx="246739" cy="580378"/>
          </a:xfrm>
          <a:prstGeom prst="leftBrace">
            <a:avLst>
              <a:gd name="adj1" fmla="val 46126"/>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8" name="Прямоугольник 7"/>
          <p:cNvSpPr/>
          <p:nvPr/>
        </p:nvSpPr>
        <p:spPr>
          <a:xfrm>
            <a:off x="3326304" y="2822349"/>
            <a:ext cx="1275414" cy="369332"/>
          </a:xfrm>
          <a:prstGeom prst="rect">
            <a:avLst/>
          </a:prstGeom>
        </p:spPr>
        <p:txBody>
          <a:bodyPr wrap="none">
            <a:spAutoFit/>
          </a:bodyPr>
          <a:lstStyle/>
          <a:p>
            <a:r>
              <a:rPr lang="ru-RU" dirty="0" smtClean="0"/>
              <a:t>0 – счетчик</a:t>
            </a:r>
            <a:endParaRPr lang="ru-RU" dirty="0"/>
          </a:p>
        </p:txBody>
      </p:sp>
      <p:sp>
        <p:nvSpPr>
          <p:cNvPr id="9" name="Прямоугольник 8"/>
          <p:cNvSpPr/>
          <p:nvPr/>
        </p:nvSpPr>
        <p:spPr>
          <a:xfrm>
            <a:off x="3326304" y="3095995"/>
            <a:ext cx="3274679" cy="369332"/>
          </a:xfrm>
          <a:prstGeom prst="rect">
            <a:avLst/>
          </a:prstGeom>
        </p:spPr>
        <p:txBody>
          <a:bodyPr wrap="none">
            <a:spAutoFit/>
          </a:bodyPr>
          <a:lstStyle/>
          <a:p>
            <a:r>
              <a:rPr lang="ru-RU" dirty="0" smtClean="0"/>
              <a:t>1 – запрет счета (выходы в «0»)</a:t>
            </a:r>
            <a:endParaRPr lang="ru-RU" dirty="0"/>
          </a:p>
        </p:txBody>
      </p:sp>
      <p:sp>
        <p:nvSpPr>
          <p:cNvPr id="10" name="Прямоугольник 9"/>
          <p:cNvSpPr/>
          <p:nvPr/>
        </p:nvSpPr>
        <p:spPr>
          <a:xfrm>
            <a:off x="2805120" y="3675895"/>
            <a:ext cx="309700" cy="369332"/>
          </a:xfrm>
          <a:prstGeom prst="rect">
            <a:avLst/>
          </a:prstGeom>
        </p:spPr>
        <p:txBody>
          <a:bodyPr wrap="none">
            <a:spAutoFit/>
          </a:bodyPr>
          <a:lstStyle/>
          <a:p>
            <a:r>
              <a:rPr lang="en-US" dirty="0">
                <a:solidFill>
                  <a:srgbClr val="C00000"/>
                </a:solidFill>
              </a:rPr>
              <a:t>R</a:t>
            </a:r>
            <a:endParaRPr lang="ru-RU" dirty="0"/>
          </a:p>
        </p:txBody>
      </p:sp>
      <p:sp>
        <p:nvSpPr>
          <p:cNvPr id="11" name="Левая фигурная скобка 10"/>
          <p:cNvSpPr/>
          <p:nvPr/>
        </p:nvSpPr>
        <p:spPr>
          <a:xfrm>
            <a:off x="3148282" y="3605845"/>
            <a:ext cx="246739" cy="580378"/>
          </a:xfrm>
          <a:prstGeom prst="leftBrace">
            <a:avLst>
              <a:gd name="adj1" fmla="val 46126"/>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2" name="Прямоугольник 11"/>
          <p:cNvSpPr/>
          <p:nvPr/>
        </p:nvSpPr>
        <p:spPr>
          <a:xfrm>
            <a:off x="3326304" y="3575209"/>
            <a:ext cx="1275414" cy="369332"/>
          </a:xfrm>
          <a:prstGeom prst="rect">
            <a:avLst/>
          </a:prstGeom>
        </p:spPr>
        <p:txBody>
          <a:bodyPr wrap="none">
            <a:spAutoFit/>
          </a:bodyPr>
          <a:lstStyle/>
          <a:p>
            <a:r>
              <a:rPr lang="ru-RU" dirty="0" smtClean="0"/>
              <a:t>0 – счетчик</a:t>
            </a:r>
            <a:endParaRPr lang="ru-RU" dirty="0"/>
          </a:p>
        </p:txBody>
      </p:sp>
      <p:sp>
        <p:nvSpPr>
          <p:cNvPr id="13" name="Прямоугольник 12"/>
          <p:cNvSpPr/>
          <p:nvPr/>
        </p:nvSpPr>
        <p:spPr>
          <a:xfrm>
            <a:off x="3326304" y="3848855"/>
            <a:ext cx="2926891" cy="369332"/>
          </a:xfrm>
          <a:prstGeom prst="rect">
            <a:avLst/>
          </a:prstGeom>
        </p:spPr>
        <p:txBody>
          <a:bodyPr wrap="none">
            <a:spAutoFit/>
          </a:bodyPr>
          <a:lstStyle/>
          <a:p>
            <a:r>
              <a:rPr lang="ru-RU" dirty="0" smtClean="0"/>
              <a:t>1 – установка выходов в «1»</a:t>
            </a:r>
            <a:endParaRPr lang="ru-RU" dirty="0"/>
          </a:p>
        </p:txBody>
      </p:sp>
      <p:sp>
        <p:nvSpPr>
          <p:cNvPr id="14" name="Прямоугольник 13"/>
          <p:cNvSpPr/>
          <p:nvPr/>
        </p:nvSpPr>
        <p:spPr>
          <a:xfrm>
            <a:off x="2926535" y="4451425"/>
            <a:ext cx="290464" cy="369332"/>
          </a:xfrm>
          <a:prstGeom prst="rect">
            <a:avLst/>
          </a:prstGeom>
        </p:spPr>
        <p:txBody>
          <a:bodyPr wrap="none">
            <a:spAutoFit/>
          </a:bodyPr>
          <a:lstStyle/>
          <a:p>
            <a:r>
              <a:rPr lang="en-US" dirty="0">
                <a:solidFill>
                  <a:srgbClr val="C00000"/>
                </a:solidFill>
              </a:rPr>
              <a:t>S</a:t>
            </a:r>
            <a:endParaRPr lang="ru-RU" dirty="0"/>
          </a:p>
        </p:txBody>
      </p:sp>
      <p:sp>
        <p:nvSpPr>
          <p:cNvPr id="15" name="Левая фигурная скобка 14"/>
          <p:cNvSpPr/>
          <p:nvPr/>
        </p:nvSpPr>
        <p:spPr>
          <a:xfrm>
            <a:off x="3216999" y="4365166"/>
            <a:ext cx="246739" cy="580378"/>
          </a:xfrm>
          <a:prstGeom prst="leftBrace">
            <a:avLst>
              <a:gd name="adj1" fmla="val 46126"/>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6" name="Прямоугольник 15"/>
          <p:cNvSpPr/>
          <p:nvPr/>
        </p:nvSpPr>
        <p:spPr>
          <a:xfrm>
            <a:off x="3395021" y="4334530"/>
            <a:ext cx="1275414" cy="369332"/>
          </a:xfrm>
          <a:prstGeom prst="rect">
            <a:avLst/>
          </a:prstGeom>
        </p:spPr>
        <p:txBody>
          <a:bodyPr wrap="none">
            <a:spAutoFit/>
          </a:bodyPr>
          <a:lstStyle/>
          <a:p>
            <a:r>
              <a:rPr lang="ru-RU" dirty="0" smtClean="0"/>
              <a:t>0 – счетчик</a:t>
            </a:r>
            <a:endParaRPr lang="ru-RU" dirty="0"/>
          </a:p>
        </p:txBody>
      </p:sp>
      <p:sp>
        <p:nvSpPr>
          <p:cNvPr id="17" name="Прямоугольник 16"/>
          <p:cNvSpPr/>
          <p:nvPr/>
        </p:nvSpPr>
        <p:spPr>
          <a:xfrm>
            <a:off x="3395021" y="4608176"/>
            <a:ext cx="2543260" cy="369332"/>
          </a:xfrm>
          <a:prstGeom prst="rect">
            <a:avLst/>
          </a:prstGeom>
        </p:spPr>
        <p:txBody>
          <a:bodyPr wrap="none">
            <a:spAutoFit/>
          </a:bodyPr>
          <a:lstStyle/>
          <a:p>
            <a:r>
              <a:rPr lang="ru-RU" dirty="0" smtClean="0"/>
              <a:t>1 – сброс выходов в «0»</a:t>
            </a:r>
            <a:endParaRPr lang="ru-RU" dirty="0"/>
          </a:p>
        </p:txBody>
      </p:sp>
      <p:sp>
        <p:nvSpPr>
          <p:cNvPr id="18" name="Прямоугольник 17"/>
          <p:cNvSpPr/>
          <p:nvPr/>
        </p:nvSpPr>
        <p:spPr>
          <a:xfrm>
            <a:off x="2719747" y="5246883"/>
            <a:ext cx="564578" cy="369332"/>
          </a:xfrm>
          <a:prstGeom prst="rect">
            <a:avLst/>
          </a:prstGeom>
        </p:spPr>
        <p:txBody>
          <a:bodyPr wrap="none">
            <a:spAutoFit/>
          </a:bodyPr>
          <a:lstStyle/>
          <a:p>
            <a:r>
              <a:rPr lang="en-US" dirty="0" smtClean="0">
                <a:solidFill>
                  <a:srgbClr val="C00000"/>
                </a:solidFill>
              </a:rPr>
              <a:t>U/D</a:t>
            </a:r>
            <a:endParaRPr lang="ru-RU" dirty="0"/>
          </a:p>
        </p:txBody>
      </p:sp>
      <p:sp>
        <p:nvSpPr>
          <p:cNvPr id="19" name="Левая фигурная скобка 18"/>
          <p:cNvSpPr/>
          <p:nvPr/>
        </p:nvSpPr>
        <p:spPr>
          <a:xfrm>
            <a:off x="3216999" y="5141484"/>
            <a:ext cx="246739" cy="580378"/>
          </a:xfrm>
          <a:prstGeom prst="leftBrace">
            <a:avLst>
              <a:gd name="adj1" fmla="val 46126"/>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20" name="Прямоугольник 19"/>
          <p:cNvSpPr/>
          <p:nvPr/>
        </p:nvSpPr>
        <p:spPr>
          <a:xfrm>
            <a:off x="3395021" y="5110848"/>
            <a:ext cx="5075877" cy="369332"/>
          </a:xfrm>
          <a:prstGeom prst="rect">
            <a:avLst/>
          </a:prstGeom>
        </p:spPr>
        <p:txBody>
          <a:bodyPr wrap="none">
            <a:spAutoFit/>
          </a:bodyPr>
          <a:lstStyle/>
          <a:p>
            <a:r>
              <a:rPr lang="ru-RU" dirty="0" smtClean="0"/>
              <a:t>0 – увеличение счета (инкремент, суммирующий)</a:t>
            </a:r>
            <a:endParaRPr lang="ru-RU" dirty="0"/>
          </a:p>
        </p:txBody>
      </p:sp>
      <p:sp>
        <p:nvSpPr>
          <p:cNvPr id="21" name="Прямоугольник 20"/>
          <p:cNvSpPr/>
          <p:nvPr/>
        </p:nvSpPr>
        <p:spPr>
          <a:xfrm>
            <a:off x="3395021" y="5384494"/>
            <a:ext cx="4742773" cy="369332"/>
          </a:xfrm>
          <a:prstGeom prst="rect">
            <a:avLst/>
          </a:prstGeom>
        </p:spPr>
        <p:txBody>
          <a:bodyPr wrap="none">
            <a:spAutoFit/>
          </a:bodyPr>
          <a:lstStyle/>
          <a:p>
            <a:r>
              <a:rPr lang="ru-RU" dirty="0" smtClean="0"/>
              <a:t>1 – снижение счета (декремент, вычитающий)</a:t>
            </a:r>
            <a:endParaRPr lang="ru-RU" dirty="0"/>
          </a:p>
        </p:txBody>
      </p:sp>
      <p:sp>
        <p:nvSpPr>
          <p:cNvPr id="23" name="Прямоугольник 22"/>
          <p:cNvSpPr/>
          <p:nvPr/>
        </p:nvSpPr>
        <p:spPr>
          <a:xfrm>
            <a:off x="2873837" y="5992344"/>
            <a:ext cx="282450" cy="369332"/>
          </a:xfrm>
          <a:prstGeom prst="rect">
            <a:avLst/>
          </a:prstGeom>
        </p:spPr>
        <p:txBody>
          <a:bodyPr wrap="none">
            <a:spAutoFit/>
          </a:bodyPr>
          <a:lstStyle/>
          <a:p>
            <a:r>
              <a:rPr lang="en-US" dirty="0" smtClean="0">
                <a:solidFill>
                  <a:srgbClr val="C00000"/>
                </a:solidFill>
              </a:rPr>
              <a:t>L</a:t>
            </a:r>
            <a:endParaRPr lang="ru-RU" dirty="0"/>
          </a:p>
        </p:txBody>
      </p:sp>
      <p:sp>
        <p:nvSpPr>
          <p:cNvPr id="24" name="Левая фигурная скобка 23"/>
          <p:cNvSpPr/>
          <p:nvPr/>
        </p:nvSpPr>
        <p:spPr>
          <a:xfrm>
            <a:off x="3216999" y="5922294"/>
            <a:ext cx="246739" cy="580378"/>
          </a:xfrm>
          <a:prstGeom prst="leftBrace">
            <a:avLst>
              <a:gd name="adj1" fmla="val 46126"/>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25" name="Прямоугольник 24"/>
          <p:cNvSpPr/>
          <p:nvPr/>
        </p:nvSpPr>
        <p:spPr>
          <a:xfrm>
            <a:off x="3395021" y="5891658"/>
            <a:ext cx="1275414" cy="369332"/>
          </a:xfrm>
          <a:prstGeom prst="rect">
            <a:avLst/>
          </a:prstGeom>
        </p:spPr>
        <p:txBody>
          <a:bodyPr wrap="none">
            <a:spAutoFit/>
          </a:bodyPr>
          <a:lstStyle/>
          <a:p>
            <a:r>
              <a:rPr lang="ru-RU" dirty="0" smtClean="0"/>
              <a:t>0 – счетчик</a:t>
            </a:r>
            <a:endParaRPr lang="ru-RU" dirty="0"/>
          </a:p>
        </p:txBody>
      </p:sp>
      <p:sp>
        <p:nvSpPr>
          <p:cNvPr id="26" name="Прямоугольник 25"/>
          <p:cNvSpPr/>
          <p:nvPr/>
        </p:nvSpPr>
        <p:spPr>
          <a:xfrm>
            <a:off x="3395021" y="6165304"/>
            <a:ext cx="1348190" cy="369332"/>
          </a:xfrm>
          <a:prstGeom prst="rect">
            <a:avLst/>
          </a:prstGeom>
        </p:spPr>
        <p:txBody>
          <a:bodyPr wrap="none">
            <a:spAutoFit/>
          </a:bodyPr>
          <a:lstStyle/>
          <a:p>
            <a:r>
              <a:rPr lang="ru-RU" dirty="0" smtClean="0"/>
              <a:t>1 – загрузка</a:t>
            </a:r>
            <a:endParaRPr lang="ru-RU" dirty="0"/>
          </a:p>
        </p:txBody>
      </p:sp>
      <p:sp>
        <p:nvSpPr>
          <p:cNvPr id="3" name="Прямоугольник 2"/>
          <p:cNvSpPr/>
          <p:nvPr/>
        </p:nvSpPr>
        <p:spPr>
          <a:xfrm>
            <a:off x="173319" y="5721862"/>
            <a:ext cx="2653099" cy="923330"/>
          </a:xfrm>
          <a:prstGeom prst="rect">
            <a:avLst/>
          </a:prstGeom>
        </p:spPr>
        <p:txBody>
          <a:bodyPr wrap="none">
            <a:spAutoFit/>
          </a:bodyPr>
          <a:lstStyle/>
          <a:p>
            <a:r>
              <a:rPr lang="en-US" dirty="0" smtClean="0"/>
              <a:t>C – </a:t>
            </a:r>
            <a:r>
              <a:rPr lang="ru-RU" dirty="0" smtClean="0"/>
              <a:t>вход счета (тактовый)</a:t>
            </a:r>
          </a:p>
          <a:p>
            <a:r>
              <a:rPr lang="en-US" dirty="0" smtClean="0"/>
              <a:t>I</a:t>
            </a:r>
            <a:r>
              <a:rPr lang="en-US" baseline="-25000" dirty="0" smtClean="0"/>
              <a:t>0</a:t>
            </a:r>
            <a:r>
              <a:rPr lang="en-US" dirty="0" smtClean="0"/>
              <a:t>…I</a:t>
            </a:r>
            <a:r>
              <a:rPr lang="en-US" baseline="-25000" dirty="0" smtClean="0"/>
              <a:t>N</a:t>
            </a:r>
            <a:r>
              <a:rPr lang="ru-RU" baseline="-25000" dirty="0" smtClean="0"/>
              <a:t>-1</a:t>
            </a:r>
            <a:r>
              <a:rPr lang="en-US" baseline="-25000" dirty="0" smtClean="0"/>
              <a:t> </a:t>
            </a:r>
            <a:r>
              <a:rPr lang="en-US" dirty="0"/>
              <a:t>– </a:t>
            </a:r>
            <a:r>
              <a:rPr lang="ru-RU" dirty="0" smtClean="0"/>
              <a:t>входы загрузки</a:t>
            </a:r>
          </a:p>
          <a:p>
            <a:r>
              <a:rPr lang="en-US" dirty="0" smtClean="0"/>
              <a:t>Q</a:t>
            </a:r>
            <a:r>
              <a:rPr lang="en-US" baseline="-25000" dirty="0" smtClean="0"/>
              <a:t>0</a:t>
            </a:r>
            <a:r>
              <a:rPr lang="en-US" dirty="0" smtClean="0"/>
              <a:t>…Q</a:t>
            </a:r>
            <a:r>
              <a:rPr lang="en-US" baseline="-25000" dirty="0" smtClean="0"/>
              <a:t>N</a:t>
            </a:r>
            <a:r>
              <a:rPr lang="ru-RU" baseline="-25000" dirty="0" smtClean="0"/>
              <a:t>-1</a:t>
            </a:r>
            <a:r>
              <a:rPr lang="ru-RU" dirty="0" smtClean="0"/>
              <a:t> </a:t>
            </a:r>
            <a:r>
              <a:rPr lang="ru-RU" dirty="0" smtClean="0"/>
              <a:t>- выходы </a:t>
            </a:r>
            <a:endParaRPr lang="ru-RU" baseline="-25000" dirty="0"/>
          </a:p>
        </p:txBody>
      </p:sp>
      <p:sp>
        <p:nvSpPr>
          <p:cNvPr id="27" name="Прямоугольник 26"/>
          <p:cNvSpPr/>
          <p:nvPr/>
        </p:nvSpPr>
        <p:spPr>
          <a:xfrm>
            <a:off x="-3192" y="2647940"/>
            <a:ext cx="2808312" cy="400110"/>
          </a:xfrm>
          <a:prstGeom prst="rect">
            <a:avLst/>
          </a:prstGeom>
        </p:spPr>
        <p:txBody>
          <a:bodyPr wrap="square">
            <a:spAutoFit/>
          </a:bodyPr>
          <a:lstStyle/>
          <a:p>
            <a:pPr algn="ctr"/>
            <a:r>
              <a:rPr lang="en-US" sz="2000" dirty="0">
                <a:solidFill>
                  <a:srgbClr val="C00000"/>
                </a:solidFill>
              </a:rPr>
              <a:t>n</a:t>
            </a:r>
            <a:r>
              <a:rPr lang="en-US" sz="2000" dirty="0" smtClean="0">
                <a:solidFill>
                  <a:srgbClr val="C00000"/>
                </a:solidFill>
              </a:rPr>
              <a:t>-</a:t>
            </a:r>
            <a:r>
              <a:rPr lang="ru-RU" sz="2000" dirty="0" smtClean="0">
                <a:solidFill>
                  <a:srgbClr val="C00000"/>
                </a:solidFill>
              </a:rPr>
              <a:t>разрядный счетчик</a:t>
            </a:r>
            <a:endParaRPr lang="ru-RU" sz="2000" dirty="0">
              <a:solidFill>
                <a:srgbClr val="C00000"/>
              </a:solidFill>
            </a:endParaRPr>
          </a:p>
        </p:txBody>
      </p:sp>
      <p:sp>
        <p:nvSpPr>
          <p:cNvPr id="28" name="Прямоугольник 27"/>
          <p:cNvSpPr/>
          <p:nvPr/>
        </p:nvSpPr>
        <p:spPr>
          <a:xfrm>
            <a:off x="6516216" y="2495831"/>
            <a:ext cx="2880320" cy="1938992"/>
          </a:xfrm>
          <a:prstGeom prst="rect">
            <a:avLst/>
          </a:prstGeom>
        </p:spPr>
        <p:txBody>
          <a:bodyPr wrap="square">
            <a:spAutoFit/>
          </a:bodyPr>
          <a:lstStyle/>
          <a:p>
            <a:r>
              <a:rPr lang="ru-RU" sz="2400" dirty="0" smtClean="0">
                <a:solidFill>
                  <a:schemeClr val="tx2"/>
                </a:solidFill>
              </a:rPr>
              <a:t>В отечественной системе обозначений </a:t>
            </a:r>
            <a:r>
              <a:rPr lang="ru-RU" sz="2400" b="1" dirty="0" smtClean="0">
                <a:solidFill>
                  <a:schemeClr val="tx2"/>
                </a:solidFill>
              </a:rPr>
              <a:t>И</a:t>
            </a:r>
            <a:r>
              <a:rPr lang="en-US" sz="2400" b="1" dirty="0" smtClean="0">
                <a:solidFill>
                  <a:schemeClr val="tx2"/>
                </a:solidFill>
              </a:rPr>
              <a:t>E </a:t>
            </a:r>
            <a:r>
              <a:rPr lang="ru-RU" sz="2400" dirty="0" smtClean="0">
                <a:solidFill>
                  <a:schemeClr val="tx2"/>
                </a:solidFill>
              </a:rPr>
              <a:t>– значит счетчик (555ИЕ7…)</a:t>
            </a:r>
            <a:endParaRPr lang="ru-RU" sz="2400" dirty="0">
              <a:solidFill>
                <a:schemeClr val="tx2"/>
              </a:solidFill>
            </a:endParaRPr>
          </a:p>
        </p:txBody>
      </p:sp>
      <p:sp>
        <p:nvSpPr>
          <p:cNvPr id="29" name="Прямоугольник 28"/>
          <p:cNvSpPr/>
          <p:nvPr/>
        </p:nvSpPr>
        <p:spPr>
          <a:xfrm>
            <a:off x="5145376" y="6092330"/>
            <a:ext cx="593432" cy="369332"/>
          </a:xfrm>
          <a:prstGeom prst="rect">
            <a:avLst/>
          </a:prstGeom>
        </p:spPr>
        <p:txBody>
          <a:bodyPr wrap="none">
            <a:spAutoFit/>
          </a:bodyPr>
          <a:lstStyle/>
          <a:p>
            <a:r>
              <a:rPr lang="en-US" dirty="0" smtClean="0">
                <a:solidFill>
                  <a:srgbClr val="C00000"/>
                </a:solidFill>
              </a:rPr>
              <a:t>Ci+1</a:t>
            </a:r>
            <a:endParaRPr lang="ru-RU" dirty="0"/>
          </a:p>
        </p:txBody>
      </p:sp>
      <p:sp>
        <p:nvSpPr>
          <p:cNvPr id="30" name="Левая фигурная скобка 29"/>
          <p:cNvSpPr/>
          <p:nvPr/>
        </p:nvSpPr>
        <p:spPr>
          <a:xfrm>
            <a:off x="5785254" y="5979008"/>
            <a:ext cx="246739" cy="580378"/>
          </a:xfrm>
          <a:prstGeom prst="leftBrace">
            <a:avLst>
              <a:gd name="adj1" fmla="val 46126"/>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31" name="Прямоугольник 30"/>
          <p:cNvSpPr/>
          <p:nvPr/>
        </p:nvSpPr>
        <p:spPr>
          <a:xfrm>
            <a:off x="5963276" y="5948372"/>
            <a:ext cx="2810000" cy="369332"/>
          </a:xfrm>
          <a:prstGeom prst="rect">
            <a:avLst/>
          </a:prstGeom>
        </p:spPr>
        <p:txBody>
          <a:bodyPr wrap="none">
            <a:spAutoFit/>
          </a:bodyPr>
          <a:lstStyle/>
          <a:p>
            <a:r>
              <a:rPr lang="ru-RU" dirty="0" smtClean="0"/>
              <a:t>0 – счетчик</a:t>
            </a:r>
            <a:r>
              <a:rPr lang="en-US" dirty="0" smtClean="0"/>
              <a:t> </a:t>
            </a:r>
            <a:r>
              <a:rPr lang="ru-RU" dirty="0" smtClean="0"/>
              <a:t>не переполнен</a:t>
            </a:r>
            <a:endParaRPr lang="ru-RU" dirty="0"/>
          </a:p>
        </p:txBody>
      </p:sp>
      <p:sp>
        <p:nvSpPr>
          <p:cNvPr id="32" name="Прямоугольник 31"/>
          <p:cNvSpPr/>
          <p:nvPr/>
        </p:nvSpPr>
        <p:spPr>
          <a:xfrm>
            <a:off x="5963276" y="6222018"/>
            <a:ext cx="2865913" cy="369332"/>
          </a:xfrm>
          <a:prstGeom prst="rect">
            <a:avLst/>
          </a:prstGeom>
        </p:spPr>
        <p:txBody>
          <a:bodyPr wrap="none">
            <a:spAutoFit/>
          </a:bodyPr>
          <a:lstStyle/>
          <a:p>
            <a:r>
              <a:rPr lang="ru-RU" dirty="0" smtClean="0"/>
              <a:t>1 – переполнение счетчика</a:t>
            </a:r>
            <a:endParaRPr lang="ru-RU"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18" y="3106878"/>
            <a:ext cx="2133434" cy="2533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188248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83271"/>
            <a:ext cx="8856984" cy="586909"/>
          </a:xfrm>
        </p:spPr>
        <p:txBody>
          <a:bodyPr>
            <a:noAutofit/>
          </a:bodyPr>
          <a:lstStyle/>
          <a:p>
            <a:r>
              <a:rPr lang="ru-RU" sz="3600" b="1" dirty="0" smtClean="0">
                <a:solidFill>
                  <a:srgbClr val="C00000"/>
                </a:solidFill>
              </a:rPr>
              <a:t>СЧЕТЧИКИ. </a:t>
            </a:r>
            <a:br>
              <a:rPr lang="ru-RU" sz="3600" b="1" dirty="0" smtClean="0">
                <a:solidFill>
                  <a:srgbClr val="C00000"/>
                </a:solidFill>
              </a:rPr>
            </a:br>
            <a:r>
              <a:rPr lang="ru-RU" sz="3600" b="1" dirty="0" smtClean="0">
                <a:solidFill>
                  <a:srgbClr val="C00000"/>
                </a:solidFill>
              </a:rPr>
              <a:t>Последовательные счетчики на триггерах</a:t>
            </a:r>
            <a:endParaRPr lang="ru-RU" sz="3600" dirty="0">
              <a:solidFill>
                <a:srgbClr val="C00000"/>
              </a:solidFill>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582" y="1638092"/>
            <a:ext cx="1619250"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6182" y="1560233"/>
            <a:ext cx="5934075" cy="1436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3930" y="4941168"/>
            <a:ext cx="5934075"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251520" y="1268760"/>
            <a:ext cx="2790251" cy="369332"/>
          </a:xfrm>
          <a:prstGeom prst="rect">
            <a:avLst/>
          </a:prstGeom>
        </p:spPr>
        <p:txBody>
          <a:bodyPr wrap="none">
            <a:spAutoFit/>
          </a:bodyPr>
          <a:lstStyle/>
          <a:p>
            <a:r>
              <a:rPr lang="ru-RU" dirty="0" smtClean="0">
                <a:solidFill>
                  <a:srgbClr val="0070C0"/>
                </a:solidFill>
              </a:rPr>
              <a:t>КМОП-счетчик (4 разряда)</a:t>
            </a:r>
            <a:endParaRPr lang="ru-RU" dirty="0"/>
          </a:p>
        </p:txBody>
      </p:sp>
      <p:sp>
        <p:nvSpPr>
          <p:cNvPr id="8" name="Прямоугольник 7"/>
          <p:cNvSpPr/>
          <p:nvPr/>
        </p:nvSpPr>
        <p:spPr>
          <a:xfrm>
            <a:off x="179512" y="4579709"/>
            <a:ext cx="2524602" cy="369332"/>
          </a:xfrm>
          <a:prstGeom prst="rect">
            <a:avLst/>
          </a:prstGeom>
        </p:spPr>
        <p:txBody>
          <a:bodyPr wrap="none">
            <a:spAutoFit/>
          </a:bodyPr>
          <a:lstStyle/>
          <a:p>
            <a:r>
              <a:rPr lang="ru-RU" dirty="0" smtClean="0">
                <a:solidFill>
                  <a:srgbClr val="0070C0"/>
                </a:solidFill>
              </a:rPr>
              <a:t>ТТЛ-счетчик (4 разряда)</a:t>
            </a:r>
            <a:endParaRPr lang="ru-RU" dirty="0"/>
          </a:p>
        </p:txBody>
      </p:sp>
      <p:pic>
        <p:nvPicPr>
          <p:cNvPr id="1843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785" y="5160243"/>
            <a:ext cx="1619250"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757" y="3068960"/>
            <a:ext cx="3550149" cy="1146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6703" y="3719642"/>
            <a:ext cx="3972867" cy="1221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76907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Цифровые устройства</a:t>
            </a:r>
            <a:endParaRPr lang="ru-RU" dirty="0">
              <a:solidFill>
                <a:srgbClr val="C00000"/>
              </a:solidFill>
            </a:endParaRPr>
          </a:p>
        </p:txBody>
      </p:sp>
      <p:cxnSp>
        <p:nvCxnSpPr>
          <p:cNvPr id="4" name="Прямая со стрелкой 3"/>
          <p:cNvCxnSpPr/>
          <p:nvPr/>
        </p:nvCxnSpPr>
        <p:spPr>
          <a:xfrm flipH="1">
            <a:off x="1890992" y="620688"/>
            <a:ext cx="432048"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Прямая со стрелкой 4"/>
          <p:cNvCxnSpPr/>
          <p:nvPr/>
        </p:nvCxnSpPr>
        <p:spPr>
          <a:xfrm>
            <a:off x="6516216" y="571134"/>
            <a:ext cx="355848"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Прямоугольник 6"/>
          <p:cNvSpPr/>
          <p:nvPr/>
        </p:nvSpPr>
        <p:spPr>
          <a:xfrm>
            <a:off x="362112" y="994155"/>
            <a:ext cx="3559885" cy="3637919"/>
          </a:xfrm>
          <a:prstGeom prst="rect">
            <a:avLst/>
          </a:prstGeom>
        </p:spPr>
        <p:txBody>
          <a:bodyPr wrap="none">
            <a:spAutoFit/>
          </a:bodyPr>
          <a:lstStyle/>
          <a:p>
            <a:pPr>
              <a:lnSpc>
                <a:spcPct val="80000"/>
              </a:lnSpc>
            </a:pPr>
            <a:r>
              <a:rPr lang="ru-RU" sz="2400" dirty="0" smtClean="0">
                <a:solidFill>
                  <a:schemeClr val="tx2"/>
                </a:solidFill>
              </a:rPr>
              <a:t>Комбинационные</a:t>
            </a:r>
          </a:p>
          <a:p>
            <a:pPr>
              <a:lnSpc>
                <a:spcPct val="80000"/>
              </a:lnSpc>
            </a:pPr>
            <a:r>
              <a:rPr lang="ru-RU" sz="2400" dirty="0" smtClean="0"/>
              <a:t>- логические элементы</a:t>
            </a:r>
          </a:p>
          <a:p>
            <a:pPr>
              <a:lnSpc>
                <a:spcPct val="80000"/>
              </a:lnSpc>
            </a:pPr>
            <a:r>
              <a:rPr lang="ru-RU" sz="2400" dirty="0" smtClean="0"/>
              <a:t>- дешифраторы</a:t>
            </a:r>
          </a:p>
          <a:p>
            <a:pPr>
              <a:lnSpc>
                <a:spcPct val="80000"/>
              </a:lnSpc>
            </a:pPr>
            <a:r>
              <a:rPr lang="ru-RU" sz="2400" dirty="0" smtClean="0"/>
              <a:t>- шифраторы</a:t>
            </a:r>
          </a:p>
          <a:p>
            <a:pPr>
              <a:lnSpc>
                <a:spcPct val="80000"/>
              </a:lnSpc>
            </a:pPr>
            <a:r>
              <a:rPr lang="ru-RU" sz="2400" dirty="0" smtClean="0"/>
              <a:t>- мультиплексоры</a:t>
            </a:r>
          </a:p>
          <a:p>
            <a:pPr>
              <a:lnSpc>
                <a:spcPct val="80000"/>
              </a:lnSpc>
            </a:pPr>
            <a:r>
              <a:rPr lang="ru-RU" sz="2400" dirty="0" smtClean="0"/>
              <a:t>- </a:t>
            </a:r>
            <a:r>
              <a:rPr lang="ru-RU" sz="2400" dirty="0" err="1" smtClean="0"/>
              <a:t>демультиплексоры</a:t>
            </a:r>
            <a:endParaRPr lang="ru-RU" sz="2400" dirty="0" smtClean="0"/>
          </a:p>
          <a:p>
            <a:pPr>
              <a:lnSpc>
                <a:spcPct val="80000"/>
              </a:lnSpc>
            </a:pPr>
            <a:r>
              <a:rPr lang="ru-RU" sz="2400" dirty="0" smtClean="0"/>
              <a:t>- арифметические </a:t>
            </a:r>
            <a:r>
              <a:rPr lang="ru-RU" sz="2400" dirty="0" err="1" smtClean="0"/>
              <a:t>устр-ва</a:t>
            </a:r>
            <a:endParaRPr lang="ru-RU" sz="2400" dirty="0" smtClean="0"/>
          </a:p>
          <a:p>
            <a:endParaRPr lang="ru-RU" sz="2400" dirty="0" smtClean="0"/>
          </a:p>
          <a:p>
            <a:endParaRPr lang="ru-RU" sz="2400" dirty="0" smtClean="0"/>
          </a:p>
          <a:p>
            <a:endParaRPr lang="ru-RU" sz="2400" dirty="0" smtClean="0"/>
          </a:p>
          <a:p>
            <a:endParaRPr lang="ru-RU" sz="2400" dirty="0">
              <a:solidFill>
                <a:schemeClr val="tx2"/>
              </a:solidFill>
            </a:endParaRPr>
          </a:p>
        </p:txBody>
      </p:sp>
      <p:sp>
        <p:nvSpPr>
          <p:cNvPr id="11" name="Прямоугольник 10"/>
          <p:cNvSpPr/>
          <p:nvPr/>
        </p:nvSpPr>
        <p:spPr>
          <a:xfrm>
            <a:off x="4951011" y="994155"/>
            <a:ext cx="3899209" cy="1577035"/>
          </a:xfrm>
          <a:prstGeom prst="rect">
            <a:avLst/>
          </a:prstGeom>
        </p:spPr>
        <p:txBody>
          <a:bodyPr wrap="none">
            <a:spAutoFit/>
          </a:bodyPr>
          <a:lstStyle/>
          <a:p>
            <a:pPr>
              <a:lnSpc>
                <a:spcPct val="80000"/>
              </a:lnSpc>
            </a:pPr>
            <a:r>
              <a:rPr lang="ru-RU" sz="2400" dirty="0" err="1" smtClean="0">
                <a:solidFill>
                  <a:schemeClr val="tx2"/>
                </a:solidFill>
              </a:rPr>
              <a:t>Последовательностные</a:t>
            </a:r>
            <a:endParaRPr lang="ru-RU" sz="2400" dirty="0">
              <a:solidFill>
                <a:schemeClr val="tx2"/>
              </a:solidFill>
            </a:endParaRPr>
          </a:p>
          <a:p>
            <a:pPr>
              <a:lnSpc>
                <a:spcPct val="80000"/>
              </a:lnSpc>
            </a:pPr>
            <a:r>
              <a:rPr lang="ru-RU" sz="2400" dirty="0"/>
              <a:t>- триггеры</a:t>
            </a:r>
          </a:p>
          <a:p>
            <a:pPr>
              <a:lnSpc>
                <a:spcPct val="80000"/>
              </a:lnSpc>
            </a:pPr>
            <a:r>
              <a:rPr lang="ru-RU" sz="2400" dirty="0"/>
              <a:t>- регистры</a:t>
            </a:r>
          </a:p>
          <a:p>
            <a:pPr>
              <a:lnSpc>
                <a:spcPct val="80000"/>
              </a:lnSpc>
            </a:pPr>
            <a:r>
              <a:rPr lang="ru-RU" sz="2400" dirty="0"/>
              <a:t>- счетчики</a:t>
            </a:r>
          </a:p>
          <a:p>
            <a:pPr>
              <a:lnSpc>
                <a:spcPct val="80000"/>
              </a:lnSpc>
            </a:pPr>
            <a:r>
              <a:rPr lang="ru-RU" sz="2400" dirty="0"/>
              <a:t>- запоминающие устройства</a:t>
            </a:r>
          </a:p>
        </p:txBody>
      </p:sp>
      <p:sp>
        <p:nvSpPr>
          <p:cNvPr id="12" name="Прямоугольник 11"/>
          <p:cNvSpPr/>
          <p:nvPr/>
        </p:nvSpPr>
        <p:spPr>
          <a:xfrm>
            <a:off x="223796" y="3231690"/>
            <a:ext cx="4204188" cy="2800767"/>
          </a:xfrm>
          <a:prstGeom prst="rect">
            <a:avLst/>
          </a:prstGeom>
          <a:ln w="25400">
            <a:solidFill>
              <a:schemeClr val="tx2"/>
            </a:solidFill>
          </a:ln>
        </p:spPr>
        <p:txBody>
          <a:bodyPr wrap="square">
            <a:spAutoFit/>
          </a:bodyPr>
          <a:lstStyle/>
          <a:p>
            <a:r>
              <a:rPr lang="ru-RU" sz="1600" dirty="0"/>
              <a:t>цифровое </a:t>
            </a:r>
            <a:r>
              <a:rPr lang="ru-RU" sz="1600" dirty="0" smtClean="0"/>
              <a:t>устройство (ЦУ), </a:t>
            </a:r>
            <a:r>
              <a:rPr lang="ru-RU" sz="1600" dirty="0"/>
              <a:t>обеспечивающее преобразование совокупности </a:t>
            </a:r>
            <a:r>
              <a:rPr lang="ru-RU" sz="1600" i="1" dirty="0"/>
              <a:t>N</a:t>
            </a:r>
            <a:r>
              <a:rPr lang="ru-RU" sz="1600" dirty="0"/>
              <a:t> входных цифровых сигналов в </a:t>
            </a:r>
            <a:r>
              <a:rPr lang="ru-RU" sz="1600" i="1" dirty="0"/>
              <a:t>M</a:t>
            </a:r>
            <a:r>
              <a:rPr lang="ru-RU" sz="1600" dirty="0"/>
              <a:t> выходных, при этом состояние выходных сигналов в данный момент времени определяется состоянием входных сигналов в этот же момент времени. </a:t>
            </a:r>
            <a:r>
              <a:rPr lang="ru-RU" sz="1600" dirty="0" smtClean="0"/>
              <a:t>Комбинационные ЦУ «не помнят» </a:t>
            </a:r>
            <a:r>
              <a:rPr lang="ru-RU" sz="1600" dirty="0"/>
              <a:t>предыстории поступления сигналов на его входы. Правила функционирования </a:t>
            </a:r>
            <a:r>
              <a:rPr lang="ru-RU" sz="1600" dirty="0" smtClean="0"/>
              <a:t>определяются </a:t>
            </a:r>
            <a:r>
              <a:rPr lang="ru-RU" sz="1600" dirty="0"/>
              <a:t>реализуемыми ими функциями алгебры логики.</a:t>
            </a:r>
          </a:p>
        </p:txBody>
      </p:sp>
      <p:sp>
        <p:nvSpPr>
          <p:cNvPr id="13" name="Прямоугольник 12"/>
          <p:cNvSpPr/>
          <p:nvPr/>
        </p:nvSpPr>
        <p:spPr>
          <a:xfrm>
            <a:off x="4716016" y="3231689"/>
            <a:ext cx="4128740" cy="2800767"/>
          </a:xfrm>
          <a:prstGeom prst="rect">
            <a:avLst/>
          </a:prstGeom>
          <a:noFill/>
          <a:ln w="25400">
            <a:solidFill>
              <a:schemeClr val="tx2"/>
            </a:solidFill>
          </a:ln>
        </p:spPr>
        <p:txBody>
          <a:bodyPr wrap="square">
            <a:spAutoFit/>
          </a:bodyPr>
          <a:lstStyle/>
          <a:p>
            <a:r>
              <a:rPr lang="ru-RU" sz="1600" dirty="0" smtClean="0"/>
              <a:t>Выходные </a:t>
            </a:r>
            <a:r>
              <a:rPr lang="ru-RU" sz="1600" dirty="0"/>
              <a:t>сигналы Y зависят не только от текущих значений входных сигналов X, но и от последовательности значений входных сигналов, по­ступивших на входы в предшествующие моменты време­ни. В ПЦУ предыстория поступления последовательно­сти входных сигналов обязательно фиксируется с по­мощью специальных запоминающих элементов или эле­ментов памяти. Поэтому говорят, что ПЦУ обладают памятью. </a:t>
            </a:r>
          </a:p>
        </p:txBody>
      </p:sp>
      <p:sp>
        <p:nvSpPr>
          <p:cNvPr id="14" name="Прямоугольник 13"/>
          <p:cNvSpPr/>
          <p:nvPr/>
        </p:nvSpPr>
        <p:spPr>
          <a:xfrm>
            <a:off x="1112147" y="6165304"/>
            <a:ext cx="2302105" cy="535531"/>
          </a:xfrm>
          <a:prstGeom prst="rect">
            <a:avLst/>
          </a:prstGeom>
        </p:spPr>
        <p:txBody>
          <a:bodyPr wrap="none">
            <a:spAutoFit/>
          </a:bodyPr>
          <a:lstStyle/>
          <a:p>
            <a:pPr>
              <a:lnSpc>
                <a:spcPct val="80000"/>
              </a:lnSpc>
            </a:pPr>
            <a:r>
              <a:rPr lang="ru-RU" dirty="0">
                <a:solidFill>
                  <a:srgbClr val="C00000"/>
                </a:solidFill>
              </a:rPr>
              <a:t>с</a:t>
            </a:r>
            <a:r>
              <a:rPr lang="ru-RU" dirty="0" smtClean="0">
                <a:solidFill>
                  <a:srgbClr val="C00000"/>
                </a:solidFill>
              </a:rPr>
              <a:t>хемы «без памяти», </a:t>
            </a:r>
          </a:p>
          <a:p>
            <a:pPr>
              <a:lnSpc>
                <a:spcPct val="80000"/>
              </a:lnSpc>
            </a:pPr>
            <a:r>
              <a:rPr lang="ru-RU" dirty="0" smtClean="0">
                <a:solidFill>
                  <a:srgbClr val="C00000"/>
                </a:solidFill>
              </a:rPr>
              <a:t>таблица истинности</a:t>
            </a:r>
            <a:endParaRPr lang="ru-RU" dirty="0">
              <a:solidFill>
                <a:srgbClr val="C00000"/>
              </a:solidFill>
            </a:endParaRPr>
          </a:p>
        </p:txBody>
      </p:sp>
      <p:sp>
        <p:nvSpPr>
          <p:cNvPr id="15" name="Прямоугольник 14"/>
          <p:cNvSpPr/>
          <p:nvPr/>
        </p:nvSpPr>
        <p:spPr>
          <a:xfrm>
            <a:off x="5543087" y="6185903"/>
            <a:ext cx="2512483" cy="541046"/>
          </a:xfrm>
          <a:prstGeom prst="rect">
            <a:avLst/>
          </a:prstGeom>
        </p:spPr>
        <p:txBody>
          <a:bodyPr wrap="none">
            <a:spAutoFit/>
          </a:bodyPr>
          <a:lstStyle/>
          <a:p>
            <a:pPr algn="ctr">
              <a:lnSpc>
                <a:spcPct val="80000"/>
              </a:lnSpc>
            </a:pPr>
            <a:r>
              <a:rPr lang="ru-RU" dirty="0">
                <a:solidFill>
                  <a:srgbClr val="C00000"/>
                </a:solidFill>
              </a:rPr>
              <a:t>с</a:t>
            </a:r>
            <a:r>
              <a:rPr lang="ru-RU" dirty="0" smtClean="0">
                <a:solidFill>
                  <a:srgbClr val="C00000"/>
                </a:solidFill>
              </a:rPr>
              <a:t>хемы «с памятью», </a:t>
            </a:r>
          </a:p>
          <a:p>
            <a:pPr algn="ctr">
              <a:lnSpc>
                <a:spcPct val="80000"/>
              </a:lnSpc>
            </a:pPr>
            <a:r>
              <a:rPr lang="ru-RU" dirty="0">
                <a:solidFill>
                  <a:srgbClr val="C00000"/>
                </a:solidFill>
              </a:rPr>
              <a:t>в</a:t>
            </a:r>
            <a:r>
              <a:rPr lang="ru-RU" dirty="0" smtClean="0">
                <a:solidFill>
                  <a:srgbClr val="C00000"/>
                </a:solidFill>
              </a:rPr>
              <a:t>ременные диаграммы</a:t>
            </a:r>
            <a:endParaRPr lang="ru-RU" dirty="0">
              <a:solidFill>
                <a:srgbClr val="C00000"/>
              </a:solidFill>
            </a:endParaRPr>
          </a:p>
        </p:txBody>
      </p:sp>
    </p:spTree>
    <p:extLst>
      <p:ext uri="{BB962C8B-B14F-4D97-AF65-F5344CB8AC3E}">
        <p14:creationId xmlns:p14="http://schemas.microsoft.com/office/powerpoint/2010/main" val="63130838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16632" y="404664"/>
            <a:ext cx="8856984" cy="586909"/>
          </a:xfrm>
        </p:spPr>
        <p:txBody>
          <a:bodyPr>
            <a:noAutofit/>
          </a:bodyPr>
          <a:lstStyle/>
          <a:p>
            <a:r>
              <a:rPr lang="ru-RU" sz="3600" b="1" dirty="0" smtClean="0">
                <a:solidFill>
                  <a:srgbClr val="C00000"/>
                </a:solidFill>
              </a:rPr>
              <a:t>СЧЕТЧИКИ. Последовательные (асинхронные) счетчики на триггерах</a:t>
            </a:r>
            <a:endParaRPr lang="ru-RU" sz="3600" dirty="0">
              <a:solidFill>
                <a:srgbClr val="C00000"/>
              </a:solidFill>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054607"/>
            <a:ext cx="1619250"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193512" y="1466200"/>
            <a:ext cx="2790251" cy="369332"/>
          </a:xfrm>
          <a:prstGeom prst="rect">
            <a:avLst/>
          </a:prstGeom>
        </p:spPr>
        <p:txBody>
          <a:bodyPr wrap="none">
            <a:spAutoFit/>
          </a:bodyPr>
          <a:lstStyle/>
          <a:p>
            <a:r>
              <a:rPr lang="ru-RU" dirty="0" smtClean="0">
                <a:solidFill>
                  <a:srgbClr val="0070C0"/>
                </a:solidFill>
              </a:rPr>
              <a:t>КМОП-счетчик (4 разряда)</a:t>
            </a:r>
            <a:endParaRPr lang="ru-RU" dirty="0"/>
          </a:p>
        </p:txBody>
      </p:sp>
      <p:sp>
        <p:nvSpPr>
          <p:cNvPr id="8" name="Прямоугольник 7"/>
          <p:cNvSpPr/>
          <p:nvPr/>
        </p:nvSpPr>
        <p:spPr>
          <a:xfrm>
            <a:off x="326337" y="4641540"/>
            <a:ext cx="2524602" cy="369332"/>
          </a:xfrm>
          <a:prstGeom prst="rect">
            <a:avLst/>
          </a:prstGeom>
        </p:spPr>
        <p:txBody>
          <a:bodyPr wrap="none">
            <a:spAutoFit/>
          </a:bodyPr>
          <a:lstStyle/>
          <a:p>
            <a:r>
              <a:rPr lang="ru-RU" dirty="0" smtClean="0">
                <a:solidFill>
                  <a:srgbClr val="0070C0"/>
                </a:solidFill>
              </a:rPr>
              <a:t>ТТЛ-счетчик (4 разряда)</a:t>
            </a:r>
            <a:endParaRPr lang="ru-RU" dirty="0"/>
          </a:p>
        </p:txBody>
      </p:sp>
      <p:pic>
        <p:nvPicPr>
          <p:cNvPr id="184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423" y="5114159"/>
            <a:ext cx="1619250"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3930" y="1835532"/>
            <a:ext cx="5934075"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3931" y="4903847"/>
            <a:ext cx="5934075"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Прямоугольник 8"/>
          <p:cNvSpPr/>
          <p:nvPr/>
        </p:nvSpPr>
        <p:spPr>
          <a:xfrm>
            <a:off x="251520" y="3645024"/>
            <a:ext cx="8712968" cy="707886"/>
          </a:xfrm>
          <a:prstGeom prst="rect">
            <a:avLst/>
          </a:prstGeom>
        </p:spPr>
        <p:txBody>
          <a:bodyPr wrap="square">
            <a:spAutoFit/>
          </a:bodyPr>
          <a:lstStyle/>
          <a:p>
            <a:pPr algn="ctr"/>
            <a:r>
              <a:rPr lang="ru-RU" sz="2000" dirty="0" smtClean="0">
                <a:solidFill>
                  <a:srgbClr val="C00000"/>
                </a:solidFill>
              </a:rPr>
              <a:t>Если построить временные диаграммы, то будет видно: </a:t>
            </a:r>
          </a:p>
          <a:p>
            <a:pPr algn="ctr"/>
            <a:r>
              <a:rPr lang="ru-RU" sz="2000" dirty="0" smtClean="0">
                <a:solidFill>
                  <a:srgbClr val="C00000"/>
                </a:solidFill>
              </a:rPr>
              <a:t>суммирующий или вычитающий счетчик (разбирается у доски)</a:t>
            </a:r>
            <a:endParaRPr lang="ru-RU" sz="2000" dirty="0">
              <a:solidFill>
                <a:srgbClr val="C00000"/>
              </a:solidFill>
            </a:endParaRPr>
          </a:p>
        </p:txBody>
      </p:sp>
    </p:spTree>
    <p:extLst>
      <p:ext uri="{BB962C8B-B14F-4D97-AF65-F5344CB8AC3E}">
        <p14:creationId xmlns:p14="http://schemas.microsoft.com/office/powerpoint/2010/main" val="345921628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16632" y="404664"/>
            <a:ext cx="8856984" cy="586909"/>
          </a:xfrm>
        </p:spPr>
        <p:txBody>
          <a:bodyPr>
            <a:noAutofit/>
          </a:bodyPr>
          <a:lstStyle/>
          <a:p>
            <a:r>
              <a:rPr lang="ru-RU" sz="3600" b="1" dirty="0" smtClean="0">
                <a:solidFill>
                  <a:srgbClr val="C00000"/>
                </a:solidFill>
              </a:rPr>
              <a:t>СЧЕТЧИКИ. Последовательные (асинхронные) счетчики на триггерах</a:t>
            </a:r>
            <a:endParaRPr lang="ru-RU" sz="3600" dirty="0">
              <a:solidFill>
                <a:srgbClr val="C00000"/>
              </a:solidFill>
            </a:endParaRPr>
          </a:p>
        </p:txBody>
      </p:sp>
      <p:sp>
        <p:nvSpPr>
          <p:cNvPr id="3" name="Прямоугольник 2"/>
          <p:cNvSpPr/>
          <p:nvPr/>
        </p:nvSpPr>
        <p:spPr>
          <a:xfrm>
            <a:off x="193512" y="1466200"/>
            <a:ext cx="2790251" cy="369332"/>
          </a:xfrm>
          <a:prstGeom prst="rect">
            <a:avLst/>
          </a:prstGeom>
        </p:spPr>
        <p:txBody>
          <a:bodyPr wrap="none">
            <a:spAutoFit/>
          </a:bodyPr>
          <a:lstStyle/>
          <a:p>
            <a:r>
              <a:rPr lang="ru-RU" dirty="0" smtClean="0">
                <a:solidFill>
                  <a:srgbClr val="0070C0"/>
                </a:solidFill>
              </a:rPr>
              <a:t>КМОП-счетчик (4 разряда)</a:t>
            </a:r>
            <a:endParaRPr lang="ru-RU"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943717"/>
            <a:ext cx="5934075"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886" y="5013176"/>
            <a:ext cx="5895975"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Прямоугольник 11"/>
          <p:cNvSpPr/>
          <p:nvPr/>
        </p:nvSpPr>
        <p:spPr>
          <a:xfrm>
            <a:off x="222919" y="3861048"/>
            <a:ext cx="8712968" cy="830997"/>
          </a:xfrm>
          <a:prstGeom prst="rect">
            <a:avLst/>
          </a:prstGeom>
        </p:spPr>
        <p:txBody>
          <a:bodyPr wrap="square">
            <a:spAutoFit/>
          </a:bodyPr>
          <a:lstStyle/>
          <a:p>
            <a:pPr algn="ctr"/>
            <a:r>
              <a:rPr lang="ru-RU" sz="2400" b="1" dirty="0" smtClean="0">
                <a:solidFill>
                  <a:srgbClr val="C00000"/>
                </a:solidFill>
              </a:rPr>
              <a:t>ЭТО ОДНО И ТО ЖЕ ПО ФУНКЦИИ ИЛИ НЕТ ????</a:t>
            </a:r>
          </a:p>
          <a:p>
            <a:pPr algn="ctr"/>
            <a:r>
              <a:rPr lang="ru-RU" sz="2400" b="1" dirty="0" smtClean="0">
                <a:solidFill>
                  <a:schemeClr val="tx2"/>
                </a:solidFill>
              </a:rPr>
              <a:t>(проверить на временных диаграммах самостоятельно)</a:t>
            </a:r>
            <a:endParaRPr lang="ru-RU" sz="2400" b="1" dirty="0">
              <a:solidFill>
                <a:schemeClr val="tx2"/>
              </a:solidFill>
            </a:endParaRPr>
          </a:p>
        </p:txBody>
      </p:sp>
    </p:spTree>
    <p:extLst>
      <p:ext uri="{BB962C8B-B14F-4D97-AF65-F5344CB8AC3E}">
        <p14:creationId xmlns:p14="http://schemas.microsoft.com/office/powerpoint/2010/main" val="412144148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251520" y="1268760"/>
            <a:ext cx="8659358" cy="338554"/>
          </a:xfrm>
          <a:prstGeom prst="rect">
            <a:avLst/>
          </a:prstGeom>
        </p:spPr>
        <p:txBody>
          <a:bodyPr wrap="none">
            <a:spAutoFit/>
          </a:bodyPr>
          <a:lstStyle/>
          <a:p>
            <a:r>
              <a:rPr lang="ru-RU" sz="1600" dirty="0" smtClean="0">
                <a:solidFill>
                  <a:srgbClr val="0070C0"/>
                </a:solidFill>
              </a:rPr>
              <a:t>КМОП-счетчик (4 разряда), </a:t>
            </a:r>
            <a:r>
              <a:rPr lang="ru-RU" sz="1600" b="1" u="sng" dirty="0" smtClean="0">
                <a:solidFill>
                  <a:srgbClr val="0070C0"/>
                </a:solidFill>
              </a:rPr>
              <a:t>реверсивный</a:t>
            </a:r>
            <a:r>
              <a:rPr lang="ru-RU" sz="1600" dirty="0" smtClean="0">
                <a:solidFill>
                  <a:srgbClr val="0070C0"/>
                </a:solidFill>
              </a:rPr>
              <a:t>: при </a:t>
            </a:r>
            <a:r>
              <a:rPr lang="en-US" sz="1600" dirty="0" smtClean="0">
                <a:solidFill>
                  <a:srgbClr val="0070C0"/>
                </a:solidFill>
              </a:rPr>
              <a:t>U/D=</a:t>
            </a:r>
            <a:r>
              <a:rPr lang="ru-RU" sz="1600" dirty="0">
                <a:solidFill>
                  <a:srgbClr val="0070C0"/>
                </a:solidFill>
              </a:rPr>
              <a:t>1</a:t>
            </a:r>
            <a:r>
              <a:rPr lang="en-US" sz="1600" dirty="0" smtClean="0">
                <a:solidFill>
                  <a:srgbClr val="0070C0"/>
                </a:solidFill>
              </a:rPr>
              <a:t> – </a:t>
            </a:r>
            <a:r>
              <a:rPr lang="ru-RU" sz="1600" dirty="0" smtClean="0">
                <a:solidFill>
                  <a:srgbClr val="0070C0"/>
                </a:solidFill>
              </a:rPr>
              <a:t>суммирующий, при</a:t>
            </a:r>
            <a:r>
              <a:rPr lang="en-US" sz="1600" dirty="0" smtClean="0">
                <a:solidFill>
                  <a:srgbClr val="0070C0"/>
                </a:solidFill>
              </a:rPr>
              <a:t> U/D=0 – </a:t>
            </a:r>
            <a:r>
              <a:rPr lang="ru-RU" sz="1600" dirty="0" smtClean="0">
                <a:solidFill>
                  <a:srgbClr val="0070C0"/>
                </a:solidFill>
              </a:rPr>
              <a:t>вычитающий </a:t>
            </a:r>
            <a:endParaRPr lang="ru-RU" sz="160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00808"/>
            <a:ext cx="1816415" cy="1644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7000" y="2272409"/>
            <a:ext cx="4758627" cy="1152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5085184"/>
            <a:ext cx="5143298" cy="1296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Прямоугольник 1"/>
          <p:cNvSpPr/>
          <p:nvPr/>
        </p:nvSpPr>
        <p:spPr>
          <a:xfrm>
            <a:off x="3770787" y="1797862"/>
            <a:ext cx="2307042" cy="369332"/>
          </a:xfrm>
          <a:prstGeom prst="rect">
            <a:avLst/>
          </a:prstGeom>
        </p:spPr>
        <p:txBody>
          <a:bodyPr wrap="none">
            <a:spAutoFit/>
          </a:bodyPr>
          <a:lstStyle/>
          <a:p>
            <a:r>
              <a:rPr lang="en-US" dirty="0">
                <a:solidFill>
                  <a:srgbClr val="C00000"/>
                </a:solidFill>
              </a:rPr>
              <a:t>U/D=0 – </a:t>
            </a:r>
            <a:r>
              <a:rPr lang="ru-RU" dirty="0">
                <a:solidFill>
                  <a:srgbClr val="C00000"/>
                </a:solidFill>
              </a:rPr>
              <a:t>вычитающий</a:t>
            </a:r>
          </a:p>
        </p:txBody>
      </p:sp>
      <p:sp>
        <p:nvSpPr>
          <p:cNvPr id="13" name="Прямоугольник 12"/>
          <p:cNvSpPr/>
          <p:nvPr/>
        </p:nvSpPr>
        <p:spPr>
          <a:xfrm>
            <a:off x="3770787" y="4705350"/>
            <a:ext cx="2469009" cy="369332"/>
          </a:xfrm>
          <a:prstGeom prst="rect">
            <a:avLst/>
          </a:prstGeom>
        </p:spPr>
        <p:txBody>
          <a:bodyPr wrap="none">
            <a:spAutoFit/>
          </a:bodyPr>
          <a:lstStyle/>
          <a:p>
            <a:r>
              <a:rPr lang="en-US" dirty="0">
                <a:solidFill>
                  <a:srgbClr val="C00000"/>
                </a:solidFill>
              </a:rPr>
              <a:t>U/D=0 – </a:t>
            </a:r>
            <a:r>
              <a:rPr lang="ru-RU" dirty="0" smtClean="0">
                <a:solidFill>
                  <a:srgbClr val="C00000"/>
                </a:solidFill>
              </a:rPr>
              <a:t>суммирующий</a:t>
            </a:r>
            <a:endParaRPr lang="ru-RU" dirty="0">
              <a:solidFill>
                <a:srgbClr val="C00000"/>
              </a:solidFill>
            </a:endParaRPr>
          </a:p>
        </p:txBody>
      </p:sp>
      <p:cxnSp>
        <p:nvCxnSpPr>
          <p:cNvPr id="7" name="Прямая со стрелкой 6"/>
          <p:cNvCxnSpPr/>
          <p:nvPr/>
        </p:nvCxnSpPr>
        <p:spPr>
          <a:xfrm flipV="1">
            <a:off x="2987824" y="3345400"/>
            <a:ext cx="2017467" cy="13599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Прямая со стрелкой 17"/>
          <p:cNvCxnSpPr>
            <a:endCxn id="10" idx="2"/>
          </p:cNvCxnSpPr>
          <p:nvPr/>
        </p:nvCxnSpPr>
        <p:spPr>
          <a:xfrm flipV="1">
            <a:off x="2987824" y="3424537"/>
            <a:ext cx="3118490" cy="1280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Прямая со стрелкой 20"/>
          <p:cNvCxnSpPr/>
          <p:nvPr/>
        </p:nvCxnSpPr>
        <p:spPr>
          <a:xfrm flipV="1">
            <a:off x="2987824" y="3345400"/>
            <a:ext cx="4320480" cy="13599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Прямоугольник 26"/>
          <p:cNvSpPr/>
          <p:nvPr/>
        </p:nvSpPr>
        <p:spPr>
          <a:xfrm>
            <a:off x="6012160" y="3495190"/>
            <a:ext cx="747320" cy="1446550"/>
          </a:xfrm>
          <a:prstGeom prst="rect">
            <a:avLst/>
          </a:prstGeom>
        </p:spPr>
        <p:txBody>
          <a:bodyPr wrap="none">
            <a:spAutoFit/>
          </a:bodyPr>
          <a:lstStyle/>
          <a:p>
            <a:r>
              <a:rPr lang="ru-RU" sz="8800" b="1" dirty="0" smtClean="0">
                <a:solidFill>
                  <a:schemeClr val="tx2"/>
                </a:solidFill>
              </a:rPr>
              <a:t>+</a:t>
            </a:r>
            <a:endParaRPr lang="ru-RU" sz="8800" dirty="0">
              <a:solidFill>
                <a:schemeClr val="tx2"/>
              </a:solidFill>
            </a:endParaRPr>
          </a:p>
        </p:txBody>
      </p:sp>
      <p:sp>
        <p:nvSpPr>
          <p:cNvPr id="20" name="Прямоугольник 19"/>
          <p:cNvSpPr/>
          <p:nvPr/>
        </p:nvSpPr>
        <p:spPr>
          <a:xfrm>
            <a:off x="220891" y="5733256"/>
            <a:ext cx="2579882" cy="830997"/>
          </a:xfrm>
          <a:prstGeom prst="rect">
            <a:avLst/>
          </a:prstGeom>
        </p:spPr>
        <p:txBody>
          <a:bodyPr wrap="square">
            <a:spAutoFit/>
          </a:bodyPr>
          <a:lstStyle/>
          <a:p>
            <a:r>
              <a:rPr lang="ru-RU" sz="1600" dirty="0" smtClean="0"/>
              <a:t>Такой мультиплексор стоит перед каждым триггером (после первого)</a:t>
            </a:r>
            <a:endParaRPr lang="ru-RU" sz="1600" dirty="0"/>
          </a:p>
        </p:txBody>
      </p:sp>
      <p:sp>
        <p:nvSpPr>
          <p:cNvPr id="22" name="Прямоугольник 21"/>
          <p:cNvSpPr/>
          <p:nvPr/>
        </p:nvSpPr>
        <p:spPr>
          <a:xfrm>
            <a:off x="756014" y="3398897"/>
            <a:ext cx="759888" cy="369332"/>
          </a:xfrm>
          <a:prstGeom prst="rect">
            <a:avLst/>
          </a:prstGeom>
        </p:spPr>
        <p:txBody>
          <a:bodyPr wrap="none">
            <a:spAutoFit/>
          </a:bodyPr>
          <a:lstStyle/>
          <a:p>
            <a:r>
              <a:rPr lang="ru-RU" dirty="0" smtClean="0"/>
              <a:t>НАДО</a:t>
            </a:r>
            <a:endParaRPr lang="ru-RU" dirty="0"/>
          </a:p>
        </p:txBody>
      </p:sp>
      <p:sp>
        <p:nvSpPr>
          <p:cNvPr id="17" name="Заголовок 1"/>
          <p:cNvSpPr txBox="1">
            <a:spLocks/>
          </p:cNvSpPr>
          <p:nvPr/>
        </p:nvSpPr>
        <p:spPr>
          <a:xfrm>
            <a:off x="116632" y="404664"/>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600" b="1" smtClean="0">
                <a:solidFill>
                  <a:srgbClr val="C00000"/>
                </a:solidFill>
              </a:rPr>
              <a:t>СЧЕТЧИКИ. Последовательные (асинхронные) счетчики на триггерах</a:t>
            </a:r>
            <a:endParaRPr lang="ru-RU" sz="3600" dirty="0">
              <a:solidFill>
                <a:srgbClr val="C00000"/>
              </a:solidFill>
            </a:endParaRPr>
          </a:p>
        </p:txBody>
      </p:sp>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898" y="3899207"/>
            <a:ext cx="2615926" cy="1764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194523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251520" y="1268760"/>
            <a:ext cx="5688632" cy="369332"/>
          </a:xfrm>
          <a:prstGeom prst="rect">
            <a:avLst/>
          </a:prstGeom>
        </p:spPr>
        <p:txBody>
          <a:bodyPr wrap="square">
            <a:spAutoFit/>
          </a:bodyPr>
          <a:lstStyle/>
          <a:p>
            <a:r>
              <a:rPr lang="ru-RU" dirty="0" smtClean="0">
                <a:solidFill>
                  <a:srgbClr val="0070C0"/>
                </a:solidFill>
              </a:rPr>
              <a:t>ТТЛ-счетчик (</a:t>
            </a:r>
            <a:r>
              <a:rPr lang="en-US" dirty="0" smtClean="0">
                <a:solidFill>
                  <a:srgbClr val="0070C0"/>
                </a:solidFill>
              </a:rPr>
              <a:t>2</a:t>
            </a:r>
            <a:r>
              <a:rPr lang="ru-RU" dirty="0" smtClean="0">
                <a:solidFill>
                  <a:srgbClr val="0070C0"/>
                </a:solidFill>
              </a:rPr>
              <a:t> разряда), суммирующий на </a:t>
            </a:r>
            <a:r>
              <a:rPr lang="en-US" dirty="0" smtClean="0">
                <a:solidFill>
                  <a:srgbClr val="0070C0"/>
                </a:solidFill>
              </a:rPr>
              <a:t>D-</a:t>
            </a:r>
            <a:r>
              <a:rPr lang="ru-RU" dirty="0" smtClean="0">
                <a:solidFill>
                  <a:srgbClr val="0070C0"/>
                </a:solidFill>
              </a:rPr>
              <a:t>триггерах</a:t>
            </a:r>
            <a:endParaRPr lang="ru-RU" baseline="-25000" dirty="0"/>
          </a:p>
        </p:txBody>
      </p:sp>
      <p:sp>
        <p:nvSpPr>
          <p:cNvPr id="6" name="Прямоугольник 5"/>
          <p:cNvSpPr/>
          <p:nvPr/>
        </p:nvSpPr>
        <p:spPr>
          <a:xfrm>
            <a:off x="5472100" y="2932649"/>
            <a:ext cx="3492388" cy="646331"/>
          </a:xfrm>
          <a:prstGeom prst="rect">
            <a:avLst/>
          </a:prstGeom>
        </p:spPr>
        <p:txBody>
          <a:bodyPr wrap="square">
            <a:spAutoFit/>
          </a:bodyPr>
          <a:lstStyle/>
          <a:p>
            <a:pPr algn="ctr"/>
            <a:r>
              <a:rPr lang="ru-RU" dirty="0" smtClean="0"/>
              <a:t>Т-триггер на</a:t>
            </a:r>
            <a:r>
              <a:rPr lang="en-US" dirty="0" smtClean="0"/>
              <a:t> D</a:t>
            </a:r>
            <a:r>
              <a:rPr lang="ru-RU" dirty="0" smtClean="0"/>
              <a:t>, а далее – как обычный Т-триггер используется </a:t>
            </a:r>
            <a:endParaRPr lang="ru-RU" baseline="-25000" dirty="0"/>
          </a:p>
        </p:txBody>
      </p:sp>
      <p:sp>
        <p:nvSpPr>
          <p:cNvPr id="2" name="Стрелка вниз 1"/>
          <p:cNvSpPr/>
          <p:nvPr/>
        </p:nvSpPr>
        <p:spPr>
          <a:xfrm rot="5400000">
            <a:off x="5184068" y="2096852"/>
            <a:ext cx="576064" cy="792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Прямоугольник 7"/>
          <p:cNvSpPr/>
          <p:nvPr/>
        </p:nvSpPr>
        <p:spPr>
          <a:xfrm>
            <a:off x="198173" y="4149080"/>
            <a:ext cx="5688632" cy="369332"/>
          </a:xfrm>
          <a:prstGeom prst="rect">
            <a:avLst/>
          </a:prstGeom>
        </p:spPr>
        <p:txBody>
          <a:bodyPr wrap="square">
            <a:spAutoFit/>
          </a:bodyPr>
          <a:lstStyle/>
          <a:p>
            <a:r>
              <a:rPr lang="ru-RU" dirty="0" smtClean="0">
                <a:solidFill>
                  <a:srgbClr val="0070C0"/>
                </a:solidFill>
              </a:rPr>
              <a:t>КМОП-счетчик (</a:t>
            </a:r>
            <a:r>
              <a:rPr lang="en-US" dirty="0" smtClean="0">
                <a:solidFill>
                  <a:srgbClr val="0070C0"/>
                </a:solidFill>
              </a:rPr>
              <a:t>2</a:t>
            </a:r>
            <a:r>
              <a:rPr lang="ru-RU" dirty="0" smtClean="0">
                <a:solidFill>
                  <a:srgbClr val="0070C0"/>
                </a:solidFill>
              </a:rPr>
              <a:t> разряда), вычитающий на </a:t>
            </a:r>
            <a:r>
              <a:rPr lang="en-US" dirty="0" smtClean="0">
                <a:solidFill>
                  <a:srgbClr val="0070C0"/>
                </a:solidFill>
              </a:rPr>
              <a:t>JK-</a:t>
            </a:r>
            <a:r>
              <a:rPr lang="ru-RU" dirty="0" smtClean="0">
                <a:solidFill>
                  <a:srgbClr val="0070C0"/>
                </a:solidFill>
              </a:rPr>
              <a:t>триггерах</a:t>
            </a:r>
            <a:endParaRPr lang="ru-RU" baseline="-25000" dirty="0"/>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5" y="1826146"/>
            <a:ext cx="4654863" cy="1962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192" y="1395392"/>
            <a:ext cx="2037476" cy="15372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Стрелка вниз 11"/>
          <p:cNvSpPr/>
          <p:nvPr/>
        </p:nvSpPr>
        <p:spPr>
          <a:xfrm rot="5400000">
            <a:off x="5202729" y="4905164"/>
            <a:ext cx="576064" cy="792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Прямоугольник 12"/>
          <p:cNvSpPr/>
          <p:nvPr/>
        </p:nvSpPr>
        <p:spPr>
          <a:xfrm>
            <a:off x="2627784" y="4687850"/>
            <a:ext cx="707245" cy="1446550"/>
          </a:xfrm>
          <a:prstGeom prst="rect">
            <a:avLst/>
          </a:prstGeom>
        </p:spPr>
        <p:txBody>
          <a:bodyPr wrap="none">
            <a:spAutoFit/>
          </a:bodyPr>
          <a:lstStyle/>
          <a:p>
            <a:r>
              <a:rPr lang="ru-RU" sz="8800" b="1" dirty="0">
                <a:solidFill>
                  <a:schemeClr val="tx2"/>
                </a:solidFill>
              </a:rPr>
              <a:t>?</a:t>
            </a:r>
            <a:endParaRPr lang="ru-RU" sz="8800" dirty="0">
              <a:solidFill>
                <a:schemeClr val="tx2"/>
              </a:solidFill>
            </a:endParaRPr>
          </a:p>
        </p:txBody>
      </p:sp>
      <p:sp>
        <p:nvSpPr>
          <p:cNvPr id="14" name="Прямоугольник 13"/>
          <p:cNvSpPr/>
          <p:nvPr/>
        </p:nvSpPr>
        <p:spPr>
          <a:xfrm>
            <a:off x="5470883" y="6021288"/>
            <a:ext cx="3492388" cy="646331"/>
          </a:xfrm>
          <a:prstGeom prst="rect">
            <a:avLst/>
          </a:prstGeom>
        </p:spPr>
        <p:txBody>
          <a:bodyPr wrap="square">
            <a:spAutoFit/>
          </a:bodyPr>
          <a:lstStyle/>
          <a:p>
            <a:pPr algn="ctr"/>
            <a:r>
              <a:rPr lang="ru-RU" dirty="0" smtClean="0"/>
              <a:t>Т-триггер на</a:t>
            </a:r>
            <a:r>
              <a:rPr lang="en-US" dirty="0" smtClean="0"/>
              <a:t> JK</a:t>
            </a:r>
            <a:r>
              <a:rPr lang="ru-RU" dirty="0" smtClean="0"/>
              <a:t>, а далее – как обычный Т-триггер используется </a:t>
            </a:r>
            <a:endParaRPr lang="ru-RU" baseline="-25000" dirty="0"/>
          </a:p>
        </p:txBody>
      </p:sp>
      <p:pic>
        <p:nvPicPr>
          <p:cNvPr id="1024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9953" y="4027487"/>
            <a:ext cx="2397953" cy="2010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Заголовок 1"/>
          <p:cNvSpPr txBox="1">
            <a:spLocks/>
          </p:cNvSpPr>
          <p:nvPr/>
        </p:nvSpPr>
        <p:spPr>
          <a:xfrm>
            <a:off x="116632" y="404664"/>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600" b="1" smtClean="0">
                <a:solidFill>
                  <a:srgbClr val="C00000"/>
                </a:solidFill>
              </a:rPr>
              <a:t>СЧЕТЧИКИ. Последовательные (асинхронные) счетчики на триггерах</a:t>
            </a:r>
            <a:endParaRPr lang="ru-RU" sz="3600" dirty="0">
              <a:solidFill>
                <a:srgbClr val="C00000"/>
              </a:solidFill>
            </a:endParaRPr>
          </a:p>
        </p:txBody>
      </p:sp>
    </p:spTree>
    <p:extLst>
      <p:ext uri="{BB962C8B-B14F-4D97-AF65-F5344CB8AC3E}">
        <p14:creationId xmlns:p14="http://schemas.microsoft.com/office/powerpoint/2010/main" val="67971732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875247"/>
            <a:ext cx="2148043" cy="1204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251520" y="1268760"/>
            <a:ext cx="6981335" cy="646331"/>
          </a:xfrm>
          <a:prstGeom prst="rect">
            <a:avLst/>
          </a:prstGeom>
        </p:spPr>
        <p:txBody>
          <a:bodyPr wrap="none">
            <a:spAutoFit/>
          </a:bodyPr>
          <a:lstStyle/>
          <a:p>
            <a:r>
              <a:rPr lang="ru-RU" dirty="0" smtClean="0">
                <a:solidFill>
                  <a:srgbClr val="0070C0"/>
                </a:solidFill>
              </a:rPr>
              <a:t>КМОП-счетчик (2 разряда), вычитающий, </a:t>
            </a:r>
            <a:r>
              <a:rPr lang="ru-RU" b="1" u="sng" dirty="0" smtClean="0">
                <a:solidFill>
                  <a:srgbClr val="0070C0"/>
                </a:solidFill>
              </a:rPr>
              <a:t>с параллельной загрузкой</a:t>
            </a:r>
            <a:r>
              <a:rPr lang="ru-RU" dirty="0" smtClean="0">
                <a:solidFill>
                  <a:srgbClr val="0070C0"/>
                </a:solidFill>
              </a:rPr>
              <a:t>. </a:t>
            </a:r>
          </a:p>
          <a:p>
            <a:r>
              <a:rPr lang="ru-RU" dirty="0" smtClean="0">
                <a:solidFill>
                  <a:srgbClr val="0070C0"/>
                </a:solidFill>
              </a:rPr>
              <a:t>При </a:t>
            </a:r>
            <a:r>
              <a:rPr lang="en-US" dirty="0" smtClean="0">
                <a:solidFill>
                  <a:srgbClr val="0070C0"/>
                </a:solidFill>
              </a:rPr>
              <a:t>PE=1 – </a:t>
            </a:r>
            <a:r>
              <a:rPr lang="ru-RU" dirty="0" smtClean="0">
                <a:solidFill>
                  <a:srgbClr val="0070C0"/>
                </a:solidFill>
              </a:rPr>
              <a:t>считает, при </a:t>
            </a:r>
            <a:r>
              <a:rPr lang="en-US" dirty="0" smtClean="0">
                <a:solidFill>
                  <a:srgbClr val="0070C0"/>
                </a:solidFill>
              </a:rPr>
              <a:t>PE=0 – </a:t>
            </a:r>
            <a:r>
              <a:rPr lang="ru-RU" dirty="0" smtClean="0">
                <a:solidFill>
                  <a:srgbClr val="0070C0"/>
                </a:solidFill>
              </a:rPr>
              <a:t>загружает</a:t>
            </a:r>
            <a:r>
              <a:rPr lang="en-US" dirty="0" smtClean="0">
                <a:solidFill>
                  <a:srgbClr val="0070C0"/>
                </a:solidFill>
              </a:rPr>
              <a:t> </a:t>
            </a:r>
            <a:r>
              <a:rPr lang="ru-RU" dirty="0" smtClean="0">
                <a:solidFill>
                  <a:srgbClr val="0070C0"/>
                </a:solidFill>
              </a:rPr>
              <a:t>в счетчик число </a:t>
            </a:r>
            <a:r>
              <a:rPr lang="en-US" dirty="0" smtClean="0">
                <a:solidFill>
                  <a:srgbClr val="0070C0"/>
                </a:solidFill>
              </a:rPr>
              <a:t>I</a:t>
            </a:r>
            <a:r>
              <a:rPr lang="en-US" baseline="-25000" dirty="0" smtClean="0">
                <a:solidFill>
                  <a:srgbClr val="0070C0"/>
                </a:solidFill>
              </a:rPr>
              <a:t>0</a:t>
            </a:r>
            <a:r>
              <a:rPr lang="en-US" dirty="0" smtClean="0">
                <a:solidFill>
                  <a:srgbClr val="0070C0"/>
                </a:solidFill>
              </a:rPr>
              <a:t>I</a:t>
            </a:r>
            <a:r>
              <a:rPr lang="en-US" baseline="-25000" dirty="0" smtClean="0">
                <a:solidFill>
                  <a:srgbClr val="0070C0"/>
                </a:solidFill>
              </a:rPr>
              <a:t>1</a:t>
            </a:r>
            <a:endParaRPr lang="ru-RU" baseline="-250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2132856"/>
            <a:ext cx="4461470" cy="1699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Крест 1"/>
          <p:cNvSpPr/>
          <p:nvPr/>
        </p:nvSpPr>
        <p:spPr>
          <a:xfrm rot="2662577">
            <a:off x="4445438" y="2286426"/>
            <a:ext cx="432048" cy="432048"/>
          </a:xfrm>
          <a:prstGeom prst="plus">
            <a:avLst>
              <a:gd name="adj" fmla="val 434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Крест 5"/>
          <p:cNvSpPr/>
          <p:nvPr/>
        </p:nvSpPr>
        <p:spPr>
          <a:xfrm rot="2662577">
            <a:off x="6655852" y="2236730"/>
            <a:ext cx="432048" cy="432048"/>
          </a:xfrm>
          <a:prstGeom prst="plus">
            <a:avLst>
              <a:gd name="adj" fmla="val 434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Прямоугольник 3"/>
          <p:cNvSpPr/>
          <p:nvPr/>
        </p:nvSpPr>
        <p:spPr>
          <a:xfrm>
            <a:off x="4355977" y="3933056"/>
            <a:ext cx="4392487" cy="2585323"/>
          </a:xfrm>
          <a:prstGeom prst="rect">
            <a:avLst/>
          </a:prstGeom>
        </p:spPr>
        <p:txBody>
          <a:bodyPr wrap="square">
            <a:spAutoFit/>
          </a:bodyPr>
          <a:lstStyle/>
          <a:p>
            <a:r>
              <a:rPr lang="ru-RU" dirty="0"/>
              <a:t>КМОП-счетчик (2 разряда), </a:t>
            </a:r>
            <a:r>
              <a:rPr lang="ru-RU" dirty="0" smtClean="0"/>
              <a:t>вычитающий</a:t>
            </a:r>
          </a:p>
          <a:p>
            <a:r>
              <a:rPr lang="ru-RU" dirty="0" smtClean="0"/>
              <a:t>Чтобы загрузить число в </a:t>
            </a:r>
            <a:r>
              <a:rPr lang="en-US" dirty="0" smtClean="0"/>
              <a:t>D-</a:t>
            </a:r>
            <a:r>
              <a:rPr lang="ru-RU" dirty="0" smtClean="0"/>
              <a:t>триггер надо «разорвать» связь, отмеченную чиним «крестом» и вставить мультиплексор, который предоставляет выбор: </a:t>
            </a:r>
          </a:p>
          <a:p>
            <a:r>
              <a:rPr lang="en-US" dirty="0" smtClean="0"/>
              <a:t>PE=1 </a:t>
            </a:r>
            <a:r>
              <a:rPr lang="en-US" dirty="0"/>
              <a:t>– </a:t>
            </a:r>
            <a:r>
              <a:rPr lang="ru-RU" dirty="0"/>
              <a:t>считает, при </a:t>
            </a:r>
            <a:r>
              <a:rPr lang="en-US" dirty="0"/>
              <a:t>PE=0 – </a:t>
            </a:r>
            <a:r>
              <a:rPr lang="ru-RU" dirty="0"/>
              <a:t>загружает</a:t>
            </a:r>
            <a:r>
              <a:rPr lang="en-US" dirty="0"/>
              <a:t> </a:t>
            </a:r>
            <a:r>
              <a:rPr lang="ru-RU" dirty="0"/>
              <a:t>в счетчик число </a:t>
            </a:r>
            <a:r>
              <a:rPr lang="en-US" dirty="0" smtClean="0"/>
              <a:t>I</a:t>
            </a:r>
            <a:r>
              <a:rPr lang="en-US" baseline="-25000" dirty="0" smtClean="0"/>
              <a:t>0</a:t>
            </a:r>
            <a:r>
              <a:rPr lang="en-US" dirty="0" smtClean="0"/>
              <a:t>…I</a:t>
            </a:r>
            <a:r>
              <a:rPr lang="en-US" baseline="-25000" dirty="0" smtClean="0"/>
              <a:t>3</a:t>
            </a:r>
            <a:r>
              <a:rPr lang="ru-RU" dirty="0" smtClean="0"/>
              <a:t>. Вид мультиплексора показан слева</a:t>
            </a:r>
            <a:endParaRPr lang="ru-RU" dirty="0"/>
          </a:p>
          <a:p>
            <a:endParaRPr lang="ru-RU" dirty="0"/>
          </a:p>
        </p:txBody>
      </p:sp>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269" y="2008294"/>
            <a:ext cx="1688435" cy="1528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Прямоугольник 8"/>
          <p:cNvSpPr/>
          <p:nvPr/>
        </p:nvSpPr>
        <p:spPr>
          <a:xfrm>
            <a:off x="2083971" y="2033408"/>
            <a:ext cx="759888" cy="369332"/>
          </a:xfrm>
          <a:prstGeom prst="rect">
            <a:avLst/>
          </a:prstGeom>
        </p:spPr>
        <p:txBody>
          <a:bodyPr wrap="none">
            <a:spAutoFit/>
          </a:bodyPr>
          <a:lstStyle/>
          <a:p>
            <a:r>
              <a:rPr lang="ru-RU" dirty="0" smtClean="0"/>
              <a:t>НАДО</a:t>
            </a:r>
            <a:endParaRPr lang="ru-RU" dirty="0"/>
          </a:p>
        </p:txBody>
      </p:sp>
      <p:cxnSp>
        <p:nvCxnSpPr>
          <p:cNvPr id="10" name="Прямая со стрелкой 9"/>
          <p:cNvCxnSpPr/>
          <p:nvPr/>
        </p:nvCxnSpPr>
        <p:spPr>
          <a:xfrm flipV="1">
            <a:off x="2771800" y="2708920"/>
            <a:ext cx="1584177"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Прямая со стрелкой 11"/>
          <p:cNvCxnSpPr/>
          <p:nvPr/>
        </p:nvCxnSpPr>
        <p:spPr>
          <a:xfrm flipV="1">
            <a:off x="2771800" y="2708920"/>
            <a:ext cx="3888432"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Крест 15"/>
          <p:cNvSpPr/>
          <p:nvPr/>
        </p:nvSpPr>
        <p:spPr>
          <a:xfrm rot="2662577">
            <a:off x="6373567" y="3411546"/>
            <a:ext cx="432048" cy="432048"/>
          </a:xfrm>
          <a:prstGeom prst="plus">
            <a:avLst>
              <a:gd name="adj" fmla="val 4340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27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0116" y="5366236"/>
            <a:ext cx="2185933"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 стрелкой 13"/>
          <p:cNvCxnSpPr/>
          <p:nvPr/>
        </p:nvCxnSpPr>
        <p:spPr>
          <a:xfrm flipV="1">
            <a:off x="3635896" y="3746792"/>
            <a:ext cx="2648209" cy="149523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Прямоугольник 14"/>
          <p:cNvSpPr/>
          <p:nvPr/>
        </p:nvSpPr>
        <p:spPr>
          <a:xfrm>
            <a:off x="1903849" y="5248327"/>
            <a:ext cx="2362200" cy="1512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21"/>
          <p:cNvSpPr/>
          <p:nvPr/>
        </p:nvSpPr>
        <p:spPr>
          <a:xfrm>
            <a:off x="251520" y="3746791"/>
            <a:ext cx="2520280" cy="139672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Заголовок 1"/>
          <p:cNvSpPr>
            <a:spLocks noGrp="1"/>
          </p:cNvSpPr>
          <p:nvPr>
            <p:ph type="ctrTitle"/>
          </p:nvPr>
        </p:nvSpPr>
        <p:spPr>
          <a:xfrm>
            <a:off x="116632" y="404664"/>
            <a:ext cx="8856984" cy="586909"/>
          </a:xfrm>
        </p:spPr>
        <p:txBody>
          <a:bodyPr>
            <a:noAutofit/>
          </a:bodyPr>
          <a:lstStyle/>
          <a:p>
            <a:r>
              <a:rPr lang="ru-RU" sz="3600" b="1" dirty="0" smtClean="0">
                <a:solidFill>
                  <a:srgbClr val="C00000"/>
                </a:solidFill>
              </a:rPr>
              <a:t>СЧЕТЧИКИ. Последовательные (асинхронные) счетчики на триггерах</a:t>
            </a:r>
            <a:endParaRPr lang="ru-RU" sz="3600" dirty="0">
              <a:solidFill>
                <a:srgbClr val="C00000"/>
              </a:solidFill>
            </a:endParaRPr>
          </a:p>
        </p:txBody>
      </p:sp>
    </p:spTree>
    <p:extLst>
      <p:ext uri="{BB962C8B-B14F-4D97-AF65-F5344CB8AC3E}">
        <p14:creationId xmlns:p14="http://schemas.microsoft.com/office/powerpoint/2010/main" val="44842920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251520" y="1268760"/>
            <a:ext cx="3015313" cy="707886"/>
          </a:xfrm>
          <a:prstGeom prst="rect">
            <a:avLst/>
          </a:prstGeom>
        </p:spPr>
        <p:txBody>
          <a:bodyPr wrap="none">
            <a:spAutoFit/>
          </a:bodyPr>
          <a:lstStyle/>
          <a:p>
            <a:r>
              <a:rPr lang="ru-RU" sz="2800" u="sng" dirty="0" smtClean="0">
                <a:solidFill>
                  <a:srgbClr val="0070C0"/>
                </a:solidFill>
              </a:rPr>
              <a:t>Модуль счета </a:t>
            </a:r>
            <a:r>
              <a:rPr lang="en-US" sz="4000" u="sng" dirty="0" smtClean="0">
                <a:solidFill>
                  <a:srgbClr val="0070C0"/>
                </a:solidFill>
              </a:rPr>
              <a:t>=</a:t>
            </a:r>
            <a:r>
              <a:rPr lang="en-US" sz="2800" u="sng" dirty="0" smtClean="0">
                <a:solidFill>
                  <a:srgbClr val="0070C0"/>
                </a:solidFill>
              </a:rPr>
              <a:t> </a:t>
            </a:r>
            <a:r>
              <a:rPr lang="ru-RU" sz="2800" u="sng" dirty="0" smtClean="0">
                <a:solidFill>
                  <a:srgbClr val="0070C0"/>
                </a:solidFill>
              </a:rPr>
              <a:t>2</a:t>
            </a:r>
            <a:r>
              <a:rPr lang="en-US" sz="2800" u="sng" baseline="30000" dirty="0" smtClean="0">
                <a:solidFill>
                  <a:srgbClr val="0070C0"/>
                </a:solidFill>
              </a:rPr>
              <a:t>N</a:t>
            </a:r>
            <a:endParaRPr lang="ru-RU" sz="2800" u="sng" baseline="30000" dirty="0"/>
          </a:p>
        </p:txBody>
      </p:sp>
      <p:cxnSp>
        <p:nvCxnSpPr>
          <p:cNvPr id="8" name="Прямая соединительная линия 7"/>
          <p:cNvCxnSpPr/>
          <p:nvPr/>
        </p:nvCxnSpPr>
        <p:spPr>
          <a:xfrm flipV="1">
            <a:off x="2528814" y="1442683"/>
            <a:ext cx="216024" cy="36004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3" name="Прямоугольник 22"/>
          <p:cNvSpPr/>
          <p:nvPr/>
        </p:nvSpPr>
        <p:spPr>
          <a:xfrm>
            <a:off x="251520" y="2204864"/>
            <a:ext cx="8496944" cy="2308324"/>
          </a:xfrm>
          <a:prstGeom prst="rect">
            <a:avLst/>
          </a:prstGeom>
        </p:spPr>
        <p:txBody>
          <a:bodyPr wrap="square">
            <a:spAutoFit/>
          </a:bodyPr>
          <a:lstStyle/>
          <a:p>
            <a:pPr marL="457200" indent="-457200">
              <a:buAutoNum type="arabicPeriod"/>
            </a:pPr>
            <a:r>
              <a:rPr lang="ru-RU" sz="2400" b="1" dirty="0" smtClean="0">
                <a:solidFill>
                  <a:schemeClr val="accent1"/>
                </a:solidFill>
              </a:rPr>
              <a:t> </a:t>
            </a:r>
            <a:r>
              <a:rPr lang="ru-RU" sz="2400" dirty="0" smtClean="0"/>
              <a:t>Строиться </a:t>
            </a:r>
            <a:r>
              <a:rPr lang="ru-RU" sz="2400" dirty="0"/>
              <a:t>на </a:t>
            </a:r>
            <a:r>
              <a:rPr lang="en-US" sz="2400" dirty="0"/>
              <a:t>JK-</a:t>
            </a:r>
            <a:r>
              <a:rPr lang="ru-RU" sz="2400" dirty="0"/>
              <a:t>триггерах</a:t>
            </a:r>
          </a:p>
          <a:p>
            <a:pPr marL="457200" indent="-457200">
              <a:buFontTx/>
              <a:buAutoNum type="arabicPeriod"/>
            </a:pPr>
            <a:r>
              <a:rPr lang="ru-RU" sz="2400" b="1" dirty="0" smtClean="0">
                <a:solidFill>
                  <a:schemeClr val="accent1"/>
                </a:solidFill>
              </a:rPr>
              <a:t> </a:t>
            </a:r>
            <a:r>
              <a:rPr lang="ru-RU" sz="2400" dirty="0" smtClean="0"/>
              <a:t>Счетчик на </a:t>
            </a:r>
            <a:r>
              <a:rPr lang="en-US" sz="2400" dirty="0" smtClean="0"/>
              <a:t>JK</a:t>
            </a:r>
            <a:r>
              <a:rPr lang="ru-RU" sz="2400" dirty="0" smtClean="0"/>
              <a:t>-триггерах по модулю = </a:t>
            </a:r>
            <a:r>
              <a:rPr lang="ru-RU" sz="2400" dirty="0"/>
              <a:t>2</a:t>
            </a:r>
            <a:r>
              <a:rPr lang="en-US" sz="2400" baseline="30000" dirty="0"/>
              <a:t>N</a:t>
            </a:r>
            <a:endParaRPr lang="ru-RU" sz="2400" baseline="30000" dirty="0"/>
          </a:p>
          <a:p>
            <a:pPr marL="457200" indent="-457200">
              <a:buAutoNum type="arabicPeriod"/>
            </a:pPr>
            <a:r>
              <a:rPr lang="ru-RU" sz="2400" b="1" dirty="0" smtClean="0">
                <a:solidFill>
                  <a:schemeClr val="accent1"/>
                </a:solidFill>
              </a:rPr>
              <a:t> </a:t>
            </a:r>
            <a:r>
              <a:rPr lang="ru-RU" sz="2400" dirty="0" smtClean="0"/>
              <a:t>Когда досчитывает счетчик до нужного числа, необходимо:</a:t>
            </a:r>
          </a:p>
          <a:p>
            <a:r>
              <a:rPr lang="ru-RU" sz="2400" dirty="0">
                <a:solidFill>
                  <a:srgbClr val="C00000"/>
                </a:solidFill>
              </a:rPr>
              <a:t>	</a:t>
            </a:r>
            <a:r>
              <a:rPr lang="ru-RU" sz="2400" dirty="0" smtClean="0">
                <a:solidFill>
                  <a:srgbClr val="C00000"/>
                </a:solidFill>
              </a:rPr>
              <a:t>а. </a:t>
            </a:r>
            <a:r>
              <a:rPr lang="ru-RU" sz="2400" dirty="0" smtClean="0"/>
              <a:t>организовать сброс</a:t>
            </a:r>
            <a:r>
              <a:rPr lang="en-US" sz="2400" dirty="0" smtClean="0"/>
              <a:t> JK</a:t>
            </a:r>
            <a:r>
              <a:rPr lang="ru-RU" sz="2400" dirty="0" smtClean="0"/>
              <a:t>-триггера (для КМОП – </a:t>
            </a:r>
            <a:r>
              <a:rPr lang="en-US" sz="2400" dirty="0" smtClean="0"/>
              <a:t>J=0, K=1)</a:t>
            </a:r>
            <a:r>
              <a:rPr lang="ru-RU" sz="2400" dirty="0" smtClean="0"/>
              <a:t>;</a:t>
            </a:r>
          </a:p>
          <a:p>
            <a:r>
              <a:rPr lang="ru-RU" sz="2400" dirty="0">
                <a:solidFill>
                  <a:srgbClr val="C00000"/>
                </a:solidFill>
              </a:rPr>
              <a:t>	</a:t>
            </a:r>
            <a:r>
              <a:rPr lang="ru-RU" sz="2400" dirty="0" smtClean="0">
                <a:solidFill>
                  <a:srgbClr val="C00000"/>
                </a:solidFill>
              </a:rPr>
              <a:t>б. </a:t>
            </a:r>
            <a:r>
              <a:rPr lang="ru-RU" sz="2400" dirty="0" smtClean="0"/>
              <a:t>в каждый </a:t>
            </a:r>
            <a:r>
              <a:rPr lang="en-US" sz="2400" dirty="0" smtClean="0"/>
              <a:t>JK</a:t>
            </a:r>
            <a:r>
              <a:rPr lang="ru-RU" sz="2400" dirty="0" smtClean="0"/>
              <a:t>-триггер пустить строб С</a:t>
            </a:r>
          </a:p>
          <a:p>
            <a:r>
              <a:rPr lang="ru-RU" sz="2400" dirty="0" smtClean="0"/>
              <a:t> </a:t>
            </a:r>
            <a:endParaRPr lang="ru-RU" sz="2400" dirty="0"/>
          </a:p>
        </p:txBody>
      </p:sp>
      <p:sp>
        <p:nvSpPr>
          <p:cNvPr id="7" name="Заголовок 1"/>
          <p:cNvSpPr txBox="1">
            <a:spLocks/>
          </p:cNvSpPr>
          <p:nvPr/>
        </p:nvSpPr>
        <p:spPr>
          <a:xfrm>
            <a:off x="116632" y="404664"/>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600" b="1" smtClean="0">
                <a:solidFill>
                  <a:srgbClr val="C00000"/>
                </a:solidFill>
              </a:rPr>
              <a:t>СЧЕТЧИКИ. Последовательные (асинхронные) счетчики на триггерах</a:t>
            </a:r>
            <a:endParaRPr lang="ru-RU" sz="3600" dirty="0">
              <a:solidFill>
                <a:srgbClr val="C00000"/>
              </a:solidFill>
            </a:endParaRPr>
          </a:p>
        </p:txBody>
      </p:sp>
    </p:spTree>
    <p:extLst>
      <p:ext uri="{BB962C8B-B14F-4D97-AF65-F5344CB8AC3E}">
        <p14:creationId xmlns:p14="http://schemas.microsoft.com/office/powerpoint/2010/main" val="14200581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656" y="4365104"/>
            <a:ext cx="4495690" cy="1915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236509" y="1027881"/>
            <a:ext cx="3015313" cy="707886"/>
          </a:xfrm>
          <a:prstGeom prst="rect">
            <a:avLst/>
          </a:prstGeom>
        </p:spPr>
        <p:txBody>
          <a:bodyPr wrap="none">
            <a:spAutoFit/>
          </a:bodyPr>
          <a:lstStyle/>
          <a:p>
            <a:r>
              <a:rPr lang="ru-RU" sz="2800" u="sng" dirty="0" smtClean="0">
                <a:solidFill>
                  <a:srgbClr val="0070C0"/>
                </a:solidFill>
              </a:rPr>
              <a:t>Модуль счета </a:t>
            </a:r>
            <a:r>
              <a:rPr lang="en-US" sz="4000" u="sng" dirty="0" smtClean="0">
                <a:solidFill>
                  <a:srgbClr val="0070C0"/>
                </a:solidFill>
              </a:rPr>
              <a:t>=</a:t>
            </a:r>
            <a:r>
              <a:rPr lang="en-US" sz="2800" u="sng" dirty="0" smtClean="0">
                <a:solidFill>
                  <a:srgbClr val="0070C0"/>
                </a:solidFill>
              </a:rPr>
              <a:t> </a:t>
            </a:r>
            <a:r>
              <a:rPr lang="ru-RU" sz="2800" u="sng" dirty="0" smtClean="0">
                <a:solidFill>
                  <a:srgbClr val="0070C0"/>
                </a:solidFill>
              </a:rPr>
              <a:t>2</a:t>
            </a:r>
            <a:r>
              <a:rPr lang="en-US" sz="2800" u="sng" baseline="30000" dirty="0" smtClean="0">
                <a:solidFill>
                  <a:srgbClr val="0070C0"/>
                </a:solidFill>
              </a:rPr>
              <a:t>N</a:t>
            </a:r>
            <a:endParaRPr lang="ru-RU" sz="2800" u="sng" baseline="30000" dirty="0"/>
          </a:p>
        </p:txBody>
      </p:sp>
      <p:cxnSp>
        <p:nvCxnSpPr>
          <p:cNvPr id="8" name="Прямая соединительная линия 7"/>
          <p:cNvCxnSpPr/>
          <p:nvPr/>
        </p:nvCxnSpPr>
        <p:spPr>
          <a:xfrm flipV="1">
            <a:off x="2513803" y="1201804"/>
            <a:ext cx="216024" cy="36004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3" name="Прямоугольник 22"/>
          <p:cNvSpPr/>
          <p:nvPr/>
        </p:nvSpPr>
        <p:spPr>
          <a:xfrm>
            <a:off x="205069" y="1724205"/>
            <a:ext cx="8496944" cy="707886"/>
          </a:xfrm>
          <a:prstGeom prst="rect">
            <a:avLst/>
          </a:prstGeom>
        </p:spPr>
        <p:txBody>
          <a:bodyPr wrap="square">
            <a:spAutoFit/>
          </a:bodyPr>
          <a:lstStyle/>
          <a:p>
            <a:r>
              <a:rPr lang="ru-RU" sz="2000" b="1" dirty="0" smtClean="0">
                <a:solidFill>
                  <a:schemeClr val="accent1"/>
                </a:solidFill>
              </a:rPr>
              <a:t>1. 2. </a:t>
            </a:r>
            <a:r>
              <a:rPr lang="ru-RU" sz="2000" dirty="0" smtClean="0"/>
              <a:t>Строиться </a:t>
            </a:r>
            <a:r>
              <a:rPr lang="ru-RU" sz="2000" dirty="0"/>
              <a:t>на </a:t>
            </a:r>
            <a:r>
              <a:rPr lang="en-US" sz="2000" dirty="0"/>
              <a:t>JK-</a:t>
            </a:r>
            <a:r>
              <a:rPr lang="ru-RU" sz="2000" dirty="0" smtClean="0"/>
              <a:t>триггерах (3х разрядный, КМОП, суммирующий)</a:t>
            </a:r>
            <a:endParaRPr lang="ru-RU" sz="2000" dirty="0"/>
          </a:p>
          <a:p>
            <a:r>
              <a:rPr lang="ru-RU" sz="2000" dirty="0" smtClean="0"/>
              <a:t> </a:t>
            </a:r>
            <a:endParaRPr lang="ru-RU" sz="2000" dirty="0"/>
          </a:p>
        </p:txBody>
      </p:sp>
      <p:sp>
        <p:nvSpPr>
          <p:cNvPr id="7" name="Заголовок 1"/>
          <p:cNvSpPr txBox="1">
            <a:spLocks/>
          </p:cNvSpPr>
          <p:nvPr/>
        </p:nvSpPr>
        <p:spPr>
          <a:xfrm>
            <a:off x="116632" y="404664"/>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600" b="1" smtClean="0">
                <a:solidFill>
                  <a:srgbClr val="C00000"/>
                </a:solidFill>
              </a:rPr>
              <a:t>СЧЕТЧИКИ. Последовательные (асинхронные) счетчики на триггерах</a:t>
            </a:r>
            <a:endParaRPr lang="ru-RU" sz="3600" dirty="0">
              <a:solidFill>
                <a:srgbClr val="C00000"/>
              </a:solidFill>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9807" y="2570638"/>
            <a:ext cx="3372206" cy="849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Прямоугольник 3"/>
          <p:cNvSpPr/>
          <p:nvPr/>
        </p:nvSpPr>
        <p:spPr>
          <a:xfrm>
            <a:off x="5076056" y="2204864"/>
            <a:ext cx="3897560" cy="12961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рямоугольник 5"/>
          <p:cNvSpPr/>
          <p:nvPr/>
        </p:nvSpPr>
        <p:spPr>
          <a:xfrm>
            <a:off x="5241170" y="2262814"/>
            <a:ext cx="3586175" cy="338554"/>
          </a:xfrm>
          <a:prstGeom prst="rect">
            <a:avLst/>
          </a:prstGeom>
        </p:spPr>
        <p:txBody>
          <a:bodyPr wrap="none">
            <a:spAutoFit/>
          </a:bodyPr>
          <a:lstStyle/>
          <a:p>
            <a:r>
              <a:rPr lang="ru-RU" sz="1600" dirty="0" err="1" smtClean="0">
                <a:solidFill>
                  <a:srgbClr val="C00000"/>
                </a:solidFill>
              </a:rPr>
              <a:t>Напоминалка</a:t>
            </a:r>
            <a:r>
              <a:rPr lang="ru-RU" sz="1600" dirty="0" smtClean="0">
                <a:solidFill>
                  <a:srgbClr val="C00000"/>
                </a:solidFill>
              </a:rPr>
              <a:t>, как будет на Т-триггерах</a:t>
            </a:r>
            <a:endParaRPr lang="ru-RU" sz="1600" dirty="0">
              <a:solidFill>
                <a:srgbClr val="C00000"/>
              </a:solidFill>
            </a:endParaRPr>
          </a:p>
        </p:txBody>
      </p:sp>
      <p:sp>
        <p:nvSpPr>
          <p:cNvPr id="10" name="Прямоугольник 9"/>
          <p:cNvSpPr/>
          <p:nvPr/>
        </p:nvSpPr>
        <p:spPr>
          <a:xfrm>
            <a:off x="3526569" y="1220332"/>
            <a:ext cx="5289012" cy="369332"/>
          </a:xfrm>
          <a:prstGeom prst="rect">
            <a:avLst/>
          </a:prstGeom>
        </p:spPr>
        <p:txBody>
          <a:bodyPr wrap="none">
            <a:spAutoFit/>
          </a:bodyPr>
          <a:lstStyle/>
          <a:p>
            <a:r>
              <a:rPr lang="ru-RU" dirty="0" smtClean="0">
                <a:solidFill>
                  <a:srgbClr val="0070C0"/>
                </a:solidFill>
              </a:rPr>
              <a:t>Построить счетчик на триггерах с модулем счета = 5</a:t>
            </a:r>
            <a:endParaRPr lang="ru-RU" dirty="0"/>
          </a:p>
        </p:txBody>
      </p:sp>
      <p:sp>
        <p:nvSpPr>
          <p:cNvPr id="13" name="Крест 12"/>
          <p:cNvSpPr/>
          <p:nvPr/>
        </p:nvSpPr>
        <p:spPr>
          <a:xfrm rot="2662577">
            <a:off x="4329100" y="4909562"/>
            <a:ext cx="432048" cy="432048"/>
          </a:xfrm>
          <a:prstGeom prst="plus">
            <a:avLst>
              <a:gd name="adj" fmla="val 434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Крест 13"/>
          <p:cNvSpPr/>
          <p:nvPr/>
        </p:nvSpPr>
        <p:spPr>
          <a:xfrm rot="2662577">
            <a:off x="5709327" y="5806442"/>
            <a:ext cx="432048" cy="432048"/>
          </a:xfrm>
          <a:prstGeom prst="plus">
            <a:avLst>
              <a:gd name="adj" fmla="val 4340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Крест 14"/>
          <p:cNvSpPr/>
          <p:nvPr/>
        </p:nvSpPr>
        <p:spPr>
          <a:xfrm rot="2662577">
            <a:off x="5803295" y="4862703"/>
            <a:ext cx="432048" cy="432048"/>
          </a:xfrm>
          <a:prstGeom prst="plus">
            <a:avLst>
              <a:gd name="adj" fmla="val 434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Крест 17"/>
          <p:cNvSpPr/>
          <p:nvPr/>
        </p:nvSpPr>
        <p:spPr>
          <a:xfrm rot="2662577">
            <a:off x="7248599" y="4862705"/>
            <a:ext cx="432048" cy="432048"/>
          </a:xfrm>
          <a:prstGeom prst="plus">
            <a:avLst>
              <a:gd name="adj" fmla="val 434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Крест 18"/>
          <p:cNvSpPr/>
          <p:nvPr/>
        </p:nvSpPr>
        <p:spPr>
          <a:xfrm rot="2662577">
            <a:off x="7132462" y="5825799"/>
            <a:ext cx="432048" cy="432048"/>
          </a:xfrm>
          <a:prstGeom prst="plus">
            <a:avLst>
              <a:gd name="adj" fmla="val 4340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рямоугольник 20"/>
          <p:cNvSpPr/>
          <p:nvPr/>
        </p:nvSpPr>
        <p:spPr>
          <a:xfrm>
            <a:off x="143610" y="3501008"/>
            <a:ext cx="8496944" cy="1015663"/>
          </a:xfrm>
          <a:prstGeom prst="rect">
            <a:avLst/>
          </a:prstGeom>
        </p:spPr>
        <p:txBody>
          <a:bodyPr wrap="square">
            <a:spAutoFit/>
          </a:bodyPr>
          <a:lstStyle/>
          <a:p>
            <a:r>
              <a:rPr lang="ru-RU" sz="2000" b="1" dirty="0" smtClean="0">
                <a:solidFill>
                  <a:schemeClr val="accent1"/>
                </a:solidFill>
              </a:rPr>
              <a:t>3.а </a:t>
            </a:r>
            <a:r>
              <a:rPr lang="ru-RU" sz="2000" dirty="0" smtClean="0"/>
              <a:t>Сорганизовать сброс </a:t>
            </a:r>
            <a:r>
              <a:rPr lang="en-US" sz="2000" dirty="0" smtClean="0"/>
              <a:t>JK-</a:t>
            </a:r>
            <a:r>
              <a:rPr lang="ru-RU" sz="2000" dirty="0" smtClean="0"/>
              <a:t>триггеров, как только дойдет до 100 </a:t>
            </a:r>
            <a:br>
              <a:rPr lang="ru-RU" sz="2000" dirty="0" smtClean="0"/>
            </a:br>
            <a:r>
              <a:rPr lang="ru-RU" sz="2000" dirty="0" smtClean="0"/>
              <a:t>(000, 001, 010, 011, 100, 000, 001, 010, 011, 100, 000…) </a:t>
            </a:r>
            <a:endParaRPr lang="ru-RU" sz="2000" dirty="0"/>
          </a:p>
          <a:p>
            <a:r>
              <a:rPr lang="ru-RU" sz="2000" dirty="0" smtClean="0"/>
              <a:t> </a:t>
            </a:r>
            <a:endParaRPr lang="ru-RU" sz="2000" dirty="0"/>
          </a:p>
        </p:txBody>
      </p:sp>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09" y="4221088"/>
            <a:ext cx="1526319" cy="80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1530" y="4194167"/>
            <a:ext cx="2195302" cy="1036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4" name="Прямая со стрелкой 23"/>
          <p:cNvCxnSpPr/>
          <p:nvPr/>
        </p:nvCxnSpPr>
        <p:spPr>
          <a:xfrm>
            <a:off x="3995936" y="4773243"/>
            <a:ext cx="335720" cy="3054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Прямая со стрелкой 26"/>
          <p:cNvCxnSpPr/>
          <p:nvPr/>
        </p:nvCxnSpPr>
        <p:spPr>
          <a:xfrm>
            <a:off x="3995936" y="4773243"/>
            <a:ext cx="1944216" cy="3054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Прямая со стрелкой 31"/>
          <p:cNvCxnSpPr/>
          <p:nvPr/>
        </p:nvCxnSpPr>
        <p:spPr>
          <a:xfrm>
            <a:off x="3995936" y="4773243"/>
            <a:ext cx="3312368" cy="2928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Прямоугольник 29"/>
          <p:cNvSpPr/>
          <p:nvPr/>
        </p:nvSpPr>
        <p:spPr>
          <a:xfrm>
            <a:off x="35572" y="5066134"/>
            <a:ext cx="1656223" cy="369332"/>
          </a:xfrm>
          <a:prstGeom prst="rect">
            <a:avLst/>
          </a:prstGeom>
        </p:spPr>
        <p:txBody>
          <a:bodyPr wrap="none">
            <a:spAutoFit/>
          </a:bodyPr>
          <a:lstStyle/>
          <a:p>
            <a:r>
              <a:rPr lang="ru-RU" dirty="0" smtClean="0">
                <a:solidFill>
                  <a:srgbClr val="FF0000"/>
                </a:solidFill>
              </a:rPr>
              <a:t>Сброс при </a:t>
            </a:r>
            <a:r>
              <a:rPr lang="en-US" dirty="0" smtClean="0">
                <a:solidFill>
                  <a:srgbClr val="FF0000"/>
                </a:solidFill>
              </a:rPr>
              <a:t>R=1 </a:t>
            </a:r>
            <a:endParaRPr lang="ru-RU" dirty="0">
              <a:solidFill>
                <a:srgbClr val="FF0000"/>
              </a:solidFill>
            </a:endParaRPr>
          </a:p>
        </p:txBody>
      </p:sp>
      <p:pic>
        <p:nvPicPr>
          <p:cNvPr id="1127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5852" y="5719486"/>
            <a:ext cx="2647950" cy="1007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7" name="Прямая со стрелкой 36"/>
          <p:cNvCxnSpPr/>
          <p:nvPr/>
        </p:nvCxnSpPr>
        <p:spPr>
          <a:xfrm flipV="1">
            <a:off x="4053802" y="6024974"/>
            <a:ext cx="1781917" cy="37272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Прямая со стрелкой 40"/>
          <p:cNvCxnSpPr/>
          <p:nvPr/>
        </p:nvCxnSpPr>
        <p:spPr>
          <a:xfrm flipV="1">
            <a:off x="4001064" y="6089021"/>
            <a:ext cx="3216793" cy="30867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 name="Прямоугольник 39"/>
          <p:cNvSpPr/>
          <p:nvPr/>
        </p:nvSpPr>
        <p:spPr>
          <a:xfrm>
            <a:off x="143610" y="5336227"/>
            <a:ext cx="4049314" cy="400110"/>
          </a:xfrm>
          <a:prstGeom prst="rect">
            <a:avLst/>
          </a:prstGeom>
        </p:spPr>
        <p:txBody>
          <a:bodyPr wrap="none">
            <a:spAutoFit/>
          </a:bodyPr>
          <a:lstStyle/>
          <a:p>
            <a:r>
              <a:rPr lang="ru-RU" sz="2000" b="1" dirty="0" smtClean="0">
                <a:solidFill>
                  <a:schemeClr val="accent1"/>
                </a:solidFill>
              </a:rPr>
              <a:t>3.б </a:t>
            </a:r>
            <a:r>
              <a:rPr lang="ru-RU" sz="2000" dirty="0" smtClean="0"/>
              <a:t>В каждый триггер пустить строб</a:t>
            </a:r>
            <a:endParaRPr lang="ru-RU" sz="200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35" y="2114134"/>
            <a:ext cx="3276397" cy="13063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593542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83271"/>
            <a:ext cx="8856984" cy="586909"/>
          </a:xfrm>
        </p:spPr>
        <p:txBody>
          <a:bodyPr>
            <a:noAutofit/>
          </a:bodyPr>
          <a:lstStyle/>
          <a:p>
            <a:r>
              <a:rPr lang="ru-RU" sz="3600" b="1" dirty="0" smtClean="0">
                <a:solidFill>
                  <a:srgbClr val="C00000"/>
                </a:solidFill>
              </a:rPr>
              <a:t>СЧЕТЧИКИ. Параллельные </a:t>
            </a:r>
            <a:br>
              <a:rPr lang="ru-RU" sz="3600" b="1" dirty="0" smtClean="0">
                <a:solidFill>
                  <a:srgbClr val="C00000"/>
                </a:solidFill>
              </a:rPr>
            </a:br>
            <a:r>
              <a:rPr lang="ru-RU" sz="3600" b="1" dirty="0" smtClean="0">
                <a:solidFill>
                  <a:srgbClr val="C00000"/>
                </a:solidFill>
              </a:rPr>
              <a:t>(синхронные) счетчики на триггерах</a:t>
            </a:r>
            <a:endParaRPr lang="ru-RU" sz="3600" dirty="0">
              <a:solidFill>
                <a:srgbClr val="C00000"/>
              </a:solidFill>
            </a:endParaRPr>
          </a:p>
        </p:txBody>
      </p:sp>
      <p:sp>
        <p:nvSpPr>
          <p:cNvPr id="3" name="Прямоугольник 2"/>
          <p:cNvSpPr/>
          <p:nvPr/>
        </p:nvSpPr>
        <p:spPr>
          <a:xfrm>
            <a:off x="251520" y="1268760"/>
            <a:ext cx="4059253" cy="461665"/>
          </a:xfrm>
          <a:prstGeom prst="rect">
            <a:avLst/>
          </a:prstGeom>
        </p:spPr>
        <p:txBody>
          <a:bodyPr wrap="none">
            <a:spAutoFit/>
          </a:bodyPr>
          <a:lstStyle/>
          <a:p>
            <a:r>
              <a:rPr lang="ru-RU" sz="2400" dirty="0" smtClean="0">
                <a:solidFill>
                  <a:srgbClr val="0070C0"/>
                </a:solidFill>
              </a:rPr>
              <a:t>КМОП-счетчик, по модулю </a:t>
            </a:r>
            <a:r>
              <a:rPr lang="en-US" sz="2400" dirty="0" smtClean="0">
                <a:solidFill>
                  <a:srgbClr val="0070C0"/>
                </a:solidFill>
              </a:rPr>
              <a:t>16</a:t>
            </a:r>
            <a:endParaRPr lang="ru-RU" sz="2400" baseline="30000" dirty="0"/>
          </a:p>
        </p:txBody>
      </p:sp>
      <p:sp>
        <p:nvSpPr>
          <p:cNvPr id="9" name="Прямоугольник 8"/>
          <p:cNvSpPr/>
          <p:nvPr/>
        </p:nvSpPr>
        <p:spPr>
          <a:xfrm>
            <a:off x="379309" y="5080527"/>
            <a:ext cx="8136904" cy="1754326"/>
          </a:xfrm>
          <a:prstGeom prst="rect">
            <a:avLst/>
          </a:prstGeom>
        </p:spPr>
        <p:txBody>
          <a:bodyPr wrap="square">
            <a:spAutoFit/>
          </a:bodyPr>
          <a:lstStyle/>
          <a:p>
            <a:pPr marL="457200" indent="-457200">
              <a:buAutoNum type="arabicPeriod"/>
            </a:pPr>
            <a:r>
              <a:rPr lang="ru-RU" sz="2000" dirty="0" smtClean="0">
                <a:solidFill>
                  <a:srgbClr val="C00000"/>
                </a:solidFill>
              </a:rPr>
              <a:t>Строиться на </a:t>
            </a:r>
            <a:r>
              <a:rPr lang="en-US" sz="2000" dirty="0" smtClean="0">
                <a:solidFill>
                  <a:srgbClr val="C00000"/>
                </a:solidFill>
              </a:rPr>
              <a:t>JK</a:t>
            </a:r>
            <a:r>
              <a:rPr lang="ru-RU" sz="2000" dirty="0" smtClean="0">
                <a:solidFill>
                  <a:srgbClr val="C00000"/>
                </a:solidFill>
              </a:rPr>
              <a:t>-триггерах;</a:t>
            </a:r>
          </a:p>
          <a:p>
            <a:pPr marL="457200" indent="-457200">
              <a:buAutoNum type="arabicPeriod"/>
            </a:pPr>
            <a:r>
              <a:rPr lang="ru-RU" sz="2000" dirty="0" smtClean="0">
                <a:solidFill>
                  <a:srgbClr val="C00000"/>
                </a:solidFill>
              </a:rPr>
              <a:t>Тактовый сигнал «С» приходит сразу на все триггеры;</a:t>
            </a:r>
          </a:p>
          <a:p>
            <a:pPr marL="457200" indent="-457200">
              <a:buAutoNum type="arabicPeriod"/>
            </a:pPr>
            <a:r>
              <a:rPr lang="ru-RU" sz="2000" dirty="0" smtClean="0">
                <a:solidFill>
                  <a:srgbClr val="C00000"/>
                </a:solidFill>
              </a:rPr>
              <a:t>Каждый следующий переключиться только, когда предыдущие разряды (все) в «1»</a:t>
            </a:r>
          </a:p>
          <a:p>
            <a:r>
              <a:rPr lang="ru-RU" sz="2800" b="1" dirty="0" smtClean="0">
                <a:solidFill>
                  <a:schemeClr val="tx2"/>
                </a:solidFill>
              </a:rPr>
              <a:t>НАИБОЛЕЕ </a:t>
            </a:r>
            <a:r>
              <a:rPr lang="ru-RU" sz="2800" b="1" dirty="0">
                <a:solidFill>
                  <a:schemeClr val="tx2"/>
                </a:solidFill>
              </a:rPr>
              <a:t>ПОПУЛЯРНОЕ ПОСТРОЕНИЕ СЧЕТЧИКОВ</a:t>
            </a:r>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716" y="1730425"/>
            <a:ext cx="6058530" cy="1800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3645024"/>
            <a:ext cx="5219079" cy="1435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671022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83271"/>
            <a:ext cx="8856984" cy="586909"/>
          </a:xfrm>
        </p:spPr>
        <p:txBody>
          <a:bodyPr>
            <a:noAutofit/>
          </a:bodyPr>
          <a:lstStyle/>
          <a:p>
            <a:r>
              <a:rPr lang="ru-RU" sz="3600" b="1" dirty="0" smtClean="0">
                <a:solidFill>
                  <a:srgbClr val="C00000"/>
                </a:solidFill>
              </a:rPr>
              <a:t>СЧЕТЧИКИ. Параллельные </a:t>
            </a:r>
            <a:br>
              <a:rPr lang="ru-RU" sz="3600" b="1" dirty="0" smtClean="0">
                <a:solidFill>
                  <a:srgbClr val="C00000"/>
                </a:solidFill>
              </a:rPr>
            </a:br>
            <a:r>
              <a:rPr lang="ru-RU" sz="3600" b="1" dirty="0" smtClean="0">
                <a:solidFill>
                  <a:srgbClr val="C00000"/>
                </a:solidFill>
              </a:rPr>
              <a:t>(синхронные) счетчики на триггерах</a:t>
            </a:r>
            <a:endParaRPr lang="ru-RU" sz="3600" dirty="0">
              <a:solidFill>
                <a:srgbClr val="C00000"/>
              </a:solidFill>
            </a:endParaRPr>
          </a:p>
        </p:txBody>
      </p:sp>
      <p:sp>
        <p:nvSpPr>
          <p:cNvPr id="4" name="Прямоугольник 3"/>
          <p:cNvSpPr/>
          <p:nvPr/>
        </p:nvSpPr>
        <p:spPr>
          <a:xfrm>
            <a:off x="179512" y="1484784"/>
            <a:ext cx="8712968" cy="4401205"/>
          </a:xfrm>
          <a:prstGeom prst="rect">
            <a:avLst/>
          </a:prstGeom>
        </p:spPr>
        <p:txBody>
          <a:bodyPr wrap="square">
            <a:spAutoFit/>
          </a:bodyPr>
          <a:lstStyle/>
          <a:p>
            <a:r>
              <a:rPr lang="ru-RU" sz="2000" dirty="0"/>
              <a:t>Синхронные (или </a:t>
            </a:r>
            <a:r>
              <a:rPr lang="ru-RU" sz="2000" i="1" dirty="0"/>
              <a:t>параллельные) счетчики</a:t>
            </a:r>
            <a:r>
              <a:rPr lang="ru-RU" sz="2000" dirty="0"/>
              <a:t> представляют собой наиболее быстродействующую разновидность счетчиков. Наращивание их разрядности при соблюдении определенных условий не приводит к увеличению полной задержки срабатывания. То есть можно считать, что именно синхронные счетчики работают как идеальные счетчики, все разряды которых срабатывают одновременно, параллельно. Задержка срабатывания счетчика в этом случае примерно равна задержке срабатывания одного триггера. Достигается такое </a:t>
            </a:r>
            <a:r>
              <a:rPr lang="ru-RU" sz="2000" i="1" dirty="0"/>
              <a:t>быстродействие</a:t>
            </a:r>
            <a:r>
              <a:rPr lang="ru-RU" sz="2000" dirty="0"/>
              <a:t> существенным усложнением внутренней структуры микросхемы.</a:t>
            </a:r>
          </a:p>
          <a:p>
            <a:r>
              <a:rPr lang="ru-RU" sz="2000" dirty="0"/>
              <a:t>Вместе с тем недостатком синхронных счетчиков является более сложное управление их работой по сравнению с асинхронными </a:t>
            </a:r>
            <a:r>
              <a:rPr lang="ru-RU" sz="2000" dirty="0" smtClean="0"/>
              <a:t>счетчиками. </a:t>
            </a:r>
            <a:r>
              <a:rPr lang="ru-RU" sz="2000" dirty="0"/>
              <a:t>Поэтому синхронные счетчики целесообразно применять только в тех случаях, когда действительно требуется очень высокое </a:t>
            </a:r>
            <a:r>
              <a:rPr lang="ru-RU" sz="2000" i="1" dirty="0"/>
              <a:t>быстродействие</a:t>
            </a:r>
            <a:r>
              <a:rPr lang="ru-RU" sz="2000" dirty="0"/>
              <a:t>, очень высокая скорость переключения разрядов.</a:t>
            </a:r>
          </a:p>
        </p:txBody>
      </p:sp>
    </p:spTree>
    <p:extLst>
      <p:ext uri="{BB962C8B-B14F-4D97-AF65-F5344CB8AC3E}">
        <p14:creationId xmlns:p14="http://schemas.microsoft.com/office/powerpoint/2010/main" val="47478826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83271"/>
            <a:ext cx="8856984" cy="586909"/>
          </a:xfrm>
        </p:spPr>
        <p:txBody>
          <a:bodyPr>
            <a:noAutofit/>
          </a:bodyPr>
          <a:lstStyle/>
          <a:p>
            <a:r>
              <a:rPr lang="ru-RU" sz="3600" b="1" dirty="0" smtClean="0">
                <a:solidFill>
                  <a:srgbClr val="C00000"/>
                </a:solidFill>
              </a:rPr>
              <a:t>СЧЕТЧИКИ. Каскадирование счетчиков</a:t>
            </a:r>
            <a:endParaRPr lang="ru-RU" sz="3600" dirty="0">
              <a:solidFill>
                <a:srgbClr val="C00000"/>
              </a:solidFill>
            </a:endParaRPr>
          </a:p>
        </p:txBody>
      </p:sp>
      <p:sp>
        <p:nvSpPr>
          <p:cNvPr id="4" name="Прямоугольник 3"/>
          <p:cNvSpPr/>
          <p:nvPr/>
        </p:nvSpPr>
        <p:spPr>
          <a:xfrm>
            <a:off x="251520" y="1124744"/>
            <a:ext cx="8712968" cy="1077218"/>
          </a:xfrm>
          <a:prstGeom prst="rect">
            <a:avLst/>
          </a:prstGeom>
        </p:spPr>
        <p:txBody>
          <a:bodyPr wrap="square">
            <a:spAutoFit/>
          </a:bodyPr>
          <a:lstStyle/>
          <a:p>
            <a:r>
              <a:rPr lang="ru-RU" sz="3200" dirty="0" smtClean="0"/>
              <a:t>- Последовательное</a:t>
            </a:r>
          </a:p>
          <a:p>
            <a:r>
              <a:rPr lang="ru-RU" sz="3200" dirty="0" smtClean="0"/>
              <a:t>- Параллельное</a:t>
            </a:r>
            <a:endParaRPr lang="ru-RU" sz="3200" dirty="0"/>
          </a:p>
        </p:txBody>
      </p:sp>
      <p:sp>
        <p:nvSpPr>
          <p:cNvPr id="7" name="Прямоугольник 6"/>
          <p:cNvSpPr/>
          <p:nvPr/>
        </p:nvSpPr>
        <p:spPr>
          <a:xfrm>
            <a:off x="5833028" y="1013830"/>
            <a:ext cx="3131460" cy="20551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Прямоугольник 7"/>
          <p:cNvSpPr/>
          <p:nvPr/>
        </p:nvSpPr>
        <p:spPr>
          <a:xfrm>
            <a:off x="5833028" y="1370965"/>
            <a:ext cx="1475276" cy="830997"/>
          </a:xfrm>
          <a:prstGeom prst="rect">
            <a:avLst/>
          </a:prstGeom>
        </p:spPr>
        <p:txBody>
          <a:bodyPr wrap="none">
            <a:spAutoFit/>
          </a:bodyPr>
          <a:lstStyle/>
          <a:p>
            <a:r>
              <a:rPr lang="ru-RU" sz="1600" dirty="0" err="1" smtClean="0">
                <a:solidFill>
                  <a:srgbClr val="C00000"/>
                </a:solidFill>
              </a:rPr>
              <a:t>Напоминалка</a:t>
            </a:r>
            <a:r>
              <a:rPr lang="ru-RU" sz="1600" dirty="0" smtClean="0">
                <a:solidFill>
                  <a:srgbClr val="C00000"/>
                </a:solidFill>
              </a:rPr>
              <a:t>, </a:t>
            </a:r>
          </a:p>
          <a:p>
            <a:r>
              <a:rPr lang="ru-RU" sz="1600" dirty="0" smtClean="0">
                <a:solidFill>
                  <a:srgbClr val="C00000"/>
                </a:solidFill>
              </a:rPr>
              <a:t>как выглядит </a:t>
            </a:r>
          </a:p>
          <a:p>
            <a:r>
              <a:rPr lang="ru-RU" sz="1600" dirty="0" smtClean="0">
                <a:solidFill>
                  <a:srgbClr val="C00000"/>
                </a:solidFill>
              </a:rPr>
              <a:t>УГО счетчика</a:t>
            </a:r>
            <a:endParaRPr lang="ru-RU" sz="1600" dirty="0">
              <a:solidFill>
                <a:srgbClr val="C00000"/>
              </a:solidFill>
            </a:endParaRPr>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072" y="4461381"/>
            <a:ext cx="1885451"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Стрелка вправо 1"/>
          <p:cNvSpPr/>
          <p:nvPr/>
        </p:nvSpPr>
        <p:spPr>
          <a:xfrm>
            <a:off x="3175653" y="4893429"/>
            <a:ext cx="936104"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4916" y="3789040"/>
            <a:ext cx="2016224" cy="2568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1322478" y="4069331"/>
            <a:ext cx="596638" cy="369332"/>
          </a:xfrm>
          <a:prstGeom prst="rect">
            <a:avLst/>
          </a:prstGeom>
        </p:spPr>
        <p:txBody>
          <a:bodyPr wrap="none">
            <a:spAutoFit/>
          </a:bodyPr>
          <a:lstStyle/>
          <a:p>
            <a:r>
              <a:rPr lang="ru-RU" dirty="0" smtClean="0"/>
              <a:t>есть</a:t>
            </a:r>
            <a:endParaRPr lang="ru-RU" dirty="0"/>
          </a:p>
        </p:txBody>
      </p:sp>
      <p:sp>
        <p:nvSpPr>
          <p:cNvPr id="12" name="Прямоугольник 11"/>
          <p:cNvSpPr/>
          <p:nvPr/>
        </p:nvSpPr>
        <p:spPr>
          <a:xfrm>
            <a:off x="4309685" y="4903417"/>
            <a:ext cx="666529" cy="369332"/>
          </a:xfrm>
          <a:prstGeom prst="rect">
            <a:avLst/>
          </a:prstGeom>
        </p:spPr>
        <p:txBody>
          <a:bodyPr wrap="none">
            <a:spAutoFit/>
          </a:bodyPr>
          <a:lstStyle/>
          <a:p>
            <a:r>
              <a:rPr lang="ru-RU" dirty="0" smtClean="0"/>
              <a:t>надо</a:t>
            </a:r>
            <a:endParaRPr lang="ru-RU" dirty="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296" y="1136520"/>
            <a:ext cx="1524000"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97542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Обозначения</a:t>
            </a:r>
            <a:endParaRPr lang="ru-RU" dirty="0">
              <a:solidFill>
                <a:srgbClr val="C00000"/>
              </a:solidFill>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6306" y="548680"/>
            <a:ext cx="5544616"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692696"/>
            <a:ext cx="2979398" cy="2060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84" y="3068960"/>
            <a:ext cx="3637208" cy="283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805" y="6050234"/>
            <a:ext cx="2984593" cy="612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5976" y="4111338"/>
            <a:ext cx="4536504" cy="1366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Прямоугольник 7"/>
          <p:cNvSpPr/>
          <p:nvPr/>
        </p:nvSpPr>
        <p:spPr>
          <a:xfrm>
            <a:off x="4211960" y="5680902"/>
            <a:ext cx="4115166" cy="369332"/>
          </a:xfrm>
          <a:prstGeom prst="rect">
            <a:avLst/>
          </a:prstGeom>
        </p:spPr>
        <p:txBody>
          <a:bodyPr wrap="none">
            <a:spAutoFit/>
          </a:bodyPr>
          <a:lstStyle/>
          <a:p>
            <a:r>
              <a:rPr lang="ru-RU" dirty="0">
                <a:solidFill>
                  <a:schemeClr val="tx2"/>
                </a:solidFill>
              </a:rPr>
              <a:t>Три типа выходов цифровых микросхем</a:t>
            </a:r>
          </a:p>
        </p:txBody>
      </p:sp>
    </p:spTree>
    <p:extLst>
      <p:ext uri="{BB962C8B-B14F-4D97-AF65-F5344CB8AC3E}">
        <p14:creationId xmlns:p14="http://schemas.microsoft.com/office/powerpoint/2010/main" val="13989232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759357"/>
            <a:ext cx="4648200" cy="150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5351915"/>
            <a:ext cx="5442338" cy="1170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Заголовок 1"/>
          <p:cNvSpPr>
            <a:spLocks noGrp="1"/>
          </p:cNvSpPr>
          <p:nvPr>
            <p:ph type="ctrTitle"/>
          </p:nvPr>
        </p:nvSpPr>
        <p:spPr>
          <a:xfrm>
            <a:off x="107504" y="383271"/>
            <a:ext cx="8856984" cy="586909"/>
          </a:xfrm>
        </p:spPr>
        <p:txBody>
          <a:bodyPr>
            <a:noAutofit/>
          </a:bodyPr>
          <a:lstStyle/>
          <a:p>
            <a:r>
              <a:rPr lang="ru-RU" sz="3600" b="1" dirty="0" smtClean="0">
                <a:solidFill>
                  <a:srgbClr val="C00000"/>
                </a:solidFill>
              </a:rPr>
              <a:t>СЧЕТЧИКИ. Каскадирование счетчиков</a:t>
            </a:r>
            <a:endParaRPr lang="ru-RU" sz="3600" dirty="0">
              <a:solidFill>
                <a:srgbClr val="C00000"/>
              </a:solidFill>
            </a:endParaRPr>
          </a:p>
        </p:txBody>
      </p:sp>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340768"/>
            <a:ext cx="7059762" cy="1475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Скругленный прямоугольник 8"/>
          <p:cNvSpPr/>
          <p:nvPr/>
        </p:nvSpPr>
        <p:spPr>
          <a:xfrm>
            <a:off x="251520" y="1124744"/>
            <a:ext cx="8496944" cy="2232248"/>
          </a:xfrm>
          <a:prstGeom prst="roundRect">
            <a:avLst/>
          </a:prstGeom>
          <a:solidFill>
            <a:schemeClr val="accent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Скругленный прямоугольник 13"/>
          <p:cNvSpPr/>
          <p:nvPr/>
        </p:nvSpPr>
        <p:spPr>
          <a:xfrm>
            <a:off x="306234" y="3573016"/>
            <a:ext cx="8496944" cy="3096344"/>
          </a:xfrm>
          <a:prstGeom prst="roundRect">
            <a:avLst/>
          </a:prstGeom>
          <a:solidFill>
            <a:srgbClr val="FF0000">
              <a:alpha val="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75088430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43000" y="630018"/>
            <a:ext cx="9001000" cy="5940088"/>
          </a:xfrm>
          <a:prstGeom prst="rect">
            <a:avLst/>
          </a:prstGeom>
        </p:spPr>
        <p:txBody>
          <a:bodyPr wrap="square">
            <a:spAutoFit/>
          </a:bodyPr>
          <a:lstStyle/>
          <a:p>
            <a:r>
              <a:rPr lang="ru-RU" sz="2000" dirty="0" smtClean="0"/>
              <a:t>1. Постройте </a:t>
            </a:r>
            <a:r>
              <a:rPr lang="ru-RU" sz="2000" dirty="0"/>
              <a:t>4-разрядный параллельный регистр из </a:t>
            </a:r>
            <a:r>
              <a:rPr lang="en-US" sz="2000" dirty="0"/>
              <a:t>JK</a:t>
            </a:r>
            <a:r>
              <a:rPr lang="ru-RU" sz="2000" dirty="0" smtClean="0"/>
              <a:t>-триггеров и </a:t>
            </a:r>
            <a:r>
              <a:rPr lang="en-US" sz="2000" dirty="0" smtClean="0"/>
              <a:t>RS</a:t>
            </a:r>
            <a:r>
              <a:rPr lang="ru-RU" sz="2000" dirty="0" smtClean="0"/>
              <a:t>-триггеров</a:t>
            </a:r>
            <a:endParaRPr lang="ru-RU" sz="2000" dirty="0"/>
          </a:p>
          <a:p>
            <a:r>
              <a:rPr lang="ru-RU" sz="2000" dirty="0"/>
              <a:t>2. Нарисуйте условное графическое обозначение восьмиразрядного регистра сдвига с запуском по  фронту, параллельным выводом информации и сбросом в 0, установкой в 1.</a:t>
            </a:r>
          </a:p>
          <a:p>
            <a:r>
              <a:rPr lang="ru-RU" sz="2000" dirty="0"/>
              <a:t>3. Удвойте разрядность 4-разрядного регистра сдвига</a:t>
            </a:r>
          </a:p>
          <a:p>
            <a:r>
              <a:rPr lang="ru-RU" sz="2000" dirty="0"/>
              <a:t>4. Постройте из ТТЛ-триггеров суммирующий счетчик по модулю 4, приведите временные диаграммы, демонстрирующие работу</a:t>
            </a:r>
          </a:p>
          <a:p>
            <a:r>
              <a:rPr lang="ru-RU" sz="2000" dirty="0"/>
              <a:t>5. Сколько счетных выходов имеет двоичный счетчик по модулю 37</a:t>
            </a:r>
          </a:p>
          <a:p>
            <a:r>
              <a:rPr lang="ru-RU" sz="2000" dirty="0"/>
              <a:t>6. Нарисуйте условное графическое обозначение вычитающего счетчика по модулю 12 с разрешением счета и сбросом.</a:t>
            </a:r>
          </a:p>
          <a:p>
            <a:r>
              <a:rPr lang="ru-RU" sz="2000" dirty="0"/>
              <a:t>7. Постройте реверсивный последовательный счетчик по модулю 16</a:t>
            </a:r>
          </a:p>
          <a:p>
            <a:r>
              <a:rPr lang="ru-RU" sz="2000" dirty="0"/>
              <a:t>8. Нарисуйте из КМОП триггеров параллельный вычитающий счетчик по модулю 4, приведите временные диаграммы, демонстрирующие работу</a:t>
            </a:r>
          </a:p>
          <a:p>
            <a:r>
              <a:rPr lang="ru-RU" sz="2000" dirty="0"/>
              <a:t>9. Постройте на триггерах последовательный ТТЛ счетчик по модулю 7 (использовать триггеры без сброса)</a:t>
            </a:r>
          </a:p>
          <a:p>
            <a:r>
              <a:rPr lang="ru-RU" sz="2000" dirty="0"/>
              <a:t>10. Постройте на триггерах трехразрядный счетчик с параллельной загрузкой (</a:t>
            </a:r>
            <a:r>
              <a:rPr lang="en-US" sz="2000" dirty="0"/>
              <a:t>V</a:t>
            </a:r>
            <a:r>
              <a:rPr lang="ru-RU" sz="2000" dirty="0"/>
              <a:t>=0 – счет, </a:t>
            </a:r>
            <a:r>
              <a:rPr lang="en-US" sz="2000" dirty="0"/>
              <a:t>V</a:t>
            </a:r>
            <a:r>
              <a:rPr lang="ru-RU" sz="2000" dirty="0"/>
              <a:t>=1 – параллельная загрузка</a:t>
            </a:r>
            <a:r>
              <a:rPr lang="ru-RU" sz="2000" dirty="0" smtClean="0"/>
              <a:t>)</a:t>
            </a:r>
          </a:p>
          <a:p>
            <a:r>
              <a:rPr lang="ru-RU" sz="2000" dirty="0" smtClean="0"/>
              <a:t>11. </a:t>
            </a:r>
            <a:r>
              <a:rPr lang="ru-RU" sz="2000" dirty="0" err="1"/>
              <a:t>Прокаскадируйте</a:t>
            </a:r>
            <a:r>
              <a:rPr lang="ru-RU" sz="2000" dirty="0"/>
              <a:t> параллельно три 4-разрядных </a:t>
            </a:r>
            <a:r>
              <a:rPr lang="ru-RU" sz="2000" dirty="0" smtClean="0"/>
              <a:t>счетчика</a:t>
            </a:r>
          </a:p>
          <a:p>
            <a:r>
              <a:rPr lang="ru-RU" sz="2000" dirty="0" smtClean="0"/>
              <a:t>12. </a:t>
            </a:r>
            <a:r>
              <a:rPr lang="ru-RU" sz="2000" dirty="0" err="1"/>
              <a:t>Прокаскадируйте</a:t>
            </a:r>
            <a:r>
              <a:rPr lang="ru-RU" sz="2000" dirty="0"/>
              <a:t> </a:t>
            </a:r>
            <a:r>
              <a:rPr lang="ru-RU" sz="2000" dirty="0" smtClean="0"/>
              <a:t>последовательно два 8-разрядных </a:t>
            </a:r>
            <a:r>
              <a:rPr lang="ru-RU" sz="2000" dirty="0"/>
              <a:t>счетчика</a:t>
            </a:r>
          </a:p>
        </p:txBody>
      </p:sp>
      <p:sp>
        <p:nvSpPr>
          <p:cNvPr id="6" name="Заголовок 1"/>
          <p:cNvSpPr txBox="1">
            <a:spLocks/>
          </p:cNvSpPr>
          <p:nvPr/>
        </p:nvSpPr>
        <p:spPr>
          <a:xfrm>
            <a:off x="107504" y="33779"/>
            <a:ext cx="8856984" cy="586909"/>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b="1" dirty="0" smtClean="0">
                <a:solidFill>
                  <a:srgbClr val="C00000"/>
                </a:solidFill>
              </a:rPr>
              <a:t>Для самостоятельного решения</a:t>
            </a:r>
            <a:endParaRPr lang="ru-RU" dirty="0">
              <a:solidFill>
                <a:srgbClr val="C00000"/>
              </a:solidFill>
            </a:endParaRPr>
          </a:p>
        </p:txBody>
      </p:sp>
    </p:spTree>
    <p:extLst>
      <p:ext uri="{BB962C8B-B14F-4D97-AF65-F5344CB8AC3E}">
        <p14:creationId xmlns:p14="http://schemas.microsoft.com/office/powerpoint/2010/main" val="342925269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gradFill>
          <a:gsLst>
            <a:gs pos="0">
              <a:srgbClr val="FFEFD1"/>
            </a:gs>
            <a:gs pos="60000">
              <a:srgbClr val="F0EBD5"/>
            </a:gs>
            <a:gs pos="100000">
              <a:srgbClr val="D1C39F"/>
            </a:gs>
          </a:gsLst>
          <a:lin ang="5400000" scaled="0"/>
        </a:gra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79512" y="35897"/>
            <a:ext cx="8856984" cy="586909"/>
          </a:xfrm>
        </p:spPr>
        <p:txBody>
          <a:bodyPr>
            <a:normAutofit fontScale="90000"/>
          </a:bodyPr>
          <a:lstStyle/>
          <a:p>
            <a:r>
              <a:rPr lang="ru-RU" b="1" dirty="0" smtClean="0">
                <a:solidFill>
                  <a:srgbClr val="C00000"/>
                </a:solidFill>
              </a:rPr>
              <a:t>ЛЕКЦИЯ </a:t>
            </a:r>
            <a:r>
              <a:rPr lang="ru-RU" b="1" dirty="0" smtClean="0">
                <a:solidFill>
                  <a:srgbClr val="C00000"/>
                </a:solidFill>
              </a:rPr>
              <a:t>№</a:t>
            </a:r>
            <a:r>
              <a:rPr lang="ru-RU" b="1" dirty="0" smtClean="0">
                <a:solidFill>
                  <a:srgbClr val="C00000"/>
                </a:solidFill>
              </a:rPr>
              <a:t>8.</a:t>
            </a:r>
            <a:r>
              <a:rPr lang="ru-RU" b="1" dirty="0" smtClean="0">
                <a:solidFill>
                  <a:srgbClr val="C00000"/>
                </a:solidFill>
              </a:rPr>
              <a:t> </a:t>
            </a:r>
            <a:r>
              <a:rPr lang="ru-RU" b="1" dirty="0" smtClean="0">
                <a:solidFill>
                  <a:srgbClr val="C00000"/>
                </a:solidFill>
              </a:rPr>
              <a:t>План </a:t>
            </a:r>
            <a:r>
              <a:rPr lang="ru-RU" b="1" dirty="0" smtClean="0">
                <a:solidFill>
                  <a:srgbClr val="C00000"/>
                </a:solidFill>
              </a:rPr>
              <a:t>лекции</a:t>
            </a:r>
            <a:endParaRPr lang="ru-RU" dirty="0">
              <a:solidFill>
                <a:srgbClr val="C00000"/>
              </a:solidFill>
            </a:endParaRPr>
          </a:p>
        </p:txBody>
      </p:sp>
      <p:sp>
        <p:nvSpPr>
          <p:cNvPr id="10" name="Прямоугольник 9"/>
          <p:cNvSpPr/>
          <p:nvPr/>
        </p:nvSpPr>
        <p:spPr>
          <a:xfrm>
            <a:off x="222921" y="764704"/>
            <a:ext cx="8784976" cy="5909310"/>
          </a:xfrm>
          <a:prstGeom prst="rect">
            <a:avLst/>
          </a:prstGeom>
        </p:spPr>
        <p:txBody>
          <a:bodyPr wrap="square">
            <a:spAutoFit/>
          </a:bodyPr>
          <a:lstStyle/>
          <a:p>
            <a:pPr marL="457200" indent="-457200">
              <a:lnSpc>
                <a:spcPct val="150000"/>
              </a:lnSpc>
              <a:buFontTx/>
              <a:buAutoNum type="arabicPeriod"/>
            </a:pPr>
            <a:r>
              <a:rPr lang="ru-RU" sz="2800" b="1" dirty="0" smtClean="0">
                <a:solidFill>
                  <a:srgbClr val="1F497D"/>
                </a:solidFill>
              </a:rPr>
              <a:t> </a:t>
            </a:r>
            <a:r>
              <a:rPr lang="ru-RU" sz="2800" dirty="0" err="1" smtClean="0">
                <a:solidFill>
                  <a:srgbClr val="1F497D"/>
                </a:solidFill>
              </a:rPr>
              <a:t>Последовательностные</a:t>
            </a:r>
            <a:r>
              <a:rPr lang="ru-RU" sz="2800" dirty="0" smtClean="0">
                <a:solidFill>
                  <a:srgbClr val="1F497D"/>
                </a:solidFill>
              </a:rPr>
              <a:t> схемы: </a:t>
            </a:r>
            <a:r>
              <a:rPr lang="ru-RU" dirty="0" smtClean="0">
                <a:solidFill>
                  <a:srgbClr val="FF0000"/>
                </a:solidFill>
              </a:rPr>
              <a:t>(заключение)</a:t>
            </a:r>
            <a:r>
              <a:rPr lang="ru-RU" sz="2800" dirty="0" smtClean="0">
                <a:solidFill>
                  <a:srgbClr val="1F497D"/>
                </a:solidFill>
              </a:rPr>
              <a:t>.</a:t>
            </a:r>
            <a:endParaRPr lang="ru-RU" sz="2800" dirty="0">
              <a:solidFill>
                <a:srgbClr val="1F497D"/>
              </a:solidFill>
            </a:endParaRPr>
          </a:p>
          <a:p>
            <a:pPr marL="457200" indent="-457200">
              <a:lnSpc>
                <a:spcPct val="150000"/>
              </a:lnSpc>
              <a:buFontTx/>
              <a:buAutoNum type="arabicPeriod"/>
            </a:pPr>
            <a:r>
              <a:rPr lang="ru-RU" sz="2800" b="1" dirty="0" smtClean="0">
                <a:solidFill>
                  <a:srgbClr val="1F497D"/>
                </a:solidFill>
              </a:rPr>
              <a:t> </a:t>
            </a:r>
            <a:r>
              <a:rPr lang="ru-RU" sz="2800" dirty="0" smtClean="0">
                <a:solidFill>
                  <a:srgbClr val="1F497D"/>
                </a:solidFill>
              </a:rPr>
              <a:t>Запоминающие устройства:</a:t>
            </a:r>
          </a:p>
          <a:p>
            <a:pPr>
              <a:lnSpc>
                <a:spcPct val="150000"/>
              </a:lnSpc>
            </a:pPr>
            <a:r>
              <a:rPr lang="ru-RU" sz="2800" dirty="0">
                <a:solidFill>
                  <a:srgbClr val="1F497D"/>
                </a:solidFill>
              </a:rPr>
              <a:t> </a:t>
            </a:r>
            <a:r>
              <a:rPr lang="ru-RU" sz="2800" dirty="0" smtClean="0">
                <a:solidFill>
                  <a:srgbClr val="1F497D"/>
                </a:solidFill>
              </a:rPr>
              <a:t>     - понятие ЗУ</a:t>
            </a:r>
          </a:p>
          <a:p>
            <a:pPr>
              <a:lnSpc>
                <a:spcPct val="150000"/>
              </a:lnSpc>
            </a:pPr>
            <a:r>
              <a:rPr lang="ru-RU" sz="2800" dirty="0">
                <a:solidFill>
                  <a:srgbClr val="1F497D"/>
                </a:solidFill>
              </a:rPr>
              <a:t> </a:t>
            </a:r>
            <a:r>
              <a:rPr lang="ru-RU" sz="2800" dirty="0" smtClean="0">
                <a:solidFill>
                  <a:srgbClr val="1F497D"/>
                </a:solidFill>
              </a:rPr>
              <a:t>     - классификация и структура ЗУ</a:t>
            </a:r>
          </a:p>
          <a:p>
            <a:pPr>
              <a:lnSpc>
                <a:spcPct val="150000"/>
              </a:lnSpc>
            </a:pPr>
            <a:r>
              <a:rPr lang="ru-RU" sz="2800" dirty="0">
                <a:solidFill>
                  <a:srgbClr val="1F497D"/>
                </a:solidFill>
              </a:rPr>
              <a:t> </a:t>
            </a:r>
            <a:r>
              <a:rPr lang="ru-RU" sz="2800" dirty="0" smtClean="0">
                <a:solidFill>
                  <a:srgbClr val="1F497D"/>
                </a:solidFill>
              </a:rPr>
              <a:t>     - каскадирование </a:t>
            </a:r>
            <a:r>
              <a:rPr lang="ru-RU" sz="2800" dirty="0">
                <a:solidFill>
                  <a:srgbClr val="1F497D"/>
                </a:solidFill>
              </a:rPr>
              <a:t>ОЗУ и </a:t>
            </a:r>
            <a:r>
              <a:rPr lang="ru-RU" sz="2800" dirty="0" smtClean="0">
                <a:solidFill>
                  <a:srgbClr val="1F497D"/>
                </a:solidFill>
              </a:rPr>
              <a:t>ПЗУ</a:t>
            </a:r>
          </a:p>
          <a:p>
            <a:pPr>
              <a:lnSpc>
                <a:spcPct val="150000"/>
              </a:lnSpc>
            </a:pPr>
            <a:r>
              <a:rPr lang="ru-RU" sz="2800" dirty="0">
                <a:solidFill>
                  <a:srgbClr val="1F497D"/>
                </a:solidFill>
              </a:rPr>
              <a:t>	</a:t>
            </a:r>
            <a:r>
              <a:rPr lang="ru-RU" sz="2800" dirty="0" smtClean="0">
                <a:solidFill>
                  <a:srgbClr val="1F497D"/>
                </a:solidFill>
              </a:rPr>
              <a:t>  - уменьшение и увеличение разрядности</a:t>
            </a:r>
          </a:p>
          <a:p>
            <a:pPr>
              <a:lnSpc>
                <a:spcPct val="150000"/>
              </a:lnSpc>
            </a:pPr>
            <a:r>
              <a:rPr lang="ru-RU" sz="2800" dirty="0" smtClean="0">
                <a:solidFill>
                  <a:srgbClr val="1F497D"/>
                </a:solidFill>
              </a:rPr>
              <a:t>             - </a:t>
            </a:r>
            <a:r>
              <a:rPr lang="ru-RU" sz="2600" dirty="0" smtClean="0">
                <a:solidFill>
                  <a:srgbClr val="1F497D"/>
                </a:solidFill>
              </a:rPr>
              <a:t>уменьшение и увеличение адресного пространства    </a:t>
            </a:r>
            <a:endParaRPr lang="ru-RU" sz="2600" dirty="0">
              <a:solidFill>
                <a:srgbClr val="1F497D"/>
              </a:solidFill>
            </a:endParaRPr>
          </a:p>
          <a:p>
            <a:pPr>
              <a:lnSpc>
                <a:spcPct val="150000"/>
              </a:lnSpc>
            </a:pPr>
            <a:r>
              <a:rPr lang="ru-RU" sz="2800" b="1" dirty="0" smtClean="0">
                <a:solidFill>
                  <a:srgbClr val="1F497D"/>
                </a:solidFill>
              </a:rPr>
              <a:t>3.  </a:t>
            </a:r>
            <a:r>
              <a:rPr lang="ru-RU" sz="2800" dirty="0" smtClean="0">
                <a:solidFill>
                  <a:srgbClr val="1F497D"/>
                </a:solidFill>
              </a:rPr>
              <a:t>Перспективные виды памяти</a:t>
            </a:r>
            <a:endParaRPr lang="ru-RU" sz="2800" dirty="0" smtClean="0">
              <a:solidFill>
                <a:srgbClr val="1F497D"/>
              </a:solidFill>
            </a:endParaRPr>
          </a:p>
          <a:p>
            <a:pPr>
              <a:lnSpc>
                <a:spcPct val="150000"/>
              </a:lnSpc>
            </a:pPr>
            <a:r>
              <a:rPr lang="ru-RU" sz="2800" b="1" dirty="0">
                <a:solidFill>
                  <a:srgbClr val="1F497D"/>
                </a:solidFill>
              </a:rPr>
              <a:t>4</a:t>
            </a:r>
            <a:r>
              <a:rPr lang="ru-RU" sz="2800" b="1" dirty="0" smtClean="0">
                <a:solidFill>
                  <a:srgbClr val="1F497D"/>
                </a:solidFill>
              </a:rPr>
              <a:t>.   </a:t>
            </a:r>
            <a:r>
              <a:rPr lang="ru-RU" sz="2800" dirty="0" smtClean="0">
                <a:solidFill>
                  <a:srgbClr val="1F497D"/>
                </a:solidFill>
              </a:rPr>
              <a:t>Задачи для самостоятельного решения</a:t>
            </a:r>
          </a:p>
        </p:txBody>
      </p:sp>
    </p:spTree>
    <p:extLst>
      <p:ext uri="{BB962C8B-B14F-4D97-AF65-F5344CB8AC3E}">
        <p14:creationId xmlns:p14="http://schemas.microsoft.com/office/powerpoint/2010/main" val="331057725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3779"/>
            <a:ext cx="8856984" cy="586909"/>
          </a:xfrm>
        </p:spPr>
        <p:txBody>
          <a:bodyPr>
            <a:noAutofit/>
          </a:bodyPr>
          <a:lstStyle/>
          <a:p>
            <a:r>
              <a:rPr lang="ru-RU" sz="3600" b="1" smtClean="0">
                <a:solidFill>
                  <a:srgbClr val="C00000"/>
                </a:solidFill>
              </a:rPr>
              <a:t>ПОСЛЕДОВАТЕЛЬНОСТНЫЕ СХЕМЫ</a:t>
            </a:r>
            <a:endParaRPr lang="ru-RU" sz="3600" dirty="0">
              <a:solidFill>
                <a:srgbClr val="C00000"/>
              </a:solidFill>
            </a:endParaRPr>
          </a:p>
        </p:txBody>
      </p:sp>
      <p:sp>
        <p:nvSpPr>
          <p:cNvPr id="7" name="Прямоугольник 6"/>
          <p:cNvSpPr/>
          <p:nvPr/>
        </p:nvSpPr>
        <p:spPr>
          <a:xfrm>
            <a:off x="251520" y="770279"/>
            <a:ext cx="5136342" cy="2071977"/>
          </a:xfrm>
          <a:prstGeom prst="rect">
            <a:avLst/>
          </a:prstGeom>
        </p:spPr>
        <p:txBody>
          <a:bodyPr wrap="none">
            <a:spAutoFit/>
          </a:bodyPr>
          <a:lstStyle/>
          <a:p>
            <a:pPr>
              <a:lnSpc>
                <a:spcPct val="80000"/>
              </a:lnSpc>
            </a:pPr>
            <a:r>
              <a:rPr lang="ru-RU" sz="3200" dirty="0" err="1" smtClean="0">
                <a:solidFill>
                  <a:srgbClr val="1F497D"/>
                </a:solidFill>
              </a:rPr>
              <a:t>Последовательностные</a:t>
            </a:r>
            <a:endParaRPr lang="ru-RU" sz="3200" dirty="0">
              <a:solidFill>
                <a:srgbClr val="1F497D"/>
              </a:solidFill>
            </a:endParaRPr>
          </a:p>
          <a:p>
            <a:pPr>
              <a:lnSpc>
                <a:spcPct val="80000"/>
              </a:lnSpc>
            </a:pPr>
            <a:r>
              <a:rPr lang="ru-RU" sz="3200" dirty="0">
                <a:solidFill>
                  <a:prstClr val="white">
                    <a:lumMod val="75000"/>
                  </a:prstClr>
                </a:solidFill>
              </a:rPr>
              <a:t>- </a:t>
            </a:r>
            <a:r>
              <a:rPr lang="ru-RU" sz="3200" dirty="0">
                <a:solidFill>
                  <a:prstClr val="white">
                    <a:lumMod val="75000"/>
                  </a:prstClr>
                </a:solidFill>
              </a:rPr>
              <a:t>триггеры</a:t>
            </a:r>
          </a:p>
          <a:p>
            <a:pPr>
              <a:lnSpc>
                <a:spcPct val="80000"/>
              </a:lnSpc>
            </a:pPr>
            <a:r>
              <a:rPr lang="ru-RU" sz="3200" dirty="0">
                <a:solidFill>
                  <a:prstClr val="white">
                    <a:lumMod val="75000"/>
                  </a:prstClr>
                </a:solidFill>
              </a:rPr>
              <a:t>- регистры</a:t>
            </a:r>
          </a:p>
          <a:p>
            <a:pPr>
              <a:lnSpc>
                <a:spcPct val="80000"/>
              </a:lnSpc>
            </a:pPr>
            <a:r>
              <a:rPr lang="ru-RU" sz="3200" dirty="0">
                <a:solidFill>
                  <a:prstClr val="white">
                    <a:lumMod val="75000"/>
                  </a:prstClr>
                </a:solidFill>
              </a:rPr>
              <a:t>- счетчики</a:t>
            </a:r>
          </a:p>
          <a:p>
            <a:pPr>
              <a:lnSpc>
                <a:spcPct val="80000"/>
              </a:lnSpc>
            </a:pPr>
            <a:r>
              <a:rPr lang="ru-RU" sz="3200" dirty="0">
                <a:solidFill>
                  <a:prstClr val="black"/>
                </a:solidFill>
              </a:rPr>
              <a:t>- запоминающие устройства</a:t>
            </a:r>
          </a:p>
        </p:txBody>
      </p:sp>
      <p:sp>
        <p:nvSpPr>
          <p:cNvPr id="8" name="Прямоугольник 7"/>
          <p:cNvSpPr/>
          <p:nvPr/>
        </p:nvSpPr>
        <p:spPr>
          <a:xfrm>
            <a:off x="251520" y="3212976"/>
            <a:ext cx="8665244" cy="2677656"/>
          </a:xfrm>
          <a:prstGeom prst="rect">
            <a:avLst/>
          </a:prstGeom>
          <a:noFill/>
          <a:ln w="25400">
            <a:solidFill>
              <a:schemeClr val="tx2"/>
            </a:solidFill>
          </a:ln>
        </p:spPr>
        <p:txBody>
          <a:bodyPr wrap="square">
            <a:spAutoFit/>
          </a:bodyPr>
          <a:lstStyle/>
          <a:p>
            <a:r>
              <a:rPr lang="ru-RU" sz="2800" b="1" dirty="0" err="1"/>
              <a:t>Запомина́ющее</a:t>
            </a:r>
            <a:r>
              <a:rPr lang="ru-RU" sz="2800" b="1" dirty="0"/>
              <a:t> </a:t>
            </a:r>
            <a:r>
              <a:rPr lang="ru-RU" sz="2800" b="1" dirty="0" err="1"/>
              <a:t>устро́йство</a:t>
            </a:r>
            <a:r>
              <a:rPr lang="ru-RU" sz="2800" dirty="0"/>
              <a:t> (ЗУ) — устройство, предназначенное для записи и хранения данных. </a:t>
            </a:r>
            <a:endParaRPr lang="ru-RU" sz="2800" dirty="0" smtClean="0"/>
          </a:p>
          <a:p>
            <a:r>
              <a:rPr lang="ru-RU" sz="2800" dirty="0" smtClean="0"/>
              <a:t>В </a:t>
            </a:r>
            <a:r>
              <a:rPr lang="ru-RU" sz="2800" dirty="0"/>
              <a:t>основе работы запоминающего устройства может лежать любой физический эффект, обеспечивающий приведение системы к двум или более устойчивым состояниям.</a:t>
            </a:r>
            <a:endParaRPr lang="ru-RU" sz="2500" dirty="0">
              <a:solidFill>
                <a:prstClr val="black"/>
              </a:solidFill>
            </a:endParaRPr>
          </a:p>
        </p:txBody>
      </p:sp>
      <p:sp>
        <p:nvSpPr>
          <p:cNvPr id="9" name="Прямоугольник 8"/>
          <p:cNvSpPr/>
          <p:nvPr/>
        </p:nvSpPr>
        <p:spPr>
          <a:xfrm>
            <a:off x="5335625" y="1115630"/>
            <a:ext cx="3289490" cy="690638"/>
          </a:xfrm>
          <a:prstGeom prst="rect">
            <a:avLst/>
          </a:prstGeom>
        </p:spPr>
        <p:txBody>
          <a:bodyPr wrap="none">
            <a:spAutoFit/>
          </a:bodyPr>
          <a:lstStyle/>
          <a:p>
            <a:pPr algn="ctr">
              <a:lnSpc>
                <a:spcPct val="80000"/>
              </a:lnSpc>
            </a:pPr>
            <a:r>
              <a:rPr lang="ru-RU" sz="2400" dirty="0">
                <a:solidFill>
                  <a:srgbClr val="C00000"/>
                </a:solidFill>
              </a:rPr>
              <a:t>с</a:t>
            </a:r>
            <a:r>
              <a:rPr lang="ru-RU" sz="2400" dirty="0" smtClean="0">
                <a:solidFill>
                  <a:srgbClr val="C00000"/>
                </a:solidFill>
              </a:rPr>
              <a:t>хемы «с памятью», </a:t>
            </a:r>
          </a:p>
          <a:p>
            <a:pPr algn="ctr">
              <a:lnSpc>
                <a:spcPct val="80000"/>
              </a:lnSpc>
            </a:pPr>
            <a:r>
              <a:rPr lang="ru-RU" sz="2400" dirty="0">
                <a:solidFill>
                  <a:srgbClr val="C00000"/>
                </a:solidFill>
              </a:rPr>
              <a:t>в</a:t>
            </a:r>
            <a:r>
              <a:rPr lang="ru-RU" sz="2400" dirty="0" smtClean="0">
                <a:solidFill>
                  <a:srgbClr val="C00000"/>
                </a:solidFill>
              </a:rPr>
              <a:t>ременные диаграммы</a:t>
            </a:r>
            <a:endParaRPr lang="ru-RU" sz="2400" dirty="0">
              <a:solidFill>
                <a:srgbClr val="C00000"/>
              </a:solidFill>
            </a:endParaRPr>
          </a:p>
        </p:txBody>
      </p:sp>
    </p:spTree>
    <p:extLst>
      <p:ext uri="{BB962C8B-B14F-4D97-AF65-F5344CB8AC3E}">
        <p14:creationId xmlns:p14="http://schemas.microsoft.com/office/powerpoint/2010/main" val="291753202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8906" y="4723092"/>
            <a:ext cx="2144879" cy="109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Заголовок 1"/>
          <p:cNvSpPr txBox="1">
            <a:spLocks/>
          </p:cNvSpPr>
          <p:nvPr/>
        </p:nvSpPr>
        <p:spPr>
          <a:xfrm>
            <a:off x="0" y="260648"/>
            <a:ext cx="9144000" cy="586909"/>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b="1" dirty="0" smtClean="0">
                <a:solidFill>
                  <a:srgbClr val="C00000"/>
                </a:solidFill>
              </a:rPr>
              <a:t>ЗАПОМИНАЮЩИЕ УСТРОЙСТВА </a:t>
            </a:r>
            <a:endParaRPr lang="ru-RU" dirty="0">
              <a:solidFill>
                <a:srgbClr val="C00000"/>
              </a:solidFill>
            </a:endParaRPr>
          </a:p>
        </p:txBody>
      </p:sp>
      <p:sp>
        <p:nvSpPr>
          <p:cNvPr id="2" name="Прямоугольник 1"/>
          <p:cNvSpPr/>
          <p:nvPr/>
        </p:nvSpPr>
        <p:spPr>
          <a:xfrm>
            <a:off x="276120" y="924041"/>
            <a:ext cx="3672408"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4596600" y="924041"/>
            <a:ext cx="4248472"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Прямоугольник 2"/>
          <p:cNvSpPr/>
          <p:nvPr/>
        </p:nvSpPr>
        <p:spPr>
          <a:xfrm>
            <a:off x="295682" y="932619"/>
            <a:ext cx="3791791" cy="523220"/>
          </a:xfrm>
          <a:prstGeom prst="rect">
            <a:avLst/>
          </a:prstGeom>
        </p:spPr>
        <p:txBody>
          <a:bodyPr wrap="square">
            <a:spAutoFit/>
          </a:bodyPr>
          <a:lstStyle/>
          <a:p>
            <a:pPr algn="ctr"/>
            <a:r>
              <a:rPr lang="ru-RU" sz="2800" b="1" dirty="0" smtClean="0">
                <a:solidFill>
                  <a:prstClr val="black"/>
                </a:solidFill>
              </a:rPr>
              <a:t>энергозависимые </a:t>
            </a:r>
            <a:endParaRPr lang="ru-RU" sz="2800" b="1" dirty="0"/>
          </a:p>
        </p:txBody>
      </p:sp>
      <p:sp>
        <p:nvSpPr>
          <p:cNvPr id="7" name="Прямоугольник 6"/>
          <p:cNvSpPr/>
          <p:nvPr/>
        </p:nvSpPr>
        <p:spPr>
          <a:xfrm>
            <a:off x="4596600" y="904877"/>
            <a:ext cx="4104456" cy="523220"/>
          </a:xfrm>
          <a:prstGeom prst="rect">
            <a:avLst/>
          </a:prstGeom>
        </p:spPr>
        <p:txBody>
          <a:bodyPr wrap="square">
            <a:spAutoFit/>
          </a:bodyPr>
          <a:lstStyle/>
          <a:p>
            <a:pPr algn="ctr"/>
            <a:r>
              <a:rPr lang="ru-RU" sz="2800" b="1" dirty="0" err="1" smtClean="0">
                <a:solidFill>
                  <a:prstClr val="black"/>
                </a:solidFill>
              </a:rPr>
              <a:t>энерго</a:t>
            </a:r>
            <a:r>
              <a:rPr lang="ru-RU" sz="2800" b="1" dirty="0" err="1" smtClean="0">
                <a:solidFill>
                  <a:srgbClr val="C00000"/>
                </a:solidFill>
              </a:rPr>
              <a:t>НЕ</a:t>
            </a:r>
            <a:r>
              <a:rPr lang="ru-RU" sz="2800" b="1" dirty="0" err="1" smtClean="0">
                <a:solidFill>
                  <a:prstClr val="black"/>
                </a:solidFill>
              </a:rPr>
              <a:t>зависимые</a:t>
            </a:r>
            <a:r>
              <a:rPr lang="ru-RU" sz="2800" b="1" dirty="0" smtClean="0">
                <a:solidFill>
                  <a:prstClr val="black"/>
                </a:solidFill>
              </a:rPr>
              <a:t> </a:t>
            </a:r>
            <a:endParaRPr lang="ru-RU" sz="2800" b="1" dirty="0"/>
          </a:p>
        </p:txBody>
      </p:sp>
      <p:cxnSp>
        <p:nvCxnSpPr>
          <p:cNvPr id="9" name="Прямая со стрелкой 8"/>
          <p:cNvCxnSpPr/>
          <p:nvPr/>
        </p:nvCxnSpPr>
        <p:spPr>
          <a:xfrm>
            <a:off x="139472" y="1858679"/>
            <a:ext cx="3600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 name="Прямоугольник 9"/>
          <p:cNvSpPr/>
          <p:nvPr/>
        </p:nvSpPr>
        <p:spPr>
          <a:xfrm>
            <a:off x="499512" y="1511365"/>
            <a:ext cx="3580148" cy="707886"/>
          </a:xfrm>
          <a:prstGeom prst="rect">
            <a:avLst/>
          </a:prstGeom>
        </p:spPr>
        <p:txBody>
          <a:bodyPr wrap="square">
            <a:spAutoFit/>
          </a:bodyPr>
          <a:lstStyle/>
          <a:p>
            <a:r>
              <a:rPr lang="ru-RU" sz="2000" dirty="0" smtClean="0">
                <a:solidFill>
                  <a:prstClr val="black"/>
                </a:solidFill>
              </a:rPr>
              <a:t>Оперативные запоминающие устройства</a:t>
            </a:r>
            <a:r>
              <a:rPr lang="ru-RU" sz="2000" dirty="0" smtClean="0"/>
              <a:t> </a:t>
            </a:r>
            <a:r>
              <a:rPr lang="ru-RU" sz="2000" b="1" dirty="0" smtClean="0"/>
              <a:t>(</a:t>
            </a:r>
            <a:r>
              <a:rPr lang="ru-RU" sz="2000" b="1" dirty="0" smtClean="0">
                <a:solidFill>
                  <a:srgbClr val="C00000"/>
                </a:solidFill>
              </a:rPr>
              <a:t>ОЗУ</a:t>
            </a:r>
            <a:r>
              <a:rPr lang="en-US" sz="2000" b="1" dirty="0" smtClean="0">
                <a:solidFill>
                  <a:srgbClr val="C00000"/>
                </a:solidFill>
              </a:rPr>
              <a:t>, </a:t>
            </a:r>
            <a:r>
              <a:rPr lang="en-US" sz="2000" b="1" dirty="0" smtClean="0">
                <a:solidFill>
                  <a:schemeClr val="tx2"/>
                </a:solidFill>
              </a:rPr>
              <a:t>RAM</a:t>
            </a:r>
            <a:r>
              <a:rPr lang="ru-RU" sz="2000" b="1" dirty="0" smtClean="0"/>
              <a:t>)</a:t>
            </a:r>
            <a:endParaRPr lang="ru-RU" sz="2000" b="1" dirty="0"/>
          </a:p>
        </p:txBody>
      </p:sp>
      <p:cxnSp>
        <p:nvCxnSpPr>
          <p:cNvPr id="11" name="Прямая со стрелкой 10"/>
          <p:cNvCxnSpPr/>
          <p:nvPr/>
        </p:nvCxnSpPr>
        <p:spPr>
          <a:xfrm>
            <a:off x="499512" y="2480646"/>
            <a:ext cx="3600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2" name="Прямоугольник 11"/>
          <p:cNvSpPr/>
          <p:nvPr/>
        </p:nvSpPr>
        <p:spPr>
          <a:xfrm>
            <a:off x="859552" y="2236411"/>
            <a:ext cx="4033464" cy="400110"/>
          </a:xfrm>
          <a:prstGeom prst="rect">
            <a:avLst/>
          </a:prstGeom>
        </p:spPr>
        <p:txBody>
          <a:bodyPr wrap="square">
            <a:spAutoFit/>
          </a:bodyPr>
          <a:lstStyle/>
          <a:p>
            <a:r>
              <a:rPr lang="ru-RU" sz="2000" dirty="0" smtClean="0">
                <a:solidFill>
                  <a:prstClr val="black"/>
                </a:solidFill>
              </a:rPr>
              <a:t>Статические ОЗУ (</a:t>
            </a:r>
            <a:r>
              <a:rPr lang="ru-RU" sz="2000" b="1" dirty="0" smtClean="0">
                <a:solidFill>
                  <a:srgbClr val="C00000"/>
                </a:solidFill>
              </a:rPr>
              <a:t>СОЗУ</a:t>
            </a:r>
            <a:r>
              <a:rPr lang="en-US" sz="2000" b="1" dirty="0" smtClean="0">
                <a:solidFill>
                  <a:srgbClr val="C00000"/>
                </a:solidFill>
              </a:rPr>
              <a:t>, </a:t>
            </a:r>
            <a:r>
              <a:rPr lang="en-US" sz="2000" b="1" dirty="0" smtClean="0">
                <a:solidFill>
                  <a:schemeClr val="tx2"/>
                </a:solidFill>
              </a:rPr>
              <a:t>SRAM</a:t>
            </a:r>
            <a:r>
              <a:rPr lang="ru-RU" sz="2000" dirty="0" smtClean="0">
                <a:solidFill>
                  <a:prstClr val="black"/>
                </a:solidFill>
              </a:rPr>
              <a:t>)</a:t>
            </a:r>
            <a:endParaRPr lang="ru-RU" sz="2000" dirty="0"/>
          </a:p>
        </p:txBody>
      </p:sp>
      <p:cxnSp>
        <p:nvCxnSpPr>
          <p:cNvPr id="14" name="Прямая соединительная линия 13"/>
          <p:cNvCxnSpPr/>
          <p:nvPr/>
        </p:nvCxnSpPr>
        <p:spPr>
          <a:xfrm>
            <a:off x="4308568" y="780025"/>
            <a:ext cx="0" cy="5213800"/>
          </a:xfrm>
          <a:prstGeom prst="line">
            <a:avLst/>
          </a:prstGeom>
          <a:ln w="254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9" name="Прямая соединительная линия 18"/>
          <p:cNvCxnSpPr/>
          <p:nvPr/>
        </p:nvCxnSpPr>
        <p:spPr>
          <a:xfrm>
            <a:off x="139472" y="1194229"/>
            <a:ext cx="13664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p:cNvCxnSpPr/>
          <p:nvPr/>
        </p:nvCxnSpPr>
        <p:spPr>
          <a:xfrm flipV="1">
            <a:off x="139472" y="1194229"/>
            <a:ext cx="0" cy="67107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Прямая соединительная линия 23"/>
          <p:cNvCxnSpPr/>
          <p:nvPr/>
        </p:nvCxnSpPr>
        <p:spPr>
          <a:xfrm flipV="1">
            <a:off x="484080" y="1858682"/>
            <a:ext cx="0" cy="316341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Прямая со стрелкой 24"/>
          <p:cNvCxnSpPr/>
          <p:nvPr/>
        </p:nvCxnSpPr>
        <p:spPr>
          <a:xfrm>
            <a:off x="499512" y="5022096"/>
            <a:ext cx="3600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Прямоугольник 26"/>
          <p:cNvSpPr/>
          <p:nvPr/>
        </p:nvSpPr>
        <p:spPr>
          <a:xfrm>
            <a:off x="889488" y="4798768"/>
            <a:ext cx="4033464" cy="707886"/>
          </a:xfrm>
          <a:prstGeom prst="rect">
            <a:avLst/>
          </a:prstGeom>
        </p:spPr>
        <p:txBody>
          <a:bodyPr wrap="square">
            <a:spAutoFit/>
          </a:bodyPr>
          <a:lstStyle/>
          <a:p>
            <a:r>
              <a:rPr lang="ru-RU" sz="2000" dirty="0" smtClean="0">
                <a:solidFill>
                  <a:prstClr val="black"/>
                </a:solidFill>
              </a:rPr>
              <a:t>Динамические ОЗУ </a:t>
            </a:r>
            <a:br>
              <a:rPr lang="ru-RU" sz="2000" dirty="0" smtClean="0">
                <a:solidFill>
                  <a:prstClr val="black"/>
                </a:solidFill>
              </a:rPr>
            </a:br>
            <a:r>
              <a:rPr lang="ru-RU" sz="2000" dirty="0" smtClean="0">
                <a:solidFill>
                  <a:prstClr val="black"/>
                </a:solidFill>
              </a:rPr>
              <a:t>(</a:t>
            </a:r>
            <a:r>
              <a:rPr lang="ru-RU" sz="2000" b="1" dirty="0" smtClean="0">
                <a:solidFill>
                  <a:srgbClr val="C00000"/>
                </a:solidFill>
              </a:rPr>
              <a:t>ДОЗУ</a:t>
            </a:r>
            <a:r>
              <a:rPr lang="en-US" sz="2000" b="1" dirty="0" smtClean="0">
                <a:solidFill>
                  <a:srgbClr val="C00000"/>
                </a:solidFill>
              </a:rPr>
              <a:t>, </a:t>
            </a:r>
            <a:r>
              <a:rPr lang="en-US" sz="2000" b="1" dirty="0" smtClean="0">
                <a:solidFill>
                  <a:schemeClr val="tx2"/>
                </a:solidFill>
              </a:rPr>
              <a:t>DRAM</a:t>
            </a:r>
            <a:r>
              <a:rPr lang="ru-RU" sz="2000" dirty="0" smtClean="0">
                <a:solidFill>
                  <a:prstClr val="black"/>
                </a:solidFill>
              </a:rPr>
              <a:t>)</a:t>
            </a:r>
            <a:endParaRPr lang="ru-RU" sz="2000" dirty="0"/>
          </a:p>
        </p:txBody>
      </p:sp>
      <p:cxnSp>
        <p:nvCxnSpPr>
          <p:cNvPr id="28" name="Прямая соединительная линия 27"/>
          <p:cNvCxnSpPr/>
          <p:nvPr/>
        </p:nvCxnSpPr>
        <p:spPr>
          <a:xfrm flipV="1">
            <a:off x="859552" y="2480647"/>
            <a:ext cx="0" cy="112699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Прямая со стрелкой 29"/>
          <p:cNvCxnSpPr/>
          <p:nvPr/>
        </p:nvCxnSpPr>
        <p:spPr>
          <a:xfrm>
            <a:off x="859552" y="2996142"/>
            <a:ext cx="3600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2" name="Прямоугольник 31"/>
          <p:cNvSpPr/>
          <p:nvPr/>
        </p:nvSpPr>
        <p:spPr>
          <a:xfrm>
            <a:off x="1219592" y="2799125"/>
            <a:ext cx="3853444" cy="1323439"/>
          </a:xfrm>
          <a:prstGeom prst="rect">
            <a:avLst/>
          </a:prstGeom>
        </p:spPr>
        <p:txBody>
          <a:bodyPr wrap="square">
            <a:spAutoFit/>
          </a:bodyPr>
          <a:lstStyle/>
          <a:p>
            <a:r>
              <a:rPr lang="ru-RU" sz="2000" dirty="0" smtClean="0">
                <a:solidFill>
                  <a:prstClr val="black"/>
                </a:solidFill>
              </a:rPr>
              <a:t>Синхронные СОЗУ</a:t>
            </a:r>
          </a:p>
          <a:p>
            <a:r>
              <a:rPr lang="ru-RU" sz="2000" dirty="0" smtClean="0">
                <a:solidFill>
                  <a:prstClr val="black"/>
                </a:solidFill>
              </a:rPr>
              <a:t>Асинхронные СОЗУ</a:t>
            </a:r>
          </a:p>
          <a:p>
            <a:r>
              <a:rPr lang="ru-RU" sz="2000" dirty="0" smtClean="0">
                <a:solidFill>
                  <a:prstClr val="black"/>
                </a:solidFill>
              </a:rPr>
              <a:t>Регистровые СОЗУ</a:t>
            </a:r>
          </a:p>
          <a:p>
            <a:endParaRPr lang="ru-RU" sz="2000" dirty="0"/>
          </a:p>
        </p:txBody>
      </p:sp>
      <p:cxnSp>
        <p:nvCxnSpPr>
          <p:cNvPr id="35" name="Прямая со стрелкой 34"/>
          <p:cNvCxnSpPr/>
          <p:nvPr/>
        </p:nvCxnSpPr>
        <p:spPr>
          <a:xfrm>
            <a:off x="870780" y="3607642"/>
            <a:ext cx="3600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Прямая со стрелкой 36"/>
          <p:cNvCxnSpPr/>
          <p:nvPr/>
        </p:nvCxnSpPr>
        <p:spPr>
          <a:xfrm>
            <a:off x="859552" y="3300305"/>
            <a:ext cx="3600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40"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32" y="3735580"/>
            <a:ext cx="1553186" cy="1148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6" name="Picture 2" descr="http://bigpo.ru/potra/%D0%97%D0%B0+%D0%BF%D0%BE%D1%81%D0%BB%D0%B5%D0%B4%D0%BD%D0%B8%D0%B5+%D0%B3%D0%BE%D0%B4%D1%8B+%D0%B2+%D0%BE%D0%B1%D0%BB%D0%B0%D1%81%D1%82%D0%B8+%D0%B2%D1%8B%D1%87%D0%B8%D1%81%D0%BB%D0%B8%D1%82%D0%B5%D0%BB%D1%8C%D0%BD%D0%BE%D0%B9+%D1%82%D0%B5%D1%85%D0%BD%D0%B8%D0%BA%D0%B8+%D0%BF%D1%80%D0%BE%D0%B8%D0%B7%D0%BE%D1%88%D0%BB%D0%B8+%D1%81%D1%83%D1%89%D0%B5%D1%81%D1%82%D0%B2%D0%B5%D0%BD%D0%BD%D1%8B%D0%B5+%D0%B8%D0%B7%D0%BC%D0%B5%D0%BD%D0%B5%D0%BD%D0%B8%D1%8F.+%D0%9E%D0%BD%D0%B8+%D0%B1%D1%8B%D0%BB%D0%B8+%D0%B2%D1%8B%D0%B7%D0%B2%D0%B0%D0%BD%D1%8B%2C+%D0%BF%D1%80%D0%B5%D0%B6%D0%B4%D0%B5+%D0%B2%D1%81%D0%B5%D0%B3%D0%BE%2C+%D1%82%D0%B5%D0%BC%2C+%D1%87%D1%82%D0%BE+%D0%BF%D0%B5%D1%80%D1%81%D0%BE%D0%BD%D0%B0%D0%BB%D1%8C%D0%BD%D1%8B%D0%B5+%D0%BA%D0%BE%D0%BC%D0%BF%D1%8C%D1%8E%D1%82%D0%B5%D1%80%D1%8B+%D0%BF%D1%80%D0%B5%D0%B2%D1%80%D0%B0%D1%82%D0%B8%D0%BB%D0%B8a/229255_html_26c1de8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6313" y="4668457"/>
            <a:ext cx="1080677" cy="1325368"/>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Прямая соединительная линия 42"/>
          <p:cNvCxnSpPr/>
          <p:nvPr/>
        </p:nvCxnSpPr>
        <p:spPr>
          <a:xfrm flipV="1">
            <a:off x="4442536" y="1187604"/>
            <a:ext cx="0" cy="40209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Прямая со стрелкой 43"/>
          <p:cNvCxnSpPr/>
          <p:nvPr/>
        </p:nvCxnSpPr>
        <p:spPr>
          <a:xfrm>
            <a:off x="4452584" y="1858679"/>
            <a:ext cx="3600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p:nvCxnSpPr>
        <p:spPr>
          <a:xfrm>
            <a:off x="4442536" y="1187603"/>
            <a:ext cx="13664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6" name="Прямоугольник 45"/>
          <p:cNvSpPr/>
          <p:nvPr/>
        </p:nvSpPr>
        <p:spPr>
          <a:xfrm>
            <a:off x="4812624" y="1556573"/>
            <a:ext cx="3580148" cy="707886"/>
          </a:xfrm>
          <a:prstGeom prst="rect">
            <a:avLst/>
          </a:prstGeom>
        </p:spPr>
        <p:txBody>
          <a:bodyPr wrap="square">
            <a:spAutoFit/>
          </a:bodyPr>
          <a:lstStyle/>
          <a:p>
            <a:r>
              <a:rPr lang="ru-RU" sz="2000" dirty="0" smtClean="0">
                <a:solidFill>
                  <a:prstClr val="black"/>
                </a:solidFill>
              </a:rPr>
              <a:t>Постоянные запоминающие устройства </a:t>
            </a:r>
            <a:r>
              <a:rPr lang="ru-RU" sz="2000" b="1" dirty="0" smtClean="0"/>
              <a:t>(</a:t>
            </a:r>
            <a:r>
              <a:rPr lang="ru-RU" sz="2000" b="1" dirty="0" smtClean="0">
                <a:solidFill>
                  <a:srgbClr val="C00000"/>
                </a:solidFill>
              </a:rPr>
              <a:t>ПЗУ</a:t>
            </a:r>
            <a:r>
              <a:rPr lang="en-US" sz="2000" dirty="0" smtClean="0"/>
              <a:t>, </a:t>
            </a:r>
            <a:r>
              <a:rPr lang="en-US" sz="2000" b="1" dirty="0" smtClean="0">
                <a:solidFill>
                  <a:schemeClr val="tx2"/>
                </a:solidFill>
              </a:rPr>
              <a:t>ROM</a:t>
            </a:r>
            <a:r>
              <a:rPr lang="ru-RU" sz="2000" b="1" dirty="0" smtClean="0"/>
              <a:t>)</a:t>
            </a:r>
            <a:endParaRPr lang="ru-RU" sz="2000" b="1" dirty="0"/>
          </a:p>
        </p:txBody>
      </p:sp>
      <p:cxnSp>
        <p:nvCxnSpPr>
          <p:cNvPr id="47" name="Прямая соединительная линия 46"/>
          <p:cNvCxnSpPr/>
          <p:nvPr/>
        </p:nvCxnSpPr>
        <p:spPr>
          <a:xfrm flipV="1">
            <a:off x="4812624" y="1872969"/>
            <a:ext cx="0" cy="187335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Прямая со стрелкой 47"/>
          <p:cNvCxnSpPr/>
          <p:nvPr/>
        </p:nvCxnSpPr>
        <p:spPr>
          <a:xfrm>
            <a:off x="4812624" y="2461852"/>
            <a:ext cx="3600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9" name="Прямоугольник 48"/>
          <p:cNvSpPr/>
          <p:nvPr/>
        </p:nvSpPr>
        <p:spPr>
          <a:xfrm>
            <a:off x="5171140" y="2719917"/>
            <a:ext cx="3853444" cy="1015663"/>
          </a:xfrm>
          <a:prstGeom prst="rect">
            <a:avLst/>
          </a:prstGeom>
        </p:spPr>
        <p:txBody>
          <a:bodyPr wrap="square">
            <a:spAutoFit/>
          </a:bodyPr>
          <a:lstStyle/>
          <a:p>
            <a:r>
              <a:rPr lang="ru-RU" sz="2000" dirty="0" smtClean="0">
                <a:solidFill>
                  <a:prstClr val="black"/>
                </a:solidFill>
              </a:rPr>
              <a:t>Однократно программируемые</a:t>
            </a:r>
            <a:br>
              <a:rPr lang="ru-RU" sz="2000" dirty="0" smtClean="0">
                <a:solidFill>
                  <a:prstClr val="black"/>
                </a:solidFill>
              </a:rPr>
            </a:br>
            <a:r>
              <a:rPr lang="ru-RU" sz="2000" dirty="0" smtClean="0">
                <a:solidFill>
                  <a:prstClr val="black"/>
                </a:solidFill>
              </a:rPr>
              <a:t>ПЗУ (</a:t>
            </a:r>
            <a:r>
              <a:rPr lang="ru-RU" sz="2000" b="1" dirty="0" smtClean="0">
                <a:solidFill>
                  <a:srgbClr val="C00000"/>
                </a:solidFill>
              </a:rPr>
              <a:t>ОПЗУ</a:t>
            </a:r>
            <a:r>
              <a:rPr lang="ru-RU" sz="2000" dirty="0" smtClean="0">
                <a:solidFill>
                  <a:prstClr val="black"/>
                </a:solidFill>
              </a:rPr>
              <a:t>, </a:t>
            </a:r>
            <a:r>
              <a:rPr lang="en-US" sz="2000" b="1" dirty="0" err="1" smtClean="0">
                <a:solidFill>
                  <a:schemeClr val="tx2"/>
                </a:solidFill>
              </a:rPr>
              <a:t>OtROM</a:t>
            </a:r>
            <a:r>
              <a:rPr lang="en-US" sz="2000" dirty="0" smtClean="0"/>
              <a:t>, </a:t>
            </a:r>
            <a:r>
              <a:rPr lang="en-US" sz="2000" b="1" dirty="0" smtClean="0">
                <a:solidFill>
                  <a:schemeClr val="tx2"/>
                </a:solidFill>
              </a:rPr>
              <a:t>PROM</a:t>
            </a:r>
            <a:r>
              <a:rPr lang="en-US" sz="2000" dirty="0" smtClean="0">
                <a:solidFill>
                  <a:prstClr val="black"/>
                </a:solidFill>
              </a:rPr>
              <a:t>)</a:t>
            </a:r>
            <a:endParaRPr lang="ru-RU" sz="2000" dirty="0" smtClean="0">
              <a:solidFill>
                <a:prstClr val="black"/>
              </a:solidFill>
            </a:endParaRPr>
          </a:p>
          <a:p>
            <a:endParaRPr lang="ru-RU" sz="2000" dirty="0"/>
          </a:p>
        </p:txBody>
      </p:sp>
      <p:sp>
        <p:nvSpPr>
          <p:cNvPr id="50" name="Прямоугольник 49"/>
          <p:cNvSpPr/>
          <p:nvPr/>
        </p:nvSpPr>
        <p:spPr>
          <a:xfrm>
            <a:off x="5187125" y="2264459"/>
            <a:ext cx="3853444" cy="707886"/>
          </a:xfrm>
          <a:prstGeom prst="rect">
            <a:avLst/>
          </a:prstGeom>
        </p:spPr>
        <p:txBody>
          <a:bodyPr wrap="square">
            <a:spAutoFit/>
          </a:bodyPr>
          <a:lstStyle/>
          <a:p>
            <a:r>
              <a:rPr lang="ru-RU" sz="2000" dirty="0" smtClean="0">
                <a:solidFill>
                  <a:prstClr val="black"/>
                </a:solidFill>
              </a:rPr>
              <a:t>Масочные ПЗУ (</a:t>
            </a:r>
            <a:r>
              <a:rPr lang="ru-RU" sz="2000" b="1" dirty="0" smtClean="0">
                <a:solidFill>
                  <a:srgbClr val="C00000"/>
                </a:solidFill>
              </a:rPr>
              <a:t>ОПЗУ</a:t>
            </a:r>
            <a:r>
              <a:rPr lang="ru-RU" sz="2000" dirty="0" smtClean="0">
                <a:solidFill>
                  <a:prstClr val="black"/>
                </a:solidFill>
              </a:rPr>
              <a:t>, </a:t>
            </a:r>
            <a:r>
              <a:rPr lang="en-US" sz="2000" b="1" dirty="0" err="1" smtClean="0">
                <a:solidFill>
                  <a:schemeClr val="tx2"/>
                </a:solidFill>
              </a:rPr>
              <a:t>OtROM</a:t>
            </a:r>
            <a:r>
              <a:rPr lang="en-US" sz="2000" dirty="0" smtClean="0">
                <a:solidFill>
                  <a:prstClr val="black"/>
                </a:solidFill>
              </a:rPr>
              <a:t>)</a:t>
            </a:r>
            <a:endParaRPr lang="ru-RU" sz="2000" dirty="0" smtClean="0">
              <a:solidFill>
                <a:prstClr val="black"/>
              </a:solidFill>
            </a:endParaRPr>
          </a:p>
          <a:p>
            <a:endParaRPr lang="ru-RU" sz="2000" dirty="0"/>
          </a:p>
        </p:txBody>
      </p:sp>
      <p:cxnSp>
        <p:nvCxnSpPr>
          <p:cNvPr id="51" name="Прямая со стрелкой 50"/>
          <p:cNvCxnSpPr/>
          <p:nvPr/>
        </p:nvCxnSpPr>
        <p:spPr>
          <a:xfrm>
            <a:off x="4816419" y="2972345"/>
            <a:ext cx="3600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2" name="Прямоугольник 51"/>
          <p:cNvSpPr/>
          <p:nvPr/>
        </p:nvSpPr>
        <p:spPr>
          <a:xfrm>
            <a:off x="5167692" y="3392131"/>
            <a:ext cx="3853444" cy="1015663"/>
          </a:xfrm>
          <a:prstGeom prst="rect">
            <a:avLst/>
          </a:prstGeom>
        </p:spPr>
        <p:txBody>
          <a:bodyPr wrap="square">
            <a:spAutoFit/>
          </a:bodyPr>
          <a:lstStyle/>
          <a:p>
            <a:r>
              <a:rPr lang="ru-RU" sz="2000" dirty="0" smtClean="0">
                <a:solidFill>
                  <a:prstClr val="black"/>
                </a:solidFill>
              </a:rPr>
              <a:t>Перепрограммируемые</a:t>
            </a:r>
            <a:br>
              <a:rPr lang="ru-RU" sz="2000" dirty="0" smtClean="0">
                <a:solidFill>
                  <a:prstClr val="black"/>
                </a:solidFill>
              </a:rPr>
            </a:br>
            <a:r>
              <a:rPr lang="ru-RU" sz="2000" dirty="0" smtClean="0">
                <a:solidFill>
                  <a:prstClr val="black"/>
                </a:solidFill>
              </a:rPr>
              <a:t>ПЗУ (</a:t>
            </a:r>
            <a:r>
              <a:rPr lang="ru-RU" sz="2000" b="1" dirty="0">
                <a:solidFill>
                  <a:srgbClr val="C00000"/>
                </a:solidFill>
              </a:rPr>
              <a:t>П</a:t>
            </a:r>
            <a:r>
              <a:rPr lang="ru-RU" sz="2000" b="1" dirty="0" smtClean="0">
                <a:solidFill>
                  <a:srgbClr val="C00000"/>
                </a:solidFill>
              </a:rPr>
              <a:t>ПЗУ</a:t>
            </a:r>
            <a:r>
              <a:rPr lang="ru-RU" sz="2000" dirty="0" smtClean="0">
                <a:solidFill>
                  <a:prstClr val="black"/>
                </a:solidFill>
              </a:rPr>
              <a:t>, </a:t>
            </a:r>
            <a:r>
              <a:rPr lang="en-US" sz="2000" b="1" dirty="0" smtClean="0">
                <a:solidFill>
                  <a:schemeClr val="tx2"/>
                </a:solidFill>
              </a:rPr>
              <a:t>EPROM</a:t>
            </a:r>
            <a:r>
              <a:rPr lang="en-US" sz="2000" dirty="0" smtClean="0"/>
              <a:t>,</a:t>
            </a:r>
            <a:r>
              <a:rPr lang="en-US" sz="2000" b="1" dirty="0" smtClean="0">
                <a:solidFill>
                  <a:schemeClr val="tx2"/>
                </a:solidFill>
              </a:rPr>
              <a:t> </a:t>
            </a:r>
            <a:r>
              <a:rPr lang="en-US" sz="600" dirty="0"/>
              <a:t>erasable programmable read-only memory</a:t>
            </a:r>
            <a:r>
              <a:rPr lang="en-US" sz="2000" dirty="0" smtClean="0">
                <a:solidFill>
                  <a:prstClr val="black"/>
                </a:solidFill>
              </a:rPr>
              <a:t>)</a:t>
            </a:r>
            <a:endParaRPr lang="ru-RU" sz="2000" dirty="0" smtClean="0">
              <a:solidFill>
                <a:prstClr val="black"/>
              </a:solidFill>
            </a:endParaRPr>
          </a:p>
          <a:p>
            <a:endParaRPr lang="ru-RU" sz="2000" dirty="0"/>
          </a:p>
        </p:txBody>
      </p:sp>
      <p:cxnSp>
        <p:nvCxnSpPr>
          <p:cNvPr id="53" name="Прямая со стрелкой 52"/>
          <p:cNvCxnSpPr/>
          <p:nvPr/>
        </p:nvCxnSpPr>
        <p:spPr>
          <a:xfrm>
            <a:off x="4807652" y="3735721"/>
            <a:ext cx="3600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6" name="Прямая соединительная линия 55"/>
          <p:cNvCxnSpPr/>
          <p:nvPr/>
        </p:nvCxnSpPr>
        <p:spPr>
          <a:xfrm flipV="1">
            <a:off x="5176459" y="3731778"/>
            <a:ext cx="10666" cy="79266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Прямая со стрелкой 57"/>
          <p:cNvCxnSpPr/>
          <p:nvPr/>
        </p:nvCxnSpPr>
        <p:spPr>
          <a:xfrm>
            <a:off x="5187125" y="4236409"/>
            <a:ext cx="3600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9" name="Прямоугольник 58"/>
          <p:cNvSpPr/>
          <p:nvPr/>
        </p:nvSpPr>
        <p:spPr>
          <a:xfrm>
            <a:off x="5583636" y="4076761"/>
            <a:ext cx="3853444" cy="646331"/>
          </a:xfrm>
          <a:prstGeom prst="rect">
            <a:avLst/>
          </a:prstGeom>
        </p:spPr>
        <p:txBody>
          <a:bodyPr wrap="square">
            <a:spAutoFit/>
          </a:bodyPr>
          <a:lstStyle/>
          <a:p>
            <a:r>
              <a:rPr lang="ru-RU" sz="1600" dirty="0" smtClean="0">
                <a:solidFill>
                  <a:prstClr val="black"/>
                </a:solidFill>
              </a:rPr>
              <a:t>ППЗУ с ультрафиолетовым стиранием</a:t>
            </a:r>
          </a:p>
          <a:p>
            <a:endParaRPr lang="ru-RU" sz="2000" dirty="0"/>
          </a:p>
        </p:txBody>
      </p:sp>
      <p:sp>
        <p:nvSpPr>
          <p:cNvPr id="60" name="Прямоугольник 59"/>
          <p:cNvSpPr/>
          <p:nvPr/>
        </p:nvSpPr>
        <p:spPr>
          <a:xfrm>
            <a:off x="5573846" y="4375765"/>
            <a:ext cx="3833228" cy="892552"/>
          </a:xfrm>
          <a:prstGeom prst="rect">
            <a:avLst/>
          </a:prstGeom>
        </p:spPr>
        <p:txBody>
          <a:bodyPr wrap="square">
            <a:spAutoFit/>
          </a:bodyPr>
          <a:lstStyle/>
          <a:p>
            <a:r>
              <a:rPr lang="ru-RU" sz="1600" dirty="0" smtClean="0">
                <a:solidFill>
                  <a:prstClr val="black"/>
                </a:solidFill>
              </a:rPr>
              <a:t>ППЗУ с электрическим стиранием</a:t>
            </a:r>
          </a:p>
          <a:p>
            <a:r>
              <a:rPr lang="ru-RU" sz="1600" dirty="0" smtClean="0">
                <a:solidFill>
                  <a:prstClr val="black"/>
                </a:solidFill>
              </a:rPr>
              <a:t>(</a:t>
            </a:r>
            <a:r>
              <a:rPr lang="ru-RU" sz="1600" b="1" dirty="0" smtClean="0">
                <a:solidFill>
                  <a:srgbClr val="C00000"/>
                </a:solidFill>
              </a:rPr>
              <a:t>ЭСППЗУ</a:t>
            </a:r>
            <a:r>
              <a:rPr lang="ru-RU" sz="1600" dirty="0" smtClean="0">
                <a:solidFill>
                  <a:prstClr val="black"/>
                </a:solidFill>
              </a:rPr>
              <a:t>, </a:t>
            </a:r>
            <a:r>
              <a:rPr lang="en-US" sz="1600" b="1" dirty="0" smtClean="0">
                <a:solidFill>
                  <a:schemeClr val="tx2"/>
                </a:solidFill>
              </a:rPr>
              <a:t>EEPROM</a:t>
            </a:r>
            <a:r>
              <a:rPr lang="en-US" sz="1600" dirty="0" smtClean="0">
                <a:solidFill>
                  <a:prstClr val="black"/>
                </a:solidFill>
              </a:rPr>
              <a:t>)</a:t>
            </a:r>
            <a:endParaRPr lang="ru-RU" sz="1600" dirty="0" smtClean="0">
              <a:solidFill>
                <a:prstClr val="black"/>
              </a:solidFill>
            </a:endParaRPr>
          </a:p>
          <a:p>
            <a:endParaRPr lang="ru-RU" sz="2000" dirty="0"/>
          </a:p>
        </p:txBody>
      </p:sp>
      <p:cxnSp>
        <p:nvCxnSpPr>
          <p:cNvPr id="61" name="Прямая со стрелкой 60"/>
          <p:cNvCxnSpPr/>
          <p:nvPr/>
        </p:nvCxnSpPr>
        <p:spPr>
          <a:xfrm>
            <a:off x="5159505" y="4534333"/>
            <a:ext cx="3600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2" name="Прямая со стрелкой 61"/>
          <p:cNvCxnSpPr/>
          <p:nvPr/>
        </p:nvCxnSpPr>
        <p:spPr>
          <a:xfrm>
            <a:off x="4451624" y="5183709"/>
            <a:ext cx="3600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4" name="Прямоугольник 63"/>
          <p:cNvSpPr/>
          <p:nvPr/>
        </p:nvSpPr>
        <p:spPr>
          <a:xfrm>
            <a:off x="4807652" y="4983654"/>
            <a:ext cx="3580148" cy="400110"/>
          </a:xfrm>
          <a:prstGeom prst="rect">
            <a:avLst/>
          </a:prstGeom>
        </p:spPr>
        <p:txBody>
          <a:bodyPr wrap="square">
            <a:spAutoFit/>
          </a:bodyPr>
          <a:lstStyle/>
          <a:p>
            <a:r>
              <a:rPr lang="ru-RU" sz="2000" dirty="0" err="1" smtClean="0">
                <a:solidFill>
                  <a:prstClr val="black"/>
                </a:solidFill>
              </a:rPr>
              <a:t>ФЛЭШ-память</a:t>
            </a:r>
            <a:r>
              <a:rPr lang="ru-RU" sz="2000" dirty="0">
                <a:solidFill>
                  <a:prstClr val="black"/>
                </a:solidFill>
              </a:rPr>
              <a:t> </a:t>
            </a:r>
            <a:r>
              <a:rPr lang="ru-RU" sz="2000" b="1" dirty="0" smtClean="0"/>
              <a:t>(</a:t>
            </a:r>
            <a:r>
              <a:rPr lang="en-US" sz="2000" b="1" dirty="0" smtClean="0">
                <a:solidFill>
                  <a:schemeClr val="tx2"/>
                </a:solidFill>
              </a:rPr>
              <a:t>FLASH</a:t>
            </a:r>
            <a:r>
              <a:rPr lang="ru-RU" sz="2000" b="1" dirty="0" smtClean="0"/>
              <a:t>)</a:t>
            </a:r>
            <a:endParaRPr lang="ru-RU" sz="2000" b="1" dirty="0"/>
          </a:p>
        </p:txBody>
      </p:sp>
      <p:cxnSp>
        <p:nvCxnSpPr>
          <p:cNvPr id="66" name="Прямая соединительная линия 65"/>
          <p:cNvCxnSpPr/>
          <p:nvPr/>
        </p:nvCxnSpPr>
        <p:spPr>
          <a:xfrm flipV="1">
            <a:off x="4802319" y="5183710"/>
            <a:ext cx="5333" cy="65797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Прямая со стрелкой 66"/>
          <p:cNvCxnSpPr/>
          <p:nvPr/>
        </p:nvCxnSpPr>
        <p:spPr>
          <a:xfrm>
            <a:off x="4796986" y="5537156"/>
            <a:ext cx="3600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8" name="Прямоугольник 67"/>
          <p:cNvSpPr/>
          <p:nvPr/>
        </p:nvSpPr>
        <p:spPr>
          <a:xfrm>
            <a:off x="5225436" y="5333858"/>
            <a:ext cx="3853444" cy="1015663"/>
          </a:xfrm>
          <a:prstGeom prst="rect">
            <a:avLst/>
          </a:prstGeom>
        </p:spPr>
        <p:txBody>
          <a:bodyPr wrap="square">
            <a:spAutoFit/>
          </a:bodyPr>
          <a:lstStyle/>
          <a:p>
            <a:r>
              <a:rPr lang="en-US" sz="2000" dirty="0" smtClean="0">
                <a:solidFill>
                  <a:prstClr val="black"/>
                </a:solidFill>
              </a:rPr>
              <a:t>NOR-flash</a:t>
            </a:r>
            <a:r>
              <a:rPr lang="ru-RU" sz="2000" dirty="0" smtClean="0">
                <a:solidFill>
                  <a:prstClr val="black"/>
                </a:solidFill>
              </a:rPr>
              <a:t> (команды)</a:t>
            </a:r>
            <a:endParaRPr lang="en-US" sz="2000" dirty="0" smtClean="0">
              <a:solidFill>
                <a:prstClr val="black"/>
              </a:solidFill>
            </a:endParaRPr>
          </a:p>
          <a:p>
            <a:r>
              <a:rPr lang="en-US" sz="2000" dirty="0" smtClean="0">
                <a:solidFill>
                  <a:prstClr val="black"/>
                </a:solidFill>
              </a:rPr>
              <a:t>NAND-flash</a:t>
            </a:r>
            <a:r>
              <a:rPr lang="ru-RU" sz="2000" dirty="0" smtClean="0">
                <a:solidFill>
                  <a:prstClr val="black"/>
                </a:solidFill>
              </a:rPr>
              <a:t> (данные)</a:t>
            </a:r>
          </a:p>
          <a:p>
            <a:endParaRPr lang="ru-RU" sz="2000" dirty="0"/>
          </a:p>
        </p:txBody>
      </p:sp>
      <p:cxnSp>
        <p:nvCxnSpPr>
          <p:cNvPr id="69" name="Прямая со стрелкой 68"/>
          <p:cNvCxnSpPr/>
          <p:nvPr/>
        </p:nvCxnSpPr>
        <p:spPr>
          <a:xfrm>
            <a:off x="4816419" y="5841689"/>
            <a:ext cx="3600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6384" name="Скругленный прямоугольник 16383"/>
          <p:cNvSpPr/>
          <p:nvPr/>
        </p:nvSpPr>
        <p:spPr>
          <a:xfrm>
            <a:off x="661011" y="5993826"/>
            <a:ext cx="6293059" cy="708164"/>
          </a:xfrm>
          <a:prstGeom prst="round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385" name="Прямоугольник 16384"/>
          <p:cNvSpPr/>
          <p:nvPr/>
        </p:nvSpPr>
        <p:spPr>
          <a:xfrm>
            <a:off x="754762" y="6055520"/>
            <a:ext cx="6302046" cy="584775"/>
          </a:xfrm>
          <a:prstGeom prst="rect">
            <a:avLst/>
          </a:prstGeom>
        </p:spPr>
        <p:txBody>
          <a:bodyPr wrap="none">
            <a:spAutoFit/>
          </a:bodyPr>
          <a:lstStyle/>
          <a:p>
            <a:pPr>
              <a:lnSpc>
                <a:spcPct val="80000"/>
              </a:lnSpc>
            </a:pPr>
            <a:r>
              <a:rPr lang="en-US" sz="2000" dirty="0" smtClean="0">
                <a:solidFill>
                  <a:prstClr val="black"/>
                </a:solidFill>
              </a:rPr>
              <a:t>FRAM (</a:t>
            </a:r>
            <a:r>
              <a:rPr lang="ru-RU" sz="2000" dirty="0" err="1" smtClean="0">
                <a:solidFill>
                  <a:prstClr val="black"/>
                </a:solidFill>
              </a:rPr>
              <a:t>фер</a:t>
            </a:r>
            <a:r>
              <a:rPr lang="ru-RU" sz="2000" dirty="0" err="1">
                <a:solidFill>
                  <a:prstClr val="black"/>
                </a:solidFill>
              </a:rPr>
              <a:t>р</a:t>
            </a:r>
            <a:r>
              <a:rPr lang="ru-RU" sz="2000" dirty="0" err="1" smtClean="0">
                <a:solidFill>
                  <a:prstClr val="black"/>
                </a:solidFill>
              </a:rPr>
              <a:t>омагнитная</a:t>
            </a:r>
            <a:r>
              <a:rPr lang="ru-RU" sz="2000" dirty="0" smtClean="0">
                <a:solidFill>
                  <a:prstClr val="black"/>
                </a:solidFill>
              </a:rPr>
              <a:t>)</a:t>
            </a:r>
            <a:r>
              <a:rPr lang="en-US" sz="2000" dirty="0" smtClean="0">
                <a:solidFill>
                  <a:prstClr val="black"/>
                </a:solidFill>
              </a:rPr>
              <a:t>,</a:t>
            </a:r>
            <a:r>
              <a:rPr lang="ru-RU" sz="2000" dirty="0" smtClean="0">
                <a:solidFill>
                  <a:prstClr val="black"/>
                </a:solidFill>
              </a:rPr>
              <a:t> </a:t>
            </a:r>
            <a:r>
              <a:rPr lang="en-US" sz="2000" dirty="0" smtClean="0">
                <a:solidFill>
                  <a:prstClr val="black"/>
                </a:solidFill>
              </a:rPr>
              <a:t>MRAM (</a:t>
            </a:r>
            <a:r>
              <a:rPr lang="ru-RU" sz="2000" dirty="0" smtClean="0">
                <a:solidFill>
                  <a:prstClr val="black"/>
                </a:solidFill>
              </a:rPr>
              <a:t>магниторезистивная), </a:t>
            </a:r>
          </a:p>
          <a:p>
            <a:pPr>
              <a:lnSpc>
                <a:spcPct val="80000"/>
              </a:lnSpc>
            </a:pPr>
            <a:r>
              <a:rPr lang="en-US" sz="2000" dirty="0">
                <a:solidFill>
                  <a:prstClr val="black"/>
                </a:solidFill>
              </a:rPr>
              <a:t>ReRAM </a:t>
            </a:r>
            <a:r>
              <a:rPr lang="ru-RU" sz="2000" dirty="0">
                <a:solidFill>
                  <a:prstClr val="black"/>
                </a:solidFill>
              </a:rPr>
              <a:t>(</a:t>
            </a:r>
            <a:r>
              <a:rPr lang="ru-RU" sz="2000" dirty="0" smtClean="0">
                <a:solidFill>
                  <a:prstClr val="black"/>
                </a:solidFill>
              </a:rPr>
              <a:t>резистивная), …. еще много видов </a:t>
            </a:r>
            <a:endParaRPr lang="ru-RU" sz="2000" dirty="0"/>
          </a:p>
        </p:txBody>
      </p:sp>
    </p:spTree>
    <p:extLst>
      <p:ext uri="{BB962C8B-B14F-4D97-AF65-F5344CB8AC3E}">
        <p14:creationId xmlns:p14="http://schemas.microsoft.com/office/powerpoint/2010/main" val="349594557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Заголовок 1"/>
          <p:cNvSpPr txBox="1">
            <a:spLocks/>
          </p:cNvSpPr>
          <p:nvPr/>
        </p:nvSpPr>
        <p:spPr>
          <a:xfrm>
            <a:off x="3515" y="404664"/>
            <a:ext cx="9144000"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4000" b="1" dirty="0" smtClean="0">
                <a:solidFill>
                  <a:srgbClr val="C00000"/>
                </a:solidFill>
              </a:rPr>
              <a:t>ЗАПОМИНАЮЩИЕ УСТРОЙСТВА</a:t>
            </a:r>
            <a:r>
              <a:rPr lang="en-US" sz="4000" b="1" dirty="0" smtClean="0">
                <a:solidFill>
                  <a:srgbClr val="C00000"/>
                </a:solidFill>
              </a:rPr>
              <a:t>. </a:t>
            </a:r>
            <a:endParaRPr lang="ru-RU" sz="4000" b="1" dirty="0" smtClean="0">
              <a:solidFill>
                <a:srgbClr val="C00000"/>
              </a:solidFill>
            </a:endParaRPr>
          </a:p>
          <a:p>
            <a:r>
              <a:rPr lang="ru-RU" sz="3800" b="1" dirty="0" smtClean="0">
                <a:solidFill>
                  <a:schemeClr val="tx2"/>
                </a:solidFill>
              </a:rPr>
              <a:t>Расширенная классификация (их много)</a:t>
            </a:r>
            <a:endParaRPr lang="ru-RU" sz="3800" dirty="0">
              <a:solidFill>
                <a:schemeClr val="tx2"/>
              </a:solidFill>
            </a:endParaRPr>
          </a:p>
        </p:txBody>
      </p:sp>
      <p:pic>
        <p:nvPicPr>
          <p:cNvPr id="14344" name="Picture 8" descr="http://litceysel.ru/amdc/%D0%A3%D1%87%D0%B5%D0%B1%D0%BD%D0%BE-%D0%BC%D0%B5%D1%82%D0%BE%D0%B4%D0%B8%D1%87%D0%B5%D1%81%D0%BA%D0%B8%D0%B9+%D0%BA%D0%BE%D0%BC%D0%BF%D0%BB%D0%B5%D0%BA%D1%81+%D0%BF%D0%BE+%D0%B4%D0%B8%D1%81%D1%86%D0%B8%D0%BF%D0%BB%D0%B8%D0%BD%D0%B5+%D0%A1%D1%85%D0%B5%D0%BC%D0%BE%D1%82%D0%B5%D1%85%D0%BD%D0%B8%D0%BA%D0%B0+%D0%AD%D0%92%D0%9Cc/350180_html_5446582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1412776"/>
            <a:ext cx="3391030" cy="3429078"/>
          </a:xfrm>
          <a:prstGeom prst="rect">
            <a:avLst/>
          </a:prstGeom>
          <a:noFill/>
          <a:ln w="25400">
            <a:solidFill>
              <a:srgbClr val="C00000"/>
            </a:solidFill>
          </a:ln>
          <a:extLst>
            <a:ext uri="{909E8E84-426E-40DD-AFC4-6F175D3DCCD1}">
              <a14:hiddenFill xmlns:a14="http://schemas.microsoft.com/office/drawing/2010/main">
                <a:solidFill>
                  <a:srgbClr val="FFFFFF"/>
                </a:solidFill>
              </a14:hiddenFill>
            </a:ext>
          </a:extLst>
        </p:spPr>
      </p:pic>
      <p:pic>
        <p:nvPicPr>
          <p:cNvPr id="14346" name="Picture 10" descr="http://www.help-rus-student.ru/pictures/27/412_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3993734"/>
            <a:ext cx="4565962" cy="2820170"/>
          </a:xfrm>
          <a:prstGeom prst="rect">
            <a:avLst/>
          </a:prstGeom>
          <a:noFill/>
          <a:ln w="25400">
            <a:solidFill>
              <a:srgbClr val="C00000"/>
            </a:solidFill>
          </a:ln>
          <a:extLst>
            <a:ext uri="{909E8E84-426E-40DD-AFC4-6F175D3DCCD1}">
              <a14:hiddenFill xmlns:a14="http://schemas.microsoft.com/office/drawing/2010/main">
                <a:solidFill>
                  <a:srgbClr val="FFFFFF"/>
                </a:solidFill>
              </a14:hiddenFill>
            </a:ext>
          </a:extLst>
        </p:spPr>
      </p:pic>
      <p:pic>
        <p:nvPicPr>
          <p:cNvPr id="14342" name="Picture 6" descr="http://main.tpkelbook.com/images_elb/33/5_1.gif"/>
          <p:cNvPicPr>
            <a:picLocks noChangeAspect="1" noChangeArrowheads="1"/>
          </p:cNvPicPr>
          <p:nvPr/>
        </p:nvPicPr>
        <p:blipFill rotWithShape="1">
          <a:blip r:embed="rId4">
            <a:extLst>
              <a:ext uri="{28A0092B-C50C-407E-A947-70E740481C1C}">
                <a14:useLocalDpi xmlns:a14="http://schemas.microsoft.com/office/drawing/2010/main" val="0"/>
              </a:ext>
            </a:extLst>
          </a:blip>
          <a:srcRect b="8686"/>
          <a:stretch/>
        </p:blipFill>
        <p:spPr bwMode="auto">
          <a:xfrm>
            <a:off x="395536" y="1341243"/>
            <a:ext cx="4389953" cy="2921754"/>
          </a:xfrm>
          <a:prstGeom prst="rect">
            <a:avLst/>
          </a:prstGeom>
          <a:noFill/>
          <a:ln w="25400">
            <a:solidFill>
              <a:srgbClr val="C00000"/>
            </a:solidFill>
          </a:ln>
          <a:extLst>
            <a:ext uri="{909E8E84-426E-40DD-AFC4-6F175D3DCCD1}">
              <a14:hiddenFill xmlns:a14="http://schemas.microsoft.com/office/drawing/2010/main">
                <a:solidFill>
                  <a:srgbClr val="FFFFFF"/>
                </a:solidFill>
              </a14:hiddenFill>
            </a:ext>
          </a:extLst>
        </p:spPr>
      </p:pic>
      <p:pic>
        <p:nvPicPr>
          <p:cNvPr id="14348" name="Picture 12" descr="https://im0-tub-ru.yandex.net/i?id=079b8eb938f83c281a7c14ccfc4219c4&amp;n=33&amp;h=215&amp;w=2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85" y="4233028"/>
            <a:ext cx="3049255" cy="2383964"/>
          </a:xfrm>
          <a:prstGeom prst="rect">
            <a:avLst/>
          </a:prstGeom>
          <a:noFill/>
          <a:ln w="25400">
            <a:solidFill>
              <a:srgbClr val="C0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10533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Заголовок 1"/>
          <p:cNvSpPr txBox="1">
            <a:spLocks/>
          </p:cNvSpPr>
          <p:nvPr/>
        </p:nvSpPr>
        <p:spPr>
          <a:xfrm>
            <a:off x="3515" y="404664"/>
            <a:ext cx="9144000"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4000" b="1" dirty="0" smtClean="0">
                <a:solidFill>
                  <a:srgbClr val="C00000"/>
                </a:solidFill>
              </a:rPr>
              <a:t>ЗАПОМИНАЮЩИЕ УСТРОЙСТВА</a:t>
            </a:r>
            <a:r>
              <a:rPr lang="en-US" sz="4000" b="1" dirty="0" smtClean="0">
                <a:solidFill>
                  <a:srgbClr val="C00000"/>
                </a:solidFill>
              </a:rPr>
              <a:t>. </a:t>
            </a:r>
            <a:endParaRPr lang="ru-RU" sz="4000" b="1" dirty="0" smtClean="0">
              <a:solidFill>
                <a:srgbClr val="C00000"/>
              </a:solidFill>
            </a:endParaRPr>
          </a:p>
          <a:p>
            <a:r>
              <a:rPr lang="ru-RU" sz="4000" b="1" dirty="0" smtClean="0">
                <a:solidFill>
                  <a:schemeClr val="tx2"/>
                </a:solidFill>
              </a:rPr>
              <a:t>Структурная схема</a:t>
            </a:r>
            <a:r>
              <a:rPr lang="ru-RU" sz="4000" b="1" dirty="0">
                <a:solidFill>
                  <a:schemeClr val="tx2"/>
                </a:solidFill>
              </a:rPr>
              <a:t> </a:t>
            </a:r>
            <a:r>
              <a:rPr lang="ru-RU" sz="4000" b="1" dirty="0" smtClean="0">
                <a:solidFill>
                  <a:schemeClr val="tx2"/>
                </a:solidFill>
              </a:rPr>
              <a:t>ОЗУ </a:t>
            </a:r>
            <a:endParaRPr lang="ru-RU" sz="4000" dirty="0">
              <a:solidFill>
                <a:schemeClr val="tx2"/>
              </a:solidFill>
            </a:endParaRPr>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947" y="1340768"/>
            <a:ext cx="8372269" cy="4896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444921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Заголовок 1"/>
          <p:cNvSpPr txBox="1">
            <a:spLocks/>
          </p:cNvSpPr>
          <p:nvPr/>
        </p:nvSpPr>
        <p:spPr>
          <a:xfrm>
            <a:off x="3515" y="404664"/>
            <a:ext cx="9144000"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4000" b="1" dirty="0" smtClean="0">
                <a:solidFill>
                  <a:srgbClr val="C00000"/>
                </a:solidFill>
              </a:rPr>
              <a:t>ЗАПОМИНАЮЩИЕ УСТРОЙСТВА</a:t>
            </a:r>
            <a:r>
              <a:rPr lang="en-US" sz="4000" b="1" dirty="0" smtClean="0">
                <a:solidFill>
                  <a:srgbClr val="C00000"/>
                </a:solidFill>
              </a:rPr>
              <a:t>. </a:t>
            </a:r>
            <a:endParaRPr lang="ru-RU" sz="4000" b="1" dirty="0" smtClean="0">
              <a:solidFill>
                <a:srgbClr val="C00000"/>
              </a:solidFill>
            </a:endParaRPr>
          </a:p>
          <a:p>
            <a:r>
              <a:rPr lang="ru-RU" sz="4000" b="1" dirty="0" smtClean="0">
                <a:solidFill>
                  <a:schemeClr val="tx2"/>
                </a:solidFill>
              </a:rPr>
              <a:t>Структурная схема ячейки</a:t>
            </a:r>
            <a:r>
              <a:rPr lang="ru-RU" sz="4000" b="1" dirty="0">
                <a:solidFill>
                  <a:schemeClr val="tx2"/>
                </a:solidFill>
              </a:rPr>
              <a:t> </a:t>
            </a:r>
            <a:r>
              <a:rPr lang="ru-RU" sz="4000" b="1" dirty="0" smtClean="0">
                <a:solidFill>
                  <a:schemeClr val="tx2"/>
                </a:solidFill>
              </a:rPr>
              <a:t>ОЗУ </a:t>
            </a:r>
            <a:endParaRPr lang="ru-RU" sz="4000" dirty="0">
              <a:solidFill>
                <a:schemeClr val="tx2"/>
              </a:solidFill>
            </a:endParaRPr>
          </a:p>
        </p:txBody>
      </p:sp>
      <p:pic>
        <p:nvPicPr>
          <p:cNvPr id="1536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71" y="2276871"/>
            <a:ext cx="5398740" cy="3993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1326315"/>
            <a:ext cx="3385316" cy="1901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Прямоугольник 1"/>
          <p:cNvSpPr/>
          <p:nvPr/>
        </p:nvSpPr>
        <p:spPr>
          <a:xfrm>
            <a:off x="5872651" y="4005064"/>
            <a:ext cx="3274864" cy="1477328"/>
          </a:xfrm>
          <a:prstGeom prst="rect">
            <a:avLst/>
          </a:prstGeom>
        </p:spPr>
        <p:txBody>
          <a:bodyPr wrap="square">
            <a:spAutoFit/>
          </a:bodyPr>
          <a:lstStyle/>
          <a:p>
            <a:r>
              <a:rPr lang="ru-RU" sz="3000" dirty="0" smtClean="0">
                <a:solidFill>
                  <a:srgbClr val="C00000"/>
                </a:solidFill>
              </a:rPr>
              <a:t>Классическая 6-ти транзисторная ячейка </a:t>
            </a:r>
            <a:endParaRPr lang="ru-RU" sz="3000" dirty="0">
              <a:solidFill>
                <a:srgbClr val="C00000"/>
              </a:solidFill>
            </a:endParaRPr>
          </a:p>
        </p:txBody>
      </p:sp>
      <p:sp>
        <p:nvSpPr>
          <p:cNvPr id="3" name="Стрелка вниз 2"/>
          <p:cNvSpPr/>
          <p:nvPr/>
        </p:nvSpPr>
        <p:spPr>
          <a:xfrm rot="5400000">
            <a:off x="5433757" y="4520858"/>
            <a:ext cx="432048" cy="4457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5077320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515" y="404664"/>
            <a:ext cx="9144000"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4000" b="1" dirty="0" smtClean="0">
                <a:solidFill>
                  <a:srgbClr val="C00000"/>
                </a:solidFill>
              </a:rPr>
              <a:t>ЗАПОМИНАЮЩИЕ УСТРОЙСТВА</a:t>
            </a:r>
            <a:r>
              <a:rPr lang="en-US" sz="4000" b="1" dirty="0" smtClean="0">
                <a:solidFill>
                  <a:srgbClr val="C00000"/>
                </a:solidFill>
              </a:rPr>
              <a:t>. </a:t>
            </a:r>
            <a:endParaRPr lang="ru-RU" sz="4000" b="1" dirty="0" smtClean="0">
              <a:solidFill>
                <a:srgbClr val="C00000"/>
              </a:solidFill>
            </a:endParaRPr>
          </a:p>
          <a:p>
            <a:r>
              <a:rPr lang="ru-RU" sz="4000" b="1" dirty="0" smtClean="0">
                <a:solidFill>
                  <a:schemeClr val="tx2"/>
                </a:solidFill>
              </a:rPr>
              <a:t>Структурная схема накопителя ОЗУ </a:t>
            </a:r>
            <a:endParaRPr lang="ru-RU" sz="4000" dirty="0">
              <a:solidFill>
                <a:schemeClr val="tx2"/>
              </a:solidFill>
            </a:endParaRPr>
          </a:p>
        </p:txBody>
      </p:sp>
      <p:cxnSp>
        <p:nvCxnSpPr>
          <p:cNvPr id="6" name="Прямая соединительная линия 5"/>
          <p:cNvCxnSpPr/>
          <p:nvPr/>
        </p:nvCxnSpPr>
        <p:spPr>
          <a:xfrm>
            <a:off x="971600" y="2420888"/>
            <a:ext cx="7128792"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7" name="Прямая соединительная линия 6"/>
          <p:cNvCxnSpPr/>
          <p:nvPr/>
        </p:nvCxnSpPr>
        <p:spPr>
          <a:xfrm>
            <a:off x="971600" y="3573016"/>
            <a:ext cx="7128792"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p:cNvCxnSpPr/>
          <p:nvPr/>
        </p:nvCxnSpPr>
        <p:spPr>
          <a:xfrm>
            <a:off x="971600" y="4869160"/>
            <a:ext cx="7128792"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Прямая соединительная линия 8"/>
          <p:cNvCxnSpPr/>
          <p:nvPr/>
        </p:nvCxnSpPr>
        <p:spPr>
          <a:xfrm>
            <a:off x="1691680" y="1556792"/>
            <a:ext cx="0" cy="438410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10"/>
          <p:cNvCxnSpPr/>
          <p:nvPr/>
        </p:nvCxnSpPr>
        <p:spPr>
          <a:xfrm>
            <a:off x="4283968" y="1556792"/>
            <a:ext cx="0" cy="438410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p:cNvCxnSpPr/>
          <p:nvPr/>
        </p:nvCxnSpPr>
        <p:spPr>
          <a:xfrm>
            <a:off x="6876256" y="1556792"/>
            <a:ext cx="0" cy="4384104"/>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6" name="Скругленный прямоугольник 15"/>
          <p:cNvSpPr/>
          <p:nvPr/>
        </p:nvSpPr>
        <p:spPr>
          <a:xfrm>
            <a:off x="3851920" y="2240868"/>
            <a:ext cx="936104" cy="3600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D7…D0</a:t>
            </a:r>
            <a:endParaRPr lang="ru-RU" dirty="0">
              <a:solidFill>
                <a:schemeClr val="tx1"/>
              </a:solidFill>
            </a:endParaRPr>
          </a:p>
        </p:txBody>
      </p:sp>
      <p:sp>
        <p:nvSpPr>
          <p:cNvPr id="17" name="Скругленный прямоугольник 16"/>
          <p:cNvSpPr/>
          <p:nvPr/>
        </p:nvSpPr>
        <p:spPr>
          <a:xfrm>
            <a:off x="1223628" y="2240868"/>
            <a:ext cx="936104" cy="3600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D7…D0</a:t>
            </a:r>
            <a:endParaRPr lang="ru-RU" dirty="0">
              <a:solidFill>
                <a:schemeClr val="tx1"/>
              </a:solidFill>
            </a:endParaRPr>
          </a:p>
        </p:txBody>
      </p:sp>
      <p:sp>
        <p:nvSpPr>
          <p:cNvPr id="18" name="Скругленный прямоугольник 17"/>
          <p:cNvSpPr/>
          <p:nvPr/>
        </p:nvSpPr>
        <p:spPr>
          <a:xfrm>
            <a:off x="6408204" y="2240868"/>
            <a:ext cx="936104" cy="3600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D7…D0</a:t>
            </a:r>
            <a:endParaRPr lang="ru-RU" dirty="0">
              <a:solidFill>
                <a:schemeClr val="tx1"/>
              </a:solidFill>
            </a:endParaRPr>
          </a:p>
        </p:txBody>
      </p:sp>
      <p:sp>
        <p:nvSpPr>
          <p:cNvPr id="19" name="Скругленный прямоугольник 18"/>
          <p:cNvSpPr/>
          <p:nvPr/>
        </p:nvSpPr>
        <p:spPr>
          <a:xfrm>
            <a:off x="1223628" y="3398912"/>
            <a:ext cx="936104" cy="3600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D7…D0</a:t>
            </a:r>
            <a:endParaRPr lang="ru-RU" dirty="0">
              <a:solidFill>
                <a:schemeClr val="tx1"/>
              </a:solidFill>
            </a:endParaRPr>
          </a:p>
        </p:txBody>
      </p:sp>
      <p:sp>
        <p:nvSpPr>
          <p:cNvPr id="20" name="Скругленный прямоугольник 19"/>
          <p:cNvSpPr/>
          <p:nvPr/>
        </p:nvSpPr>
        <p:spPr>
          <a:xfrm>
            <a:off x="3851920" y="3392996"/>
            <a:ext cx="936104" cy="3600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D7…D0</a:t>
            </a:r>
            <a:endParaRPr lang="ru-RU" dirty="0">
              <a:solidFill>
                <a:schemeClr val="tx1"/>
              </a:solidFill>
            </a:endParaRPr>
          </a:p>
        </p:txBody>
      </p:sp>
      <p:sp>
        <p:nvSpPr>
          <p:cNvPr id="21" name="Скругленный прямоугольник 20"/>
          <p:cNvSpPr/>
          <p:nvPr/>
        </p:nvSpPr>
        <p:spPr>
          <a:xfrm>
            <a:off x="6408204" y="3398912"/>
            <a:ext cx="936104" cy="3600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D7…D0</a:t>
            </a:r>
            <a:endParaRPr lang="ru-RU" dirty="0">
              <a:solidFill>
                <a:schemeClr val="tx1"/>
              </a:solidFill>
            </a:endParaRPr>
          </a:p>
        </p:txBody>
      </p:sp>
      <p:sp>
        <p:nvSpPr>
          <p:cNvPr id="22" name="Скругленный прямоугольник 21"/>
          <p:cNvSpPr/>
          <p:nvPr/>
        </p:nvSpPr>
        <p:spPr>
          <a:xfrm>
            <a:off x="1237633" y="4689140"/>
            <a:ext cx="936104" cy="3600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D7…D0</a:t>
            </a:r>
            <a:endParaRPr lang="ru-RU" dirty="0">
              <a:solidFill>
                <a:schemeClr val="tx1"/>
              </a:solidFill>
            </a:endParaRPr>
          </a:p>
        </p:txBody>
      </p:sp>
      <p:sp>
        <p:nvSpPr>
          <p:cNvPr id="23" name="Скругленный прямоугольник 22"/>
          <p:cNvSpPr/>
          <p:nvPr/>
        </p:nvSpPr>
        <p:spPr>
          <a:xfrm>
            <a:off x="3815916" y="4667350"/>
            <a:ext cx="936104" cy="3600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D7…D0</a:t>
            </a:r>
            <a:endParaRPr lang="ru-RU" dirty="0">
              <a:solidFill>
                <a:schemeClr val="tx1"/>
              </a:solidFill>
            </a:endParaRPr>
          </a:p>
        </p:txBody>
      </p:sp>
      <p:sp>
        <p:nvSpPr>
          <p:cNvPr id="24" name="Скругленный прямоугольник 23"/>
          <p:cNvSpPr/>
          <p:nvPr/>
        </p:nvSpPr>
        <p:spPr>
          <a:xfrm>
            <a:off x="6408204" y="4689140"/>
            <a:ext cx="936104" cy="3600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D7…D0</a:t>
            </a:r>
            <a:endParaRPr lang="ru-RU" dirty="0">
              <a:solidFill>
                <a:schemeClr val="tx1"/>
              </a:solidFill>
            </a:endParaRPr>
          </a:p>
        </p:txBody>
      </p:sp>
      <p:sp>
        <p:nvSpPr>
          <p:cNvPr id="25" name="Прямоугольник 24"/>
          <p:cNvSpPr/>
          <p:nvPr/>
        </p:nvSpPr>
        <p:spPr>
          <a:xfrm>
            <a:off x="251520" y="2184569"/>
            <a:ext cx="585417" cy="445635"/>
          </a:xfrm>
          <a:prstGeom prst="rect">
            <a:avLst/>
          </a:prstGeom>
        </p:spPr>
        <p:txBody>
          <a:bodyPr wrap="none">
            <a:spAutoFit/>
          </a:bodyPr>
          <a:lstStyle/>
          <a:p>
            <a:pPr>
              <a:lnSpc>
                <a:spcPct val="80000"/>
              </a:lnSpc>
            </a:pPr>
            <a:r>
              <a:rPr lang="en-US" sz="2800" b="1" dirty="0" smtClean="0">
                <a:solidFill>
                  <a:srgbClr val="FF0000"/>
                </a:solidFill>
              </a:rPr>
              <a:t>A0</a:t>
            </a:r>
            <a:endParaRPr lang="ru-RU" sz="2800" b="1" dirty="0">
              <a:solidFill>
                <a:srgbClr val="FF0000"/>
              </a:solidFill>
            </a:endParaRPr>
          </a:p>
        </p:txBody>
      </p:sp>
      <p:sp>
        <p:nvSpPr>
          <p:cNvPr id="26" name="Прямоугольник 25"/>
          <p:cNvSpPr/>
          <p:nvPr/>
        </p:nvSpPr>
        <p:spPr>
          <a:xfrm>
            <a:off x="251519" y="3350198"/>
            <a:ext cx="585417" cy="445635"/>
          </a:xfrm>
          <a:prstGeom prst="rect">
            <a:avLst/>
          </a:prstGeom>
        </p:spPr>
        <p:txBody>
          <a:bodyPr wrap="none">
            <a:spAutoFit/>
          </a:bodyPr>
          <a:lstStyle/>
          <a:p>
            <a:pPr>
              <a:lnSpc>
                <a:spcPct val="80000"/>
              </a:lnSpc>
            </a:pPr>
            <a:r>
              <a:rPr lang="en-US" sz="2800" b="1" dirty="0" smtClean="0">
                <a:solidFill>
                  <a:srgbClr val="FF0000"/>
                </a:solidFill>
              </a:rPr>
              <a:t>A1</a:t>
            </a:r>
            <a:endParaRPr lang="ru-RU" sz="2800" b="1" dirty="0">
              <a:solidFill>
                <a:srgbClr val="FF0000"/>
              </a:solidFill>
            </a:endParaRPr>
          </a:p>
        </p:txBody>
      </p:sp>
      <p:sp>
        <p:nvSpPr>
          <p:cNvPr id="27" name="Прямоугольник 26"/>
          <p:cNvSpPr/>
          <p:nvPr/>
        </p:nvSpPr>
        <p:spPr>
          <a:xfrm>
            <a:off x="251520" y="4667350"/>
            <a:ext cx="585417" cy="445635"/>
          </a:xfrm>
          <a:prstGeom prst="rect">
            <a:avLst/>
          </a:prstGeom>
        </p:spPr>
        <p:txBody>
          <a:bodyPr wrap="none">
            <a:spAutoFit/>
          </a:bodyPr>
          <a:lstStyle/>
          <a:p>
            <a:pPr>
              <a:lnSpc>
                <a:spcPct val="80000"/>
              </a:lnSpc>
            </a:pPr>
            <a:r>
              <a:rPr lang="en-US" sz="2800" b="1" dirty="0" smtClean="0">
                <a:solidFill>
                  <a:srgbClr val="FF0000"/>
                </a:solidFill>
              </a:rPr>
              <a:t>A2</a:t>
            </a:r>
            <a:endParaRPr lang="ru-RU" sz="2800" b="1" dirty="0">
              <a:solidFill>
                <a:srgbClr val="FF0000"/>
              </a:solidFill>
            </a:endParaRPr>
          </a:p>
        </p:txBody>
      </p:sp>
      <p:sp>
        <p:nvSpPr>
          <p:cNvPr id="28" name="Прямоугольник 27"/>
          <p:cNvSpPr/>
          <p:nvPr/>
        </p:nvSpPr>
        <p:spPr>
          <a:xfrm>
            <a:off x="1398971" y="5959035"/>
            <a:ext cx="585417" cy="445635"/>
          </a:xfrm>
          <a:prstGeom prst="rect">
            <a:avLst/>
          </a:prstGeom>
        </p:spPr>
        <p:txBody>
          <a:bodyPr wrap="none">
            <a:spAutoFit/>
          </a:bodyPr>
          <a:lstStyle/>
          <a:p>
            <a:pPr>
              <a:lnSpc>
                <a:spcPct val="80000"/>
              </a:lnSpc>
            </a:pPr>
            <a:r>
              <a:rPr lang="en-US" sz="2800" b="1" dirty="0" smtClean="0">
                <a:solidFill>
                  <a:srgbClr val="FF0000"/>
                </a:solidFill>
              </a:rPr>
              <a:t>A3</a:t>
            </a:r>
            <a:endParaRPr lang="ru-RU" sz="2800" b="1" dirty="0">
              <a:solidFill>
                <a:srgbClr val="FF0000"/>
              </a:solidFill>
            </a:endParaRPr>
          </a:p>
        </p:txBody>
      </p:sp>
      <p:sp>
        <p:nvSpPr>
          <p:cNvPr id="29" name="Прямоугольник 28"/>
          <p:cNvSpPr/>
          <p:nvPr/>
        </p:nvSpPr>
        <p:spPr>
          <a:xfrm>
            <a:off x="3950579" y="5959034"/>
            <a:ext cx="585417" cy="445635"/>
          </a:xfrm>
          <a:prstGeom prst="rect">
            <a:avLst/>
          </a:prstGeom>
        </p:spPr>
        <p:txBody>
          <a:bodyPr wrap="none">
            <a:spAutoFit/>
          </a:bodyPr>
          <a:lstStyle/>
          <a:p>
            <a:pPr>
              <a:lnSpc>
                <a:spcPct val="80000"/>
              </a:lnSpc>
            </a:pPr>
            <a:r>
              <a:rPr lang="en-US" sz="2800" b="1" dirty="0" smtClean="0">
                <a:solidFill>
                  <a:srgbClr val="FF0000"/>
                </a:solidFill>
              </a:rPr>
              <a:t>A4</a:t>
            </a:r>
            <a:endParaRPr lang="ru-RU" sz="2800" b="1" dirty="0">
              <a:solidFill>
                <a:srgbClr val="FF0000"/>
              </a:solidFill>
            </a:endParaRPr>
          </a:p>
        </p:txBody>
      </p:sp>
      <p:sp>
        <p:nvSpPr>
          <p:cNvPr id="30" name="Прямоугольник 29"/>
          <p:cNvSpPr/>
          <p:nvPr/>
        </p:nvSpPr>
        <p:spPr>
          <a:xfrm>
            <a:off x="6583547" y="5940896"/>
            <a:ext cx="585417" cy="445635"/>
          </a:xfrm>
          <a:prstGeom prst="rect">
            <a:avLst/>
          </a:prstGeom>
        </p:spPr>
        <p:txBody>
          <a:bodyPr wrap="none">
            <a:spAutoFit/>
          </a:bodyPr>
          <a:lstStyle/>
          <a:p>
            <a:pPr>
              <a:lnSpc>
                <a:spcPct val="80000"/>
              </a:lnSpc>
            </a:pPr>
            <a:r>
              <a:rPr lang="en-US" sz="2800" b="1" dirty="0" smtClean="0">
                <a:solidFill>
                  <a:srgbClr val="FF0000"/>
                </a:solidFill>
              </a:rPr>
              <a:t>A5</a:t>
            </a:r>
            <a:endParaRPr lang="ru-RU" sz="2800" b="1" dirty="0">
              <a:solidFill>
                <a:srgbClr val="FF0000"/>
              </a:solidFill>
            </a:endParaRPr>
          </a:p>
        </p:txBody>
      </p:sp>
    </p:spTree>
    <p:extLst>
      <p:ext uri="{BB962C8B-B14F-4D97-AF65-F5344CB8AC3E}">
        <p14:creationId xmlns:p14="http://schemas.microsoft.com/office/powerpoint/2010/main" val="4941852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188640"/>
            <a:ext cx="8856984" cy="586909"/>
          </a:xfrm>
        </p:spPr>
        <p:txBody>
          <a:bodyPr>
            <a:noAutofit/>
          </a:bodyPr>
          <a:lstStyle/>
          <a:p>
            <a:r>
              <a:rPr lang="ru-RU" sz="3600" b="1" dirty="0" smtClean="0">
                <a:solidFill>
                  <a:srgbClr val="C00000"/>
                </a:solidFill>
              </a:rPr>
              <a:t>ЗАПОМИНАЮЩИЕ УСТРОЙСТВА</a:t>
            </a:r>
            <a:endParaRPr lang="ru-RU" sz="3600" dirty="0">
              <a:solidFill>
                <a:srgbClr val="C00000"/>
              </a:solidFill>
            </a:endParaRPr>
          </a:p>
        </p:txBody>
      </p:sp>
      <p:sp>
        <p:nvSpPr>
          <p:cNvPr id="23" name="Прямоугольник 22"/>
          <p:cNvSpPr/>
          <p:nvPr/>
        </p:nvSpPr>
        <p:spPr>
          <a:xfrm>
            <a:off x="2571509" y="1310470"/>
            <a:ext cx="604653" cy="313932"/>
          </a:xfrm>
          <a:prstGeom prst="rect">
            <a:avLst/>
          </a:prstGeom>
        </p:spPr>
        <p:txBody>
          <a:bodyPr wrap="none">
            <a:spAutoFit/>
          </a:bodyPr>
          <a:lstStyle/>
          <a:p>
            <a:pPr>
              <a:lnSpc>
                <a:spcPct val="80000"/>
              </a:lnSpc>
            </a:pPr>
            <a:r>
              <a:rPr lang="en-US" dirty="0" smtClean="0">
                <a:solidFill>
                  <a:srgbClr val="C00000"/>
                </a:solidFill>
              </a:rPr>
              <a:t>R/W</a:t>
            </a:r>
            <a:endParaRPr lang="ru-RU" dirty="0">
              <a:solidFill>
                <a:prstClr val="black"/>
              </a:solidFill>
            </a:endParaRPr>
          </a:p>
        </p:txBody>
      </p:sp>
      <p:sp>
        <p:nvSpPr>
          <p:cNvPr id="24" name="Левая фигурная скобка 23"/>
          <p:cNvSpPr/>
          <p:nvPr/>
        </p:nvSpPr>
        <p:spPr>
          <a:xfrm>
            <a:off x="3216999" y="1113626"/>
            <a:ext cx="246739" cy="676065"/>
          </a:xfrm>
          <a:prstGeom prst="leftBrace">
            <a:avLst>
              <a:gd name="adj1" fmla="val 46126"/>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lnSpc>
                <a:spcPct val="80000"/>
              </a:lnSpc>
            </a:pPr>
            <a:endParaRPr lang="ru-RU">
              <a:solidFill>
                <a:prstClr val="black"/>
              </a:solidFill>
            </a:endParaRPr>
          </a:p>
        </p:txBody>
      </p:sp>
      <p:sp>
        <p:nvSpPr>
          <p:cNvPr id="25" name="Прямоугольник 24"/>
          <p:cNvSpPr/>
          <p:nvPr/>
        </p:nvSpPr>
        <p:spPr>
          <a:xfrm>
            <a:off x="3395021" y="1082991"/>
            <a:ext cx="1183337" cy="313932"/>
          </a:xfrm>
          <a:prstGeom prst="rect">
            <a:avLst/>
          </a:prstGeom>
        </p:spPr>
        <p:txBody>
          <a:bodyPr wrap="none">
            <a:spAutoFit/>
          </a:bodyPr>
          <a:lstStyle/>
          <a:p>
            <a:pPr>
              <a:lnSpc>
                <a:spcPct val="80000"/>
              </a:lnSpc>
            </a:pPr>
            <a:r>
              <a:rPr lang="ru-RU" dirty="0" smtClean="0">
                <a:solidFill>
                  <a:prstClr val="black"/>
                </a:solidFill>
              </a:rPr>
              <a:t>0 – </a:t>
            </a:r>
            <a:r>
              <a:rPr lang="ru-RU" dirty="0" smtClean="0">
                <a:solidFill>
                  <a:prstClr val="black"/>
                </a:solidFill>
              </a:rPr>
              <a:t>запись</a:t>
            </a:r>
            <a:endParaRPr lang="ru-RU" dirty="0">
              <a:solidFill>
                <a:prstClr val="black"/>
              </a:solidFill>
            </a:endParaRPr>
          </a:p>
        </p:txBody>
      </p:sp>
      <p:sp>
        <p:nvSpPr>
          <p:cNvPr id="26" name="Прямоугольник 25"/>
          <p:cNvSpPr/>
          <p:nvPr/>
        </p:nvSpPr>
        <p:spPr>
          <a:xfrm>
            <a:off x="3395021" y="1356637"/>
            <a:ext cx="1897059" cy="535531"/>
          </a:xfrm>
          <a:prstGeom prst="rect">
            <a:avLst/>
          </a:prstGeom>
        </p:spPr>
        <p:txBody>
          <a:bodyPr wrap="square">
            <a:spAutoFit/>
          </a:bodyPr>
          <a:lstStyle/>
          <a:p>
            <a:pPr>
              <a:lnSpc>
                <a:spcPct val="80000"/>
              </a:lnSpc>
            </a:pPr>
            <a:r>
              <a:rPr lang="ru-RU" dirty="0" smtClean="0">
                <a:solidFill>
                  <a:prstClr val="black"/>
                </a:solidFill>
              </a:rPr>
              <a:t>1 – </a:t>
            </a:r>
            <a:r>
              <a:rPr lang="ru-RU" dirty="0" smtClean="0">
                <a:solidFill>
                  <a:prstClr val="black"/>
                </a:solidFill>
              </a:rPr>
              <a:t>считывание   </a:t>
            </a:r>
          </a:p>
          <a:p>
            <a:pPr>
              <a:lnSpc>
                <a:spcPct val="80000"/>
              </a:lnSpc>
            </a:pPr>
            <a:r>
              <a:rPr lang="ru-RU" dirty="0">
                <a:solidFill>
                  <a:prstClr val="black"/>
                </a:solidFill>
              </a:rPr>
              <a:t> </a:t>
            </a:r>
            <a:r>
              <a:rPr lang="ru-RU" dirty="0" smtClean="0">
                <a:solidFill>
                  <a:prstClr val="black"/>
                </a:solidFill>
              </a:rPr>
              <a:t>     или хранение</a:t>
            </a:r>
            <a:endParaRPr lang="ru-RU" dirty="0">
              <a:solidFill>
                <a:prstClr val="black"/>
              </a:solidFill>
            </a:endParaRPr>
          </a:p>
        </p:txBody>
      </p:sp>
      <p:sp>
        <p:nvSpPr>
          <p:cNvPr id="3" name="Прямоугольник 2"/>
          <p:cNvSpPr/>
          <p:nvPr/>
        </p:nvSpPr>
        <p:spPr>
          <a:xfrm>
            <a:off x="5441968" y="866361"/>
            <a:ext cx="3543855" cy="923330"/>
          </a:xfrm>
          <a:prstGeom prst="rect">
            <a:avLst/>
          </a:prstGeom>
        </p:spPr>
        <p:txBody>
          <a:bodyPr wrap="none">
            <a:spAutoFit/>
          </a:bodyPr>
          <a:lstStyle/>
          <a:p>
            <a:r>
              <a:rPr lang="ru-RU" dirty="0" smtClean="0">
                <a:solidFill>
                  <a:prstClr val="black"/>
                </a:solidFill>
              </a:rPr>
              <a:t>А</a:t>
            </a:r>
            <a:r>
              <a:rPr lang="ru-RU" baseline="-25000" dirty="0" smtClean="0">
                <a:solidFill>
                  <a:prstClr val="black"/>
                </a:solidFill>
              </a:rPr>
              <a:t>0</a:t>
            </a:r>
            <a:r>
              <a:rPr lang="ru-RU" dirty="0" smtClean="0">
                <a:solidFill>
                  <a:prstClr val="black"/>
                </a:solidFill>
              </a:rPr>
              <a:t>…</a:t>
            </a:r>
            <a:r>
              <a:rPr lang="en-US" dirty="0" smtClean="0">
                <a:solidFill>
                  <a:prstClr val="black"/>
                </a:solidFill>
              </a:rPr>
              <a:t>A</a:t>
            </a:r>
            <a:r>
              <a:rPr lang="en-US" baseline="-25000" dirty="0" smtClean="0">
                <a:solidFill>
                  <a:prstClr val="black"/>
                </a:solidFill>
              </a:rPr>
              <a:t>N-1</a:t>
            </a:r>
            <a:r>
              <a:rPr lang="en-US" dirty="0" smtClean="0">
                <a:solidFill>
                  <a:prstClr val="black"/>
                </a:solidFill>
              </a:rPr>
              <a:t> – </a:t>
            </a:r>
            <a:r>
              <a:rPr lang="ru-RU" dirty="0" smtClean="0">
                <a:solidFill>
                  <a:prstClr val="black"/>
                </a:solidFill>
              </a:rPr>
              <a:t>адресные входы</a:t>
            </a:r>
            <a:endParaRPr lang="ru-RU" dirty="0" smtClean="0">
              <a:solidFill>
                <a:prstClr val="black"/>
              </a:solidFill>
            </a:endParaRPr>
          </a:p>
          <a:p>
            <a:r>
              <a:rPr lang="en-US" dirty="0" smtClean="0">
                <a:solidFill>
                  <a:prstClr val="black"/>
                </a:solidFill>
              </a:rPr>
              <a:t>D</a:t>
            </a:r>
            <a:r>
              <a:rPr lang="en-US" baseline="-25000" dirty="0" smtClean="0">
                <a:solidFill>
                  <a:prstClr val="black"/>
                </a:solidFill>
              </a:rPr>
              <a:t>0</a:t>
            </a:r>
            <a:r>
              <a:rPr lang="en-US" dirty="0" smtClean="0">
                <a:solidFill>
                  <a:prstClr val="black"/>
                </a:solidFill>
              </a:rPr>
              <a:t>…D</a:t>
            </a:r>
            <a:r>
              <a:rPr lang="en-US" baseline="-25000" dirty="0" smtClean="0">
                <a:solidFill>
                  <a:prstClr val="black"/>
                </a:solidFill>
              </a:rPr>
              <a:t>M</a:t>
            </a:r>
            <a:r>
              <a:rPr lang="ru-RU" baseline="-25000" dirty="0" smtClean="0">
                <a:solidFill>
                  <a:prstClr val="black"/>
                </a:solidFill>
              </a:rPr>
              <a:t>-1</a:t>
            </a:r>
            <a:r>
              <a:rPr lang="en-US" baseline="-25000" dirty="0" smtClean="0">
                <a:solidFill>
                  <a:prstClr val="black"/>
                </a:solidFill>
              </a:rPr>
              <a:t> </a:t>
            </a:r>
            <a:r>
              <a:rPr lang="en-US" dirty="0">
                <a:solidFill>
                  <a:prstClr val="black"/>
                </a:solidFill>
              </a:rPr>
              <a:t>– </a:t>
            </a:r>
            <a:r>
              <a:rPr lang="ru-RU" dirty="0" smtClean="0">
                <a:solidFill>
                  <a:prstClr val="black"/>
                </a:solidFill>
              </a:rPr>
              <a:t>входы/выходы данных</a:t>
            </a:r>
            <a:endParaRPr lang="ru-RU" dirty="0" smtClean="0">
              <a:solidFill>
                <a:prstClr val="black"/>
              </a:solidFill>
            </a:endParaRPr>
          </a:p>
          <a:p>
            <a:r>
              <a:rPr lang="en-US" dirty="0" smtClean="0">
                <a:solidFill>
                  <a:prstClr val="black"/>
                </a:solidFill>
              </a:rPr>
              <a:t>R/W, CS, OE – </a:t>
            </a:r>
            <a:r>
              <a:rPr lang="ru-RU" dirty="0" smtClean="0">
                <a:solidFill>
                  <a:prstClr val="black"/>
                </a:solidFill>
              </a:rPr>
              <a:t>управляющие входы</a:t>
            </a:r>
            <a:endParaRPr lang="ru-RU" dirty="0">
              <a:solidFill>
                <a:prstClr val="black"/>
              </a:solidFill>
            </a:endParaRPr>
          </a:p>
        </p:txBody>
      </p:sp>
      <p:sp>
        <p:nvSpPr>
          <p:cNvPr id="27" name="Прямоугольник 26"/>
          <p:cNvSpPr/>
          <p:nvPr/>
        </p:nvSpPr>
        <p:spPr>
          <a:xfrm>
            <a:off x="131748" y="764704"/>
            <a:ext cx="6384468" cy="400110"/>
          </a:xfrm>
          <a:prstGeom prst="rect">
            <a:avLst/>
          </a:prstGeom>
        </p:spPr>
        <p:txBody>
          <a:bodyPr wrap="square">
            <a:spAutoFit/>
          </a:bodyPr>
          <a:lstStyle/>
          <a:p>
            <a:r>
              <a:rPr lang="ru-RU" sz="2000" dirty="0" smtClean="0">
                <a:solidFill>
                  <a:srgbClr val="C00000"/>
                </a:solidFill>
              </a:rPr>
              <a:t>Оперативное запоминающее устройство</a:t>
            </a:r>
            <a:endParaRPr lang="ru-RU" sz="2000" dirty="0">
              <a:solidFill>
                <a:srgbClr val="C00000"/>
              </a:solidFill>
            </a:endParaRPr>
          </a:p>
        </p:txBody>
      </p:sp>
      <p:sp>
        <p:nvSpPr>
          <p:cNvPr id="28" name="Прямоугольник 27"/>
          <p:cNvSpPr/>
          <p:nvPr/>
        </p:nvSpPr>
        <p:spPr>
          <a:xfrm>
            <a:off x="198554" y="4142795"/>
            <a:ext cx="1997182" cy="1815882"/>
          </a:xfrm>
          <a:prstGeom prst="rect">
            <a:avLst/>
          </a:prstGeom>
        </p:spPr>
        <p:txBody>
          <a:bodyPr wrap="square">
            <a:spAutoFit/>
          </a:bodyPr>
          <a:lstStyle/>
          <a:p>
            <a:r>
              <a:rPr lang="ru-RU" sz="1600" dirty="0" smtClean="0">
                <a:solidFill>
                  <a:srgbClr val="1F497D"/>
                </a:solidFill>
              </a:rPr>
              <a:t>В отечественной системе обозначений </a:t>
            </a:r>
            <a:endParaRPr lang="en-US" sz="1600" dirty="0" smtClean="0">
              <a:solidFill>
                <a:srgbClr val="1F497D"/>
              </a:solidFill>
            </a:endParaRPr>
          </a:p>
          <a:p>
            <a:r>
              <a:rPr lang="ru-RU" sz="1600" b="1" dirty="0" smtClean="0">
                <a:solidFill>
                  <a:srgbClr val="1F497D"/>
                </a:solidFill>
              </a:rPr>
              <a:t>РУ</a:t>
            </a:r>
            <a:r>
              <a:rPr lang="en-US" sz="1600" b="1" dirty="0" smtClean="0">
                <a:solidFill>
                  <a:srgbClr val="1F497D"/>
                </a:solidFill>
              </a:rPr>
              <a:t> </a:t>
            </a:r>
            <a:r>
              <a:rPr lang="ru-RU" sz="1600" dirty="0" smtClean="0">
                <a:solidFill>
                  <a:srgbClr val="1F497D"/>
                </a:solidFill>
              </a:rPr>
              <a:t>– значит </a:t>
            </a:r>
            <a:r>
              <a:rPr lang="ru-RU" sz="1600" dirty="0" smtClean="0">
                <a:solidFill>
                  <a:srgbClr val="1F497D"/>
                </a:solidFill>
              </a:rPr>
              <a:t>ОЗУ, </a:t>
            </a:r>
            <a:endParaRPr lang="en-US" sz="1600" dirty="0" smtClean="0">
              <a:solidFill>
                <a:srgbClr val="1F497D"/>
              </a:solidFill>
            </a:endParaRPr>
          </a:p>
          <a:p>
            <a:r>
              <a:rPr lang="ru-RU" sz="1600" b="1" dirty="0" smtClean="0">
                <a:solidFill>
                  <a:srgbClr val="1F497D"/>
                </a:solidFill>
              </a:rPr>
              <a:t>РЕ</a:t>
            </a:r>
            <a:r>
              <a:rPr lang="ru-RU" sz="1600" dirty="0" smtClean="0">
                <a:solidFill>
                  <a:srgbClr val="1F497D"/>
                </a:solidFill>
              </a:rPr>
              <a:t> – ПЗУ </a:t>
            </a:r>
            <a:endParaRPr lang="en-US" sz="1600" dirty="0" smtClean="0">
              <a:solidFill>
                <a:srgbClr val="1F497D"/>
              </a:solidFill>
            </a:endParaRPr>
          </a:p>
          <a:p>
            <a:r>
              <a:rPr lang="ru-RU" sz="1600" dirty="0" smtClean="0">
                <a:solidFill>
                  <a:srgbClr val="1F497D"/>
                </a:solidFill>
              </a:rPr>
              <a:t>(537РУ6, </a:t>
            </a:r>
          </a:p>
          <a:p>
            <a:r>
              <a:rPr lang="ru-RU" sz="1600" dirty="0" smtClean="0">
                <a:solidFill>
                  <a:srgbClr val="1F497D"/>
                </a:solidFill>
              </a:rPr>
              <a:t>1665РЕ4…)</a:t>
            </a:r>
            <a:endParaRPr lang="ru-RU" sz="1600" dirty="0">
              <a:solidFill>
                <a:srgbClr val="1F497D"/>
              </a:solidFill>
            </a:endParaRPr>
          </a:p>
        </p:txBody>
      </p:sp>
      <p:sp>
        <p:nvSpPr>
          <p:cNvPr id="29" name="Прямоугольник 28"/>
          <p:cNvSpPr/>
          <p:nvPr/>
        </p:nvSpPr>
        <p:spPr>
          <a:xfrm>
            <a:off x="2712523" y="2071624"/>
            <a:ext cx="413896" cy="313932"/>
          </a:xfrm>
          <a:prstGeom prst="rect">
            <a:avLst/>
          </a:prstGeom>
        </p:spPr>
        <p:txBody>
          <a:bodyPr wrap="none">
            <a:spAutoFit/>
          </a:bodyPr>
          <a:lstStyle/>
          <a:p>
            <a:pPr>
              <a:lnSpc>
                <a:spcPct val="80000"/>
              </a:lnSpc>
            </a:pPr>
            <a:r>
              <a:rPr lang="en-US" dirty="0" smtClean="0">
                <a:solidFill>
                  <a:srgbClr val="C00000"/>
                </a:solidFill>
              </a:rPr>
              <a:t>CS</a:t>
            </a:r>
          </a:p>
        </p:txBody>
      </p:sp>
      <p:sp>
        <p:nvSpPr>
          <p:cNvPr id="30" name="Левая фигурная скобка 29"/>
          <p:cNvSpPr/>
          <p:nvPr/>
        </p:nvSpPr>
        <p:spPr>
          <a:xfrm>
            <a:off x="3234203" y="1958302"/>
            <a:ext cx="246739" cy="491794"/>
          </a:xfrm>
          <a:prstGeom prst="leftBrace">
            <a:avLst>
              <a:gd name="adj1" fmla="val 46126"/>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lnSpc>
                <a:spcPct val="80000"/>
              </a:lnSpc>
            </a:pPr>
            <a:endParaRPr lang="ru-RU">
              <a:solidFill>
                <a:prstClr val="black"/>
              </a:solidFill>
            </a:endParaRPr>
          </a:p>
        </p:txBody>
      </p:sp>
      <p:sp>
        <p:nvSpPr>
          <p:cNvPr id="31" name="Прямоугольник 30"/>
          <p:cNvSpPr/>
          <p:nvPr/>
        </p:nvSpPr>
        <p:spPr>
          <a:xfrm>
            <a:off x="3412225" y="1927666"/>
            <a:ext cx="3817327" cy="313932"/>
          </a:xfrm>
          <a:prstGeom prst="rect">
            <a:avLst/>
          </a:prstGeom>
        </p:spPr>
        <p:txBody>
          <a:bodyPr wrap="none">
            <a:spAutoFit/>
          </a:bodyPr>
          <a:lstStyle/>
          <a:p>
            <a:pPr>
              <a:lnSpc>
                <a:spcPct val="80000"/>
              </a:lnSpc>
            </a:pPr>
            <a:r>
              <a:rPr lang="ru-RU" dirty="0" smtClean="0">
                <a:solidFill>
                  <a:prstClr val="black"/>
                </a:solidFill>
              </a:rPr>
              <a:t>0 – </a:t>
            </a:r>
            <a:r>
              <a:rPr lang="ru-RU" dirty="0" smtClean="0">
                <a:solidFill>
                  <a:prstClr val="black"/>
                </a:solidFill>
              </a:rPr>
              <a:t>выходы 3-е состояние (хранение)</a:t>
            </a:r>
            <a:endParaRPr lang="ru-RU" dirty="0">
              <a:solidFill>
                <a:prstClr val="black"/>
              </a:solidFill>
            </a:endParaRPr>
          </a:p>
        </p:txBody>
      </p:sp>
      <p:sp>
        <p:nvSpPr>
          <p:cNvPr id="32" name="Прямоугольник 31"/>
          <p:cNvSpPr/>
          <p:nvPr/>
        </p:nvSpPr>
        <p:spPr>
          <a:xfrm>
            <a:off x="3412225" y="2201312"/>
            <a:ext cx="2780120" cy="313932"/>
          </a:xfrm>
          <a:prstGeom prst="rect">
            <a:avLst/>
          </a:prstGeom>
        </p:spPr>
        <p:txBody>
          <a:bodyPr wrap="none">
            <a:spAutoFit/>
          </a:bodyPr>
          <a:lstStyle/>
          <a:p>
            <a:pPr>
              <a:lnSpc>
                <a:spcPct val="80000"/>
              </a:lnSpc>
            </a:pPr>
            <a:r>
              <a:rPr lang="ru-RU" dirty="0" smtClean="0">
                <a:solidFill>
                  <a:prstClr val="black"/>
                </a:solidFill>
              </a:rPr>
              <a:t>1 – </a:t>
            </a:r>
            <a:r>
              <a:rPr lang="ru-RU" dirty="0" smtClean="0">
                <a:solidFill>
                  <a:prstClr val="black"/>
                </a:solidFill>
              </a:rPr>
              <a:t>кристалл выбран (ОЗУ)</a:t>
            </a:r>
            <a:endParaRPr lang="ru-RU" dirty="0">
              <a:solidFill>
                <a:prstClr val="black"/>
              </a:solidFill>
            </a:endParaRPr>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260200"/>
            <a:ext cx="2066925" cy="2771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Прямоугольник 33"/>
          <p:cNvSpPr/>
          <p:nvPr/>
        </p:nvSpPr>
        <p:spPr>
          <a:xfrm>
            <a:off x="2718963" y="2824770"/>
            <a:ext cx="449162" cy="313932"/>
          </a:xfrm>
          <a:prstGeom prst="rect">
            <a:avLst/>
          </a:prstGeom>
        </p:spPr>
        <p:txBody>
          <a:bodyPr wrap="none">
            <a:spAutoFit/>
          </a:bodyPr>
          <a:lstStyle/>
          <a:p>
            <a:pPr>
              <a:lnSpc>
                <a:spcPct val="80000"/>
              </a:lnSpc>
            </a:pPr>
            <a:r>
              <a:rPr lang="en-US" dirty="0" smtClean="0">
                <a:solidFill>
                  <a:srgbClr val="C00000"/>
                </a:solidFill>
              </a:rPr>
              <a:t>OE</a:t>
            </a:r>
          </a:p>
        </p:txBody>
      </p:sp>
      <p:sp>
        <p:nvSpPr>
          <p:cNvPr id="35" name="Левая фигурная скобка 34"/>
          <p:cNvSpPr/>
          <p:nvPr/>
        </p:nvSpPr>
        <p:spPr>
          <a:xfrm>
            <a:off x="3240643" y="2711448"/>
            <a:ext cx="246739" cy="556942"/>
          </a:xfrm>
          <a:prstGeom prst="leftBrace">
            <a:avLst>
              <a:gd name="adj1" fmla="val 46126"/>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lnSpc>
                <a:spcPct val="80000"/>
              </a:lnSpc>
            </a:pPr>
            <a:endParaRPr lang="ru-RU">
              <a:solidFill>
                <a:prstClr val="black"/>
              </a:solidFill>
            </a:endParaRPr>
          </a:p>
        </p:txBody>
      </p:sp>
      <p:sp>
        <p:nvSpPr>
          <p:cNvPr id="36" name="Прямоугольник 35"/>
          <p:cNvSpPr/>
          <p:nvPr/>
        </p:nvSpPr>
        <p:spPr>
          <a:xfrm>
            <a:off x="3418665" y="2680812"/>
            <a:ext cx="3817327" cy="313932"/>
          </a:xfrm>
          <a:prstGeom prst="rect">
            <a:avLst/>
          </a:prstGeom>
        </p:spPr>
        <p:txBody>
          <a:bodyPr wrap="none">
            <a:spAutoFit/>
          </a:bodyPr>
          <a:lstStyle/>
          <a:p>
            <a:pPr>
              <a:lnSpc>
                <a:spcPct val="80000"/>
              </a:lnSpc>
            </a:pPr>
            <a:r>
              <a:rPr lang="ru-RU" dirty="0" smtClean="0">
                <a:solidFill>
                  <a:prstClr val="black"/>
                </a:solidFill>
              </a:rPr>
              <a:t>0 – </a:t>
            </a:r>
            <a:r>
              <a:rPr lang="ru-RU" dirty="0" smtClean="0">
                <a:solidFill>
                  <a:prstClr val="black"/>
                </a:solidFill>
              </a:rPr>
              <a:t>выходы 3-е состояние (хранение)</a:t>
            </a:r>
            <a:endParaRPr lang="ru-RU" dirty="0">
              <a:solidFill>
                <a:prstClr val="black"/>
              </a:solidFill>
            </a:endParaRPr>
          </a:p>
        </p:txBody>
      </p:sp>
      <p:sp>
        <p:nvSpPr>
          <p:cNvPr id="37" name="Прямоугольник 36"/>
          <p:cNvSpPr/>
          <p:nvPr/>
        </p:nvSpPr>
        <p:spPr>
          <a:xfrm>
            <a:off x="3418665" y="2954458"/>
            <a:ext cx="2841034" cy="313932"/>
          </a:xfrm>
          <a:prstGeom prst="rect">
            <a:avLst/>
          </a:prstGeom>
        </p:spPr>
        <p:txBody>
          <a:bodyPr wrap="none">
            <a:spAutoFit/>
          </a:bodyPr>
          <a:lstStyle/>
          <a:p>
            <a:pPr>
              <a:lnSpc>
                <a:spcPct val="80000"/>
              </a:lnSpc>
            </a:pPr>
            <a:r>
              <a:rPr lang="ru-RU" dirty="0" smtClean="0">
                <a:solidFill>
                  <a:prstClr val="black"/>
                </a:solidFill>
              </a:rPr>
              <a:t>1 – </a:t>
            </a:r>
            <a:r>
              <a:rPr lang="ru-RU" dirty="0" smtClean="0">
                <a:solidFill>
                  <a:prstClr val="black"/>
                </a:solidFill>
              </a:rPr>
              <a:t>данные активные (ОЗУ)</a:t>
            </a:r>
            <a:endParaRPr lang="ru-RU" dirty="0">
              <a:solidFill>
                <a:prstClr val="black"/>
              </a:solidFill>
            </a:endParaRPr>
          </a:p>
        </p:txBody>
      </p:sp>
      <p:sp>
        <p:nvSpPr>
          <p:cNvPr id="41" name="Прямоугольник 40"/>
          <p:cNvSpPr/>
          <p:nvPr/>
        </p:nvSpPr>
        <p:spPr>
          <a:xfrm>
            <a:off x="2571509" y="3356992"/>
            <a:ext cx="6384468" cy="400110"/>
          </a:xfrm>
          <a:prstGeom prst="rect">
            <a:avLst/>
          </a:prstGeom>
        </p:spPr>
        <p:txBody>
          <a:bodyPr wrap="square">
            <a:spAutoFit/>
          </a:bodyPr>
          <a:lstStyle/>
          <a:p>
            <a:pPr algn="ctr"/>
            <a:r>
              <a:rPr lang="ru-RU" sz="2000" b="1" dirty="0" smtClean="0">
                <a:solidFill>
                  <a:schemeClr val="tx2"/>
                </a:solidFill>
              </a:rPr>
              <a:t>Протоколы обмена (циклы считывания и записи)</a:t>
            </a:r>
            <a:endParaRPr lang="ru-RU" sz="2000" b="1" dirty="0">
              <a:solidFill>
                <a:schemeClr val="tx2"/>
              </a:solidFill>
            </a:endParaRPr>
          </a:p>
        </p:txBody>
      </p:sp>
      <p:pic>
        <p:nvPicPr>
          <p:cNvPr id="1331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8615" y="4637091"/>
            <a:ext cx="3208880" cy="18515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2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112" y="4632625"/>
            <a:ext cx="3130614" cy="1851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Прямоугольник 3"/>
          <p:cNvSpPr/>
          <p:nvPr/>
        </p:nvSpPr>
        <p:spPr>
          <a:xfrm>
            <a:off x="3986689" y="6381328"/>
            <a:ext cx="518732" cy="369332"/>
          </a:xfrm>
          <a:prstGeom prst="rect">
            <a:avLst/>
          </a:prstGeom>
        </p:spPr>
        <p:txBody>
          <a:bodyPr wrap="none">
            <a:spAutoFit/>
          </a:bodyPr>
          <a:lstStyle/>
          <a:p>
            <a:r>
              <a:rPr lang="en-US" dirty="0" smtClean="0">
                <a:solidFill>
                  <a:prstClr val="black"/>
                </a:solidFill>
              </a:rPr>
              <a:t>t</a:t>
            </a:r>
            <a:r>
              <a:rPr lang="ru-RU" baseline="-25000" dirty="0" smtClean="0">
                <a:solidFill>
                  <a:prstClr val="black"/>
                </a:solidFill>
              </a:rPr>
              <a:t>ЗАП</a:t>
            </a:r>
            <a:endParaRPr lang="ru-RU" baseline="-25000" dirty="0"/>
          </a:p>
        </p:txBody>
      </p:sp>
      <p:sp>
        <p:nvSpPr>
          <p:cNvPr id="46" name="Прямоугольник 45"/>
          <p:cNvSpPr/>
          <p:nvPr/>
        </p:nvSpPr>
        <p:spPr>
          <a:xfrm>
            <a:off x="7591340" y="6381328"/>
            <a:ext cx="603050" cy="369332"/>
          </a:xfrm>
          <a:prstGeom prst="rect">
            <a:avLst/>
          </a:prstGeom>
        </p:spPr>
        <p:txBody>
          <a:bodyPr wrap="none">
            <a:spAutoFit/>
          </a:bodyPr>
          <a:lstStyle/>
          <a:p>
            <a:r>
              <a:rPr lang="en-US" dirty="0" smtClean="0">
                <a:solidFill>
                  <a:prstClr val="black"/>
                </a:solidFill>
              </a:rPr>
              <a:t>t</a:t>
            </a:r>
            <a:r>
              <a:rPr lang="ru-RU" baseline="-25000" dirty="0" smtClean="0">
                <a:solidFill>
                  <a:prstClr val="black"/>
                </a:solidFill>
              </a:rPr>
              <a:t>СЧИТ</a:t>
            </a:r>
            <a:endParaRPr lang="ru-RU" baseline="-25000" dirty="0"/>
          </a:p>
        </p:txBody>
      </p:sp>
      <p:sp>
        <p:nvSpPr>
          <p:cNvPr id="33" name="Прямоугольник 32"/>
          <p:cNvSpPr/>
          <p:nvPr/>
        </p:nvSpPr>
        <p:spPr>
          <a:xfrm>
            <a:off x="2600149" y="3865080"/>
            <a:ext cx="576064" cy="627379"/>
          </a:xfrm>
          <a:prstGeom prst="rect">
            <a:avLst/>
          </a:prstGeom>
          <a:solidFill>
            <a:srgbClr val="FF0000">
              <a:alpha val="1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smtClean="0">
                <a:solidFill>
                  <a:schemeClr val="tx1"/>
                </a:solidFill>
              </a:rPr>
              <a:t>М</a:t>
            </a:r>
            <a:endParaRPr lang="ru-RU" b="1" dirty="0">
              <a:solidFill>
                <a:schemeClr val="tx1"/>
              </a:solidFill>
            </a:endParaRPr>
          </a:p>
        </p:txBody>
      </p:sp>
      <p:sp>
        <p:nvSpPr>
          <p:cNvPr id="48" name="Прямоугольник 47"/>
          <p:cNvSpPr/>
          <p:nvPr/>
        </p:nvSpPr>
        <p:spPr>
          <a:xfrm>
            <a:off x="4669833" y="3865080"/>
            <a:ext cx="576064" cy="627379"/>
          </a:xfrm>
          <a:prstGeom prst="rect">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solidFill>
                  <a:schemeClr val="tx1"/>
                </a:solidFill>
              </a:rPr>
              <a:t>О</a:t>
            </a:r>
            <a:r>
              <a:rPr lang="ru-RU" b="1" dirty="0" smtClean="0">
                <a:solidFill>
                  <a:schemeClr val="tx1"/>
                </a:solidFill>
              </a:rPr>
              <a:t>ЗУ</a:t>
            </a:r>
            <a:endParaRPr lang="ru-RU" b="1" dirty="0">
              <a:solidFill>
                <a:schemeClr val="tx1"/>
              </a:solidFill>
            </a:endParaRPr>
          </a:p>
        </p:txBody>
      </p:sp>
      <p:cxnSp>
        <p:nvCxnSpPr>
          <p:cNvPr id="39" name="Прямая со стрелкой 38"/>
          <p:cNvCxnSpPr>
            <a:stCxn id="33" idx="3"/>
            <a:endCxn id="48" idx="1"/>
          </p:cNvCxnSpPr>
          <p:nvPr/>
        </p:nvCxnSpPr>
        <p:spPr>
          <a:xfrm>
            <a:off x="3176213" y="4178770"/>
            <a:ext cx="149362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Прямоугольник 41"/>
          <p:cNvSpPr/>
          <p:nvPr/>
        </p:nvSpPr>
        <p:spPr>
          <a:xfrm>
            <a:off x="3216999" y="4178770"/>
            <a:ext cx="1452834" cy="369332"/>
          </a:xfrm>
          <a:prstGeom prst="rect">
            <a:avLst/>
          </a:prstGeom>
        </p:spPr>
        <p:txBody>
          <a:bodyPr wrap="none">
            <a:spAutoFit/>
          </a:bodyPr>
          <a:lstStyle/>
          <a:p>
            <a:r>
              <a:rPr lang="ru-RU" b="1" dirty="0" smtClean="0">
                <a:solidFill>
                  <a:srgbClr val="C00000"/>
                </a:solidFill>
              </a:rPr>
              <a:t>запись в ОЗУ</a:t>
            </a:r>
            <a:endParaRPr lang="ru-RU" b="1" dirty="0">
              <a:solidFill>
                <a:srgbClr val="C00000"/>
              </a:solidFill>
            </a:endParaRPr>
          </a:p>
        </p:txBody>
      </p:sp>
      <p:cxnSp>
        <p:nvCxnSpPr>
          <p:cNvPr id="57" name="Прямая со стрелкой 56"/>
          <p:cNvCxnSpPr/>
          <p:nvPr/>
        </p:nvCxnSpPr>
        <p:spPr>
          <a:xfrm flipH="1">
            <a:off x="6372200" y="4191404"/>
            <a:ext cx="1728192"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Прямоугольник 63"/>
          <p:cNvSpPr/>
          <p:nvPr/>
        </p:nvSpPr>
        <p:spPr>
          <a:xfrm>
            <a:off x="6516216" y="4161913"/>
            <a:ext cx="1452642" cy="541046"/>
          </a:xfrm>
          <a:prstGeom prst="rect">
            <a:avLst/>
          </a:prstGeom>
        </p:spPr>
        <p:txBody>
          <a:bodyPr wrap="none">
            <a:spAutoFit/>
          </a:bodyPr>
          <a:lstStyle/>
          <a:p>
            <a:pPr algn="ctr">
              <a:lnSpc>
                <a:spcPct val="80000"/>
              </a:lnSpc>
            </a:pPr>
            <a:r>
              <a:rPr lang="ru-RU" b="1" dirty="0" smtClean="0">
                <a:solidFill>
                  <a:srgbClr val="C00000"/>
                </a:solidFill>
              </a:rPr>
              <a:t>считывание </a:t>
            </a:r>
          </a:p>
          <a:p>
            <a:pPr algn="ctr">
              <a:lnSpc>
                <a:spcPct val="80000"/>
              </a:lnSpc>
            </a:pPr>
            <a:r>
              <a:rPr lang="ru-RU" b="1" dirty="0" smtClean="0">
                <a:solidFill>
                  <a:srgbClr val="C00000"/>
                </a:solidFill>
              </a:rPr>
              <a:t>из ОЗУ</a:t>
            </a:r>
            <a:endParaRPr lang="ru-RU" b="1" dirty="0">
              <a:solidFill>
                <a:srgbClr val="C00000"/>
              </a:solidFill>
            </a:endParaRPr>
          </a:p>
        </p:txBody>
      </p:sp>
      <p:sp>
        <p:nvSpPr>
          <p:cNvPr id="65" name="Прямоугольник 64"/>
          <p:cNvSpPr/>
          <p:nvPr/>
        </p:nvSpPr>
        <p:spPr>
          <a:xfrm>
            <a:off x="5794341" y="3882837"/>
            <a:ext cx="576064" cy="627379"/>
          </a:xfrm>
          <a:prstGeom prst="rect">
            <a:avLst/>
          </a:prstGeom>
          <a:solidFill>
            <a:srgbClr val="FF0000">
              <a:alpha val="1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smtClean="0">
                <a:solidFill>
                  <a:schemeClr val="tx1"/>
                </a:solidFill>
              </a:rPr>
              <a:t>М</a:t>
            </a:r>
            <a:endParaRPr lang="ru-RU" b="1" dirty="0">
              <a:solidFill>
                <a:schemeClr val="tx1"/>
              </a:solidFill>
            </a:endParaRPr>
          </a:p>
        </p:txBody>
      </p:sp>
      <p:sp>
        <p:nvSpPr>
          <p:cNvPr id="66" name="Прямоугольник 65"/>
          <p:cNvSpPr/>
          <p:nvPr/>
        </p:nvSpPr>
        <p:spPr>
          <a:xfrm>
            <a:off x="8081588" y="3865080"/>
            <a:ext cx="576064" cy="627379"/>
          </a:xfrm>
          <a:prstGeom prst="rect">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solidFill>
                  <a:schemeClr val="tx1"/>
                </a:solidFill>
              </a:rPr>
              <a:t>О</a:t>
            </a:r>
            <a:r>
              <a:rPr lang="ru-RU" b="1" dirty="0" smtClean="0">
                <a:solidFill>
                  <a:schemeClr val="tx1"/>
                </a:solidFill>
              </a:rPr>
              <a:t>ЗУ</a:t>
            </a:r>
            <a:endParaRPr lang="ru-RU" b="1" dirty="0">
              <a:solidFill>
                <a:schemeClr val="tx1"/>
              </a:solidFill>
            </a:endParaRPr>
          </a:p>
        </p:txBody>
      </p:sp>
    </p:spTree>
    <p:extLst>
      <p:ext uri="{BB962C8B-B14F-4D97-AF65-F5344CB8AC3E}">
        <p14:creationId xmlns:p14="http://schemas.microsoft.com/office/powerpoint/2010/main" val="20703194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116632"/>
            <a:ext cx="8856984" cy="1008112"/>
          </a:xfrm>
        </p:spPr>
        <p:txBody>
          <a:bodyPr>
            <a:normAutofit fontScale="90000"/>
          </a:bodyPr>
          <a:lstStyle/>
          <a:p>
            <a:r>
              <a:rPr lang="ru-RU" b="1" dirty="0" smtClean="0">
                <a:solidFill>
                  <a:srgbClr val="C00000"/>
                </a:solidFill>
              </a:rPr>
              <a:t>Логические элементы.</a:t>
            </a:r>
            <a:br>
              <a:rPr lang="ru-RU" b="1" dirty="0" smtClean="0">
                <a:solidFill>
                  <a:srgbClr val="C00000"/>
                </a:solidFill>
              </a:rPr>
            </a:br>
            <a:r>
              <a:rPr lang="ru-RU" b="1" dirty="0" smtClean="0">
                <a:solidFill>
                  <a:srgbClr val="C00000"/>
                </a:solidFill>
              </a:rPr>
              <a:t>Булева алгебра</a:t>
            </a:r>
            <a:endParaRPr lang="ru-RU" dirty="0">
              <a:solidFill>
                <a:srgbClr val="C00000"/>
              </a:solidFill>
            </a:endParaRPr>
          </a:p>
        </p:txBody>
      </p:sp>
      <p:sp>
        <p:nvSpPr>
          <p:cNvPr id="3" name="Прямоугольник 2"/>
          <p:cNvSpPr/>
          <p:nvPr/>
        </p:nvSpPr>
        <p:spPr>
          <a:xfrm>
            <a:off x="179512" y="1340768"/>
            <a:ext cx="8748464" cy="1643527"/>
          </a:xfrm>
          <a:prstGeom prst="rect">
            <a:avLst/>
          </a:prstGeom>
        </p:spPr>
        <p:txBody>
          <a:bodyPr wrap="square">
            <a:spAutoFit/>
          </a:bodyPr>
          <a:lstStyle/>
          <a:p>
            <a:pPr>
              <a:lnSpc>
                <a:spcPct val="80000"/>
              </a:lnSpc>
            </a:pPr>
            <a:r>
              <a:rPr lang="ru-RU" dirty="0" smtClean="0"/>
              <a:t>Булева алгебра оперирует с константами и переменными, принимающими только два значения – </a:t>
            </a:r>
            <a:r>
              <a:rPr lang="ru-RU" dirty="0" smtClean="0">
                <a:solidFill>
                  <a:schemeClr val="tx2"/>
                </a:solidFill>
              </a:rPr>
              <a:t>0 или 1</a:t>
            </a:r>
            <a:r>
              <a:rPr lang="ru-RU" dirty="0" smtClean="0"/>
              <a:t>.</a:t>
            </a:r>
          </a:p>
          <a:p>
            <a:pPr>
              <a:lnSpc>
                <a:spcPct val="80000"/>
              </a:lnSpc>
            </a:pPr>
            <a:r>
              <a:rPr lang="ru-RU" dirty="0" smtClean="0"/>
              <a:t> </a:t>
            </a:r>
            <a:endParaRPr lang="ru-RU" dirty="0"/>
          </a:p>
          <a:p>
            <a:pPr>
              <a:lnSpc>
                <a:spcPct val="80000"/>
              </a:lnSpc>
            </a:pPr>
            <a:r>
              <a:rPr lang="ru-RU" dirty="0" smtClean="0"/>
              <a:t>Булевы 0 и 1 представляют состояние переменной напряжения (</a:t>
            </a:r>
            <a:r>
              <a:rPr lang="ru-RU" dirty="0" smtClean="0">
                <a:solidFill>
                  <a:schemeClr val="tx2"/>
                </a:solidFill>
              </a:rPr>
              <a:t>логических уровней</a:t>
            </a:r>
            <a:r>
              <a:rPr lang="ru-RU" dirty="0" smtClean="0"/>
              <a:t>)</a:t>
            </a:r>
          </a:p>
          <a:p>
            <a:pPr>
              <a:lnSpc>
                <a:spcPct val="80000"/>
              </a:lnSpc>
            </a:pPr>
            <a:endParaRPr lang="ru-RU" dirty="0"/>
          </a:p>
          <a:p>
            <a:pPr>
              <a:lnSpc>
                <a:spcPct val="80000"/>
              </a:lnSpc>
            </a:pPr>
            <a:r>
              <a:rPr lang="ru-RU" dirty="0" smtClean="0">
                <a:solidFill>
                  <a:schemeClr val="tx2"/>
                </a:solidFill>
              </a:rPr>
              <a:t>Таблицы истинности </a:t>
            </a:r>
            <a:r>
              <a:rPr lang="ru-RU" dirty="0" smtClean="0"/>
              <a:t>– способ описания зависимости выходных сигналов логической схемы от логических уровней ее входных сигналов</a:t>
            </a:r>
            <a:endParaRPr lang="ru-RU" dirty="0"/>
          </a:p>
        </p:txBody>
      </p:sp>
      <p:sp>
        <p:nvSpPr>
          <p:cNvPr id="4" name="Прямоугольник 3"/>
          <p:cNvSpPr/>
          <p:nvPr/>
        </p:nvSpPr>
        <p:spPr>
          <a:xfrm>
            <a:off x="1403468" y="3236032"/>
            <a:ext cx="1842668" cy="1440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6" name="Прямая соединительная линия 5"/>
          <p:cNvCxnSpPr/>
          <p:nvPr/>
        </p:nvCxnSpPr>
        <p:spPr>
          <a:xfrm>
            <a:off x="941880" y="3668080"/>
            <a:ext cx="46158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 name="Прямая соединительная линия 6"/>
          <p:cNvCxnSpPr/>
          <p:nvPr/>
        </p:nvCxnSpPr>
        <p:spPr>
          <a:xfrm>
            <a:off x="941880" y="3956112"/>
            <a:ext cx="46158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p:cNvCxnSpPr/>
          <p:nvPr/>
        </p:nvCxnSpPr>
        <p:spPr>
          <a:xfrm>
            <a:off x="941880" y="4244144"/>
            <a:ext cx="46158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Прямоугольник 8"/>
          <p:cNvSpPr/>
          <p:nvPr/>
        </p:nvSpPr>
        <p:spPr>
          <a:xfrm>
            <a:off x="1454189" y="3293688"/>
            <a:ext cx="1724361" cy="1200329"/>
          </a:xfrm>
          <a:prstGeom prst="rect">
            <a:avLst/>
          </a:prstGeom>
        </p:spPr>
        <p:txBody>
          <a:bodyPr wrap="square">
            <a:spAutoFit/>
          </a:bodyPr>
          <a:lstStyle/>
          <a:p>
            <a:pPr algn="ctr"/>
            <a:r>
              <a:rPr lang="ru-RU" dirty="0" smtClean="0"/>
              <a:t>Любой </a:t>
            </a:r>
          </a:p>
          <a:p>
            <a:pPr algn="ctr"/>
            <a:r>
              <a:rPr lang="ru-RU" dirty="0" smtClean="0"/>
              <a:t>логический </a:t>
            </a:r>
          </a:p>
          <a:p>
            <a:pPr algn="ctr"/>
            <a:r>
              <a:rPr lang="ru-RU" dirty="0" smtClean="0"/>
              <a:t>элемент</a:t>
            </a:r>
            <a:endParaRPr lang="en-US" dirty="0" smtClean="0"/>
          </a:p>
          <a:p>
            <a:pPr algn="ctr"/>
            <a:r>
              <a:rPr lang="en-US" dirty="0" smtClean="0"/>
              <a:t>Y = f(</a:t>
            </a:r>
            <a:r>
              <a:rPr lang="ru-RU" dirty="0" smtClean="0"/>
              <a:t>Х0, Х1, Х2)</a:t>
            </a:r>
            <a:endParaRPr lang="ru-RU" dirty="0"/>
          </a:p>
        </p:txBody>
      </p:sp>
      <p:cxnSp>
        <p:nvCxnSpPr>
          <p:cNvPr id="10" name="Прямая соединительная линия 9"/>
          <p:cNvCxnSpPr/>
          <p:nvPr/>
        </p:nvCxnSpPr>
        <p:spPr>
          <a:xfrm>
            <a:off x="3246136" y="3926119"/>
            <a:ext cx="46158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2852936"/>
            <a:ext cx="2752725" cy="273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Прямоугольник 12"/>
          <p:cNvSpPr/>
          <p:nvPr/>
        </p:nvSpPr>
        <p:spPr>
          <a:xfrm>
            <a:off x="519970" y="3452056"/>
            <a:ext cx="421910" cy="369332"/>
          </a:xfrm>
          <a:prstGeom prst="rect">
            <a:avLst/>
          </a:prstGeom>
        </p:spPr>
        <p:txBody>
          <a:bodyPr wrap="none">
            <a:spAutoFit/>
          </a:bodyPr>
          <a:lstStyle/>
          <a:p>
            <a:r>
              <a:rPr lang="en-US" dirty="0" smtClean="0"/>
              <a:t>X2</a:t>
            </a:r>
            <a:endParaRPr lang="ru-RU" dirty="0"/>
          </a:p>
        </p:txBody>
      </p:sp>
      <p:sp>
        <p:nvSpPr>
          <p:cNvPr id="16" name="Прямоугольник 15"/>
          <p:cNvSpPr/>
          <p:nvPr/>
        </p:nvSpPr>
        <p:spPr>
          <a:xfrm>
            <a:off x="534352" y="3741453"/>
            <a:ext cx="421910" cy="369332"/>
          </a:xfrm>
          <a:prstGeom prst="rect">
            <a:avLst/>
          </a:prstGeom>
        </p:spPr>
        <p:txBody>
          <a:bodyPr wrap="none">
            <a:spAutoFit/>
          </a:bodyPr>
          <a:lstStyle/>
          <a:p>
            <a:r>
              <a:rPr lang="en-US" dirty="0" smtClean="0"/>
              <a:t>X1</a:t>
            </a:r>
            <a:endParaRPr lang="ru-RU" dirty="0"/>
          </a:p>
        </p:txBody>
      </p:sp>
      <p:sp>
        <p:nvSpPr>
          <p:cNvPr id="17" name="Прямоугольник 16"/>
          <p:cNvSpPr/>
          <p:nvPr/>
        </p:nvSpPr>
        <p:spPr>
          <a:xfrm>
            <a:off x="534352" y="4059478"/>
            <a:ext cx="421910" cy="369332"/>
          </a:xfrm>
          <a:prstGeom prst="rect">
            <a:avLst/>
          </a:prstGeom>
        </p:spPr>
        <p:txBody>
          <a:bodyPr wrap="none">
            <a:spAutoFit/>
          </a:bodyPr>
          <a:lstStyle/>
          <a:p>
            <a:r>
              <a:rPr lang="en-US" dirty="0" smtClean="0"/>
              <a:t>X0</a:t>
            </a:r>
            <a:endParaRPr lang="ru-RU" dirty="0"/>
          </a:p>
        </p:txBody>
      </p:sp>
      <p:sp>
        <p:nvSpPr>
          <p:cNvPr id="18" name="Прямоугольник 17"/>
          <p:cNvSpPr/>
          <p:nvPr/>
        </p:nvSpPr>
        <p:spPr>
          <a:xfrm>
            <a:off x="3410849" y="3524521"/>
            <a:ext cx="296876" cy="369332"/>
          </a:xfrm>
          <a:prstGeom prst="rect">
            <a:avLst/>
          </a:prstGeom>
        </p:spPr>
        <p:txBody>
          <a:bodyPr wrap="none">
            <a:spAutoFit/>
          </a:bodyPr>
          <a:lstStyle/>
          <a:p>
            <a:r>
              <a:rPr lang="en-US" dirty="0" smtClean="0"/>
              <a:t>Y</a:t>
            </a:r>
            <a:endParaRPr lang="ru-RU" dirty="0"/>
          </a:p>
        </p:txBody>
      </p:sp>
      <p:sp>
        <p:nvSpPr>
          <p:cNvPr id="20" name="Прямоугольник 19"/>
          <p:cNvSpPr/>
          <p:nvPr/>
        </p:nvSpPr>
        <p:spPr>
          <a:xfrm>
            <a:off x="4788024" y="5586611"/>
            <a:ext cx="5501992" cy="646331"/>
          </a:xfrm>
          <a:prstGeom prst="rect">
            <a:avLst/>
          </a:prstGeom>
        </p:spPr>
        <p:txBody>
          <a:bodyPr wrap="square">
            <a:spAutoFit/>
          </a:bodyPr>
          <a:lstStyle/>
          <a:p>
            <a:r>
              <a:rPr lang="ru-RU" dirty="0" smtClean="0"/>
              <a:t>Для </a:t>
            </a:r>
            <a:r>
              <a:rPr lang="en-US" dirty="0" smtClean="0"/>
              <a:t>N</a:t>
            </a:r>
            <a:r>
              <a:rPr lang="ru-RU" dirty="0" smtClean="0"/>
              <a:t> </a:t>
            </a:r>
            <a:r>
              <a:rPr lang="ru-RU" dirty="0" err="1" smtClean="0"/>
              <a:t>входового</a:t>
            </a:r>
            <a:r>
              <a:rPr lang="ru-RU" dirty="0" smtClean="0"/>
              <a:t> элемента, возможны </a:t>
            </a:r>
            <a:br>
              <a:rPr lang="ru-RU" dirty="0" smtClean="0"/>
            </a:br>
            <a:r>
              <a:rPr lang="ru-RU" dirty="0" smtClean="0"/>
              <a:t>2</a:t>
            </a:r>
            <a:r>
              <a:rPr lang="en-US" baseline="30000" dirty="0" smtClean="0"/>
              <a:t>N</a:t>
            </a:r>
            <a:r>
              <a:rPr lang="ru-RU" dirty="0" smtClean="0"/>
              <a:t> выходных комбинаций </a:t>
            </a:r>
            <a:endParaRPr lang="ru-RU" dirty="0"/>
          </a:p>
        </p:txBody>
      </p:sp>
      <p:sp>
        <p:nvSpPr>
          <p:cNvPr id="21" name="Прямоугольник 20"/>
          <p:cNvSpPr/>
          <p:nvPr/>
        </p:nvSpPr>
        <p:spPr>
          <a:xfrm>
            <a:off x="197656" y="4819617"/>
            <a:ext cx="5501992" cy="923330"/>
          </a:xfrm>
          <a:prstGeom prst="rect">
            <a:avLst/>
          </a:prstGeom>
        </p:spPr>
        <p:txBody>
          <a:bodyPr wrap="square">
            <a:spAutoFit/>
          </a:bodyPr>
          <a:lstStyle/>
          <a:p>
            <a:r>
              <a:rPr lang="ru-RU" dirty="0" smtClean="0"/>
              <a:t>Х – входные операнды,</a:t>
            </a:r>
          </a:p>
          <a:p>
            <a:r>
              <a:rPr lang="en-US" dirty="0" smtClean="0"/>
              <a:t>Y – </a:t>
            </a:r>
            <a:r>
              <a:rPr lang="ru-RU" dirty="0" smtClean="0"/>
              <a:t>выход, принимает значение 0 или 1 </a:t>
            </a:r>
            <a:br>
              <a:rPr lang="ru-RU" dirty="0" smtClean="0"/>
            </a:br>
            <a:r>
              <a:rPr lang="ru-RU" dirty="0" smtClean="0"/>
              <a:t>      для каждого состояние Х</a:t>
            </a:r>
            <a:endParaRPr lang="ru-RU" dirty="0"/>
          </a:p>
        </p:txBody>
      </p:sp>
      <p:sp>
        <p:nvSpPr>
          <p:cNvPr id="15" name="Прямоугольник 14"/>
          <p:cNvSpPr/>
          <p:nvPr/>
        </p:nvSpPr>
        <p:spPr>
          <a:xfrm rot="16200000">
            <a:off x="6525988" y="4100825"/>
            <a:ext cx="2026067" cy="369332"/>
          </a:xfrm>
          <a:prstGeom prst="rect">
            <a:avLst/>
          </a:prstGeom>
        </p:spPr>
        <p:txBody>
          <a:bodyPr wrap="none">
            <a:spAutoFit/>
          </a:bodyPr>
          <a:lstStyle/>
          <a:p>
            <a:r>
              <a:rPr lang="ru-RU" dirty="0" smtClean="0">
                <a:solidFill>
                  <a:srgbClr val="C00000"/>
                </a:solidFill>
              </a:rPr>
              <a:t>ЛЮБЫЕ ЗНАЧЕНИЯ</a:t>
            </a:r>
            <a:endParaRPr lang="ru-RU" dirty="0">
              <a:solidFill>
                <a:srgbClr val="C00000"/>
              </a:solidFill>
            </a:endParaRPr>
          </a:p>
        </p:txBody>
      </p:sp>
    </p:spTree>
    <p:extLst>
      <p:ext uri="{BB962C8B-B14F-4D97-AF65-F5344CB8AC3E}">
        <p14:creationId xmlns:p14="http://schemas.microsoft.com/office/powerpoint/2010/main" val="352359567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Заголовок 1"/>
          <p:cNvSpPr txBox="1">
            <a:spLocks/>
          </p:cNvSpPr>
          <p:nvPr/>
        </p:nvSpPr>
        <p:spPr>
          <a:xfrm>
            <a:off x="3515" y="404664"/>
            <a:ext cx="9144000"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4000" b="1" dirty="0" smtClean="0">
                <a:solidFill>
                  <a:srgbClr val="C00000"/>
                </a:solidFill>
              </a:rPr>
              <a:t>ЗАПОМИНАЮЩИЕ УСТРОЙСТВА</a:t>
            </a:r>
            <a:r>
              <a:rPr lang="en-US" sz="4000" b="1" dirty="0" smtClean="0">
                <a:solidFill>
                  <a:srgbClr val="C00000"/>
                </a:solidFill>
              </a:rPr>
              <a:t>. </a:t>
            </a:r>
            <a:endParaRPr lang="ru-RU" sz="4000" b="1" dirty="0" smtClean="0">
              <a:solidFill>
                <a:srgbClr val="C00000"/>
              </a:solidFill>
            </a:endParaRPr>
          </a:p>
          <a:p>
            <a:r>
              <a:rPr lang="ru-RU" sz="4000" b="1" dirty="0" smtClean="0">
                <a:solidFill>
                  <a:schemeClr val="tx2"/>
                </a:solidFill>
              </a:rPr>
              <a:t> </a:t>
            </a:r>
            <a:endParaRPr lang="ru-RU" sz="4000" dirty="0">
              <a:solidFill>
                <a:schemeClr val="tx2"/>
              </a:solidFill>
            </a:endParaRPr>
          </a:p>
        </p:txBody>
      </p:sp>
      <p:sp>
        <p:nvSpPr>
          <p:cNvPr id="2" name="Прямоугольник 1"/>
          <p:cNvSpPr/>
          <p:nvPr/>
        </p:nvSpPr>
        <p:spPr>
          <a:xfrm>
            <a:off x="3131840" y="3680552"/>
            <a:ext cx="5760640" cy="1015663"/>
          </a:xfrm>
          <a:prstGeom prst="rect">
            <a:avLst/>
          </a:prstGeom>
        </p:spPr>
        <p:txBody>
          <a:bodyPr wrap="square">
            <a:spAutoFit/>
          </a:bodyPr>
          <a:lstStyle/>
          <a:p>
            <a:r>
              <a:rPr lang="ru-RU" sz="3000" dirty="0" smtClean="0"/>
              <a:t>2</a:t>
            </a:r>
            <a:r>
              <a:rPr lang="en-US" sz="3000" baseline="30000" dirty="0" smtClean="0"/>
              <a:t>N</a:t>
            </a:r>
            <a:r>
              <a:rPr lang="en-US" sz="3000" dirty="0" smtClean="0"/>
              <a:t> – </a:t>
            </a:r>
            <a:r>
              <a:rPr lang="ru-RU" sz="3000" dirty="0" smtClean="0"/>
              <a:t>адресное пространство</a:t>
            </a:r>
          </a:p>
          <a:p>
            <a:r>
              <a:rPr lang="en-US" sz="3000" dirty="0" smtClean="0"/>
              <a:t>M</a:t>
            </a:r>
            <a:r>
              <a:rPr lang="ru-RU" sz="3000" dirty="0" smtClean="0"/>
              <a:t> – разрядность </a:t>
            </a:r>
            <a:r>
              <a:rPr lang="ru-RU" sz="2000" dirty="0" smtClean="0"/>
              <a:t>(разрядность данных)</a:t>
            </a:r>
            <a:endParaRPr lang="ru-RU" sz="2000" dirty="0"/>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836712"/>
            <a:ext cx="2066925" cy="2771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Прямоугольник 3"/>
          <p:cNvSpPr/>
          <p:nvPr/>
        </p:nvSpPr>
        <p:spPr>
          <a:xfrm>
            <a:off x="3104740" y="4703623"/>
            <a:ext cx="5643724" cy="1384995"/>
          </a:xfrm>
          <a:prstGeom prst="rect">
            <a:avLst/>
          </a:prstGeom>
        </p:spPr>
        <p:txBody>
          <a:bodyPr wrap="none">
            <a:spAutoFit/>
          </a:bodyPr>
          <a:lstStyle/>
          <a:p>
            <a:r>
              <a:rPr lang="ru-RU" sz="2800" dirty="0" smtClean="0">
                <a:solidFill>
                  <a:schemeClr val="tx2"/>
                </a:solidFill>
              </a:rPr>
              <a:t>Информационная емкость </a:t>
            </a:r>
            <a:r>
              <a:rPr lang="en-US" sz="2800" dirty="0" smtClean="0">
                <a:solidFill>
                  <a:schemeClr val="tx2"/>
                </a:solidFill>
              </a:rPr>
              <a:t>= </a:t>
            </a:r>
            <a:r>
              <a:rPr lang="ru-RU" sz="2800" b="1" dirty="0" smtClean="0">
                <a:solidFill>
                  <a:schemeClr val="tx2"/>
                </a:solidFill>
              </a:rPr>
              <a:t>2</a:t>
            </a:r>
            <a:r>
              <a:rPr lang="en-US" sz="2800" b="1" baseline="30000" dirty="0" smtClean="0">
                <a:solidFill>
                  <a:schemeClr val="tx2"/>
                </a:solidFill>
              </a:rPr>
              <a:t>N</a:t>
            </a:r>
            <a:r>
              <a:rPr lang="en-US" sz="2800" b="1" dirty="0" smtClean="0">
                <a:solidFill>
                  <a:schemeClr val="tx2"/>
                </a:solidFill>
              </a:rPr>
              <a:t> </a:t>
            </a:r>
            <a:r>
              <a:rPr lang="ru-RU" sz="2800" b="1" dirty="0" smtClean="0">
                <a:solidFill>
                  <a:schemeClr val="tx2"/>
                </a:solidFill>
              </a:rPr>
              <a:t>х </a:t>
            </a:r>
            <a:r>
              <a:rPr lang="en-US" sz="2800" b="1" dirty="0" smtClean="0">
                <a:solidFill>
                  <a:schemeClr val="tx2"/>
                </a:solidFill>
              </a:rPr>
              <a:t>M</a:t>
            </a:r>
            <a:endParaRPr lang="ru-RU" sz="2800" b="1" dirty="0" smtClean="0">
              <a:solidFill>
                <a:schemeClr val="tx2"/>
              </a:solidFill>
            </a:endParaRPr>
          </a:p>
          <a:p>
            <a:endParaRPr lang="ru-RU" sz="2800" b="1" dirty="0">
              <a:solidFill>
                <a:schemeClr val="tx2"/>
              </a:solidFill>
            </a:endParaRPr>
          </a:p>
          <a:p>
            <a:endParaRPr lang="ru-RU" sz="2800" b="1" dirty="0">
              <a:solidFill>
                <a:schemeClr val="tx2"/>
              </a:solidFill>
            </a:endParaRPr>
          </a:p>
        </p:txBody>
      </p:sp>
      <p:sp>
        <p:nvSpPr>
          <p:cNvPr id="5" name="Прямоугольник 4"/>
          <p:cNvSpPr/>
          <p:nvPr/>
        </p:nvSpPr>
        <p:spPr>
          <a:xfrm>
            <a:off x="2627784" y="929937"/>
            <a:ext cx="6120680" cy="2585323"/>
          </a:xfrm>
          <a:prstGeom prst="rect">
            <a:avLst/>
          </a:prstGeom>
        </p:spPr>
        <p:txBody>
          <a:bodyPr wrap="square">
            <a:spAutoFit/>
          </a:bodyPr>
          <a:lstStyle/>
          <a:p>
            <a:r>
              <a:rPr lang="ru-RU" i="1" dirty="0"/>
              <a:t>Цифровые запоминающие устройства</a:t>
            </a:r>
            <a:r>
              <a:rPr lang="ru-RU" dirty="0"/>
              <a:t> — устройства, предназначенные для записи, хранения и считывания информации, представленной в цифровом коде.</a:t>
            </a:r>
          </a:p>
          <a:p>
            <a:endParaRPr lang="ru-RU" dirty="0" smtClean="0"/>
          </a:p>
          <a:p>
            <a:r>
              <a:rPr lang="ru-RU" dirty="0" smtClean="0"/>
              <a:t>К </a:t>
            </a:r>
            <a:r>
              <a:rPr lang="ru-RU" dirty="0"/>
              <a:t>основным </a:t>
            </a:r>
            <a:r>
              <a:rPr lang="ru-RU" dirty="0">
                <a:solidFill>
                  <a:schemeClr val="tx2"/>
                </a:solidFill>
              </a:rPr>
              <a:t>параметрам</a:t>
            </a:r>
            <a:r>
              <a:rPr lang="ru-RU" dirty="0"/>
              <a:t> цифровых ЗУ относятся </a:t>
            </a:r>
            <a:r>
              <a:rPr lang="ru-RU" dirty="0" smtClean="0"/>
              <a:t>	- 	- информационная </a:t>
            </a:r>
            <a:r>
              <a:rPr lang="ru-RU" dirty="0"/>
              <a:t>ёмкость (</a:t>
            </a:r>
            <a:r>
              <a:rPr lang="ru-RU" dirty="0" smtClean="0"/>
              <a:t>битов), </a:t>
            </a:r>
          </a:p>
          <a:p>
            <a:r>
              <a:rPr lang="ru-RU" dirty="0" smtClean="0"/>
              <a:t>	- потребляемая</a:t>
            </a:r>
            <a:r>
              <a:rPr lang="ru-RU" dirty="0"/>
              <a:t> мощность, </a:t>
            </a:r>
            <a:endParaRPr lang="ru-RU" dirty="0" smtClean="0"/>
          </a:p>
          <a:p>
            <a:r>
              <a:rPr lang="ru-RU" dirty="0" smtClean="0"/>
              <a:t>	- время </a:t>
            </a:r>
            <a:r>
              <a:rPr lang="ru-RU" dirty="0"/>
              <a:t>хранения информации, </a:t>
            </a:r>
            <a:endParaRPr lang="ru-RU" dirty="0" smtClean="0"/>
          </a:p>
          <a:p>
            <a:r>
              <a:rPr lang="ru-RU" dirty="0" smtClean="0"/>
              <a:t>	- быстродействие</a:t>
            </a:r>
            <a:r>
              <a:rPr lang="ru-RU" dirty="0"/>
              <a:t>.</a:t>
            </a:r>
          </a:p>
        </p:txBody>
      </p:sp>
      <p:sp>
        <p:nvSpPr>
          <p:cNvPr id="11" name="Прямоугольник 10"/>
          <p:cNvSpPr/>
          <p:nvPr/>
        </p:nvSpPr>
        <p:spPr>
          <a:xfrm>
            <a:off x="198173" y="3726718"/>
            <a:ext cx="2717643" cy="923330"/>
          </a:xfrm>
          <a:prstGeom prst="rect">
            <a:avLst/>
          </a:prstGeom>
        </p:spPr>
        <p:txBody>
          <a:bodyPr wrap="square">
            <a:spAutoFit/>
          </a:bodyPr>
          <a:lstStyle/>
          <a:p>
            <a:r>
              <a:rPr lang="ru-RU" dirty="0" smtClean="0">
                <a:solidFill>
                  <a:srgbClr val="C00000"/>
                </a:solidFill>
              </a:rPr>
              <a:t>- Сколько адресов имеет ОЗУ, если адресное пространство 512?</a:t>
            </a:r>
            <a:endParaRPr lang="ru-RU" baseline="-25000" dirty="0">
              <a:solidFill>
                <a:srgbClr val="C00000"/>
              </a:solidFill>
            </a:endParaRPr>
          </a:p>
        </p:txBody>
      </p:sp>
      <p:sp>
        <p:nvSpPr>
          <p:cNvPr id="12" name="Прямоугольник 11"/>
          <p:cNvSpPr/>
          <p:nvPr/>
        </p:nvSpPr>
        <p:spPr>
          <a:xfrm>
            <a:off x="243531" y="4869160"/>
            <a:ext cx="2717643" cy="646331"/>
          </a:xfrm>
          <a:prstGeom prst="rect">
            <a:avLst/>
          </a:prstGeom>
        </p:spPr>
        <p:txBody>
          <a:bodyPr wrap="square">
            <a:spAutoFit/>
          </a:bodyPr>
          <a:lstStyle/>
          <a:p>
            <a:r>
              <a:rPr lang="ru-RU" dirty="0" smtClean="0">
                <a:solidFill>
                  <a:srgbClr val="C00000"/>
                </a:solidFill>
              </a:rPr>
              <a:t>- Какая разрядность у ПЗУ 2Кх16?</a:t>
            </a:r>
            <a:endParaRPr lang="ru-RU" baseline="-25000" dirty="0">
              <a:solidFill>
                <a:srgbClr val="C00000"/>
              </a:solidFill>
            </a:endParaRPr>
          </a:p>
        </p:txBody>
      </p:sp>
      <p:sp>
        <p:nvSpPr>
          <p:cNvPr id="13" name="Прямоугольник 12"/>
          <p:cNvSpPr/>
          <p:nvPr/>
        </p:nvSpPr>
        <p:spPr>
          <a:xfrm>
            <a:off x="234240" y="5719286"/>
            <a:ext cx="8396396" cy="369332"/>
          </a:xfrm>
          <a:prstGeom prst="rect">
            <a:avLst/>
          </a:prstGeom>
        </p:spPr>
        <p:txBody>
          <a:bodyPr wrap="square">
            <a:spAutoFit/>
          </a:bodyPr>
          <a:lstStyle/>
          <a:p>
            <a:r>
              <a:rPr lang="ru-RU" dirty="0" smtClean="0">
                <a:solidFill>
                  <a:srgbClr val="C00000"/>
                </a:solidFill>
              </a:rPr>
              <a:t>- Какое адресное пространство у ОЗУ, имеющее 22 адреса?</a:t>
            </a:r>
            <a:endParaRPr lang="ru-RU" baseline="-25000" dirty="0">
              <a:solidFill>
                <a:srgbClr val="C00000"/>
              </a:solidFill>
            </a:endParaRPr>
          </a:p>
        </p:txBody>
      </p:sp>
      <p:sp>
        <p:nvSpPr>
          <p:cNvPr id="14" name="Прямоугольник 13"/>
          <p:cNvSpPr/>
          <p:nvPr/>
        </p:nvSpPr>
        <p:spPr>
          <a:xfrm>
            <a:off x="262207" y="6256636"/>
            <a:ext cx="8396396" cy="369332"/>
          </a:xfrm>
          <a:prstGeom prst="rect">
            <a:avLst/>
          </a:prstGeom>
        </p:spPr>
        <p:txBody>
          <a:bodyPr wrap="square">
            <a:spAutoFit/>
          </a:bodyPr>
          <a:lstStyle/>
          <a:p>
            <a:r>
              <a:rPr lang="ru-RU" dirty="0" smtClean="0">
                <a:solidFill>
                  <a:srgbClr val="C00000"/>
                </a:solidFill>
              </a:rPr>
              <a:t>- Нарисуйте условное графическое обозначение ОЗУ 32Мх8, ПЗУ – 1Кх4, 4Гх1?</a:t>
            </a:r>
            <a:endParaRPr lang="ru-RU" baseline="-25000" dirty="0">
              <a:solidFill>
                <a:srgbClr val="C00000"/>
              </a:solidFill>
            </a:endParaRPr>
          </a:p>
        </p:txBody>
      </p:sp>
    </p:spTree>
    <p:extLst>
      <p:ext uri="{BB962C8B-B14F-4D97-AF65-F5344CB8AC3E}">
        <p14:creationId xmlns:p14="http://schemas.microsoft.com/office/powerpoint/2010/main" val="292398122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Заголовок 1"/>
          <p:cNvSpPr txBox="1">
            <a:spLocks/>
          </p:cNvSpPr>
          <p:nvPr/>
        </p:nvSpPr>
        <p:spPr>
          <a:xfrm>
            <a:off x="3515" y="404664"/>
            <a:ext cx="9144000"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smtClean="0">
                <a:solidFill>
                  <a:srgbClr val="C00000"/>
                </a:solidFill>
              </a:rPr>
              <a:t>ЗАПОМИНАЮЩИЕ УСТРОЙСТВА</a:t>
            </a:r>
            <a:r>
              <a:rPr lang="en-US" sz="3200" b="1" dirty="0" smtClean="0">
                <a:solidFill>
                  <a:srgbClr val="C00000"/>
                </a:solidFill>
              </a:rPr>
              <a:t>. </a:t>
            </a:r>
            <a:r>
              <a:rPr lang="ru-RU" sz="3200" b="1" dirty="0" smtClean="0">
                <a:solidFill>
                  <a:srgbClr val="C00000"/>
                </a:solidFill>
              </a:rPr>
              <a:t>Каскадирование</a:t>
            </a:r>
          </a:p>
          <a:p>
            <a:r>
              <a:rPr lang="ru-RU" sz="3200" b="1" dirty="0" smtClean="0">
                <a:solidFill>
                  <a:schemeClr val="tx2"/>
                </a:solidFill>
              </a:rPr>
              <a:t> </a:t>
            </a:r>
            <a:endParaRPr lang="ru-RU" sz="3200" dirty="0">
              <a:solidFill>
                <a:schemeClr val="tx2"/>
              </a:solidFill>
            </a:endParaRPr>
          </a:p>
        </p:txBody>
      </p:sp>
      <p:cxnSp>
        <p:nvCxnSpPr>
          <p:cNvPr id="5" name="Прямая со стрелкой 4"/>
          <p:cNvCxnSpPr/>
          <p:nvPr/>
        </p:nvCxnSpPr>
        <p:spPr>
          <a:xfrm>
            <a:off x="467544" y="1032765"/>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p:cNvCxnSpPr/>
          <p:nvPr/>
        </p:nvCxnSpPr>
        <p:spPr>
          <a:xfrm>
            <a:off x="467544" y="698118"/>
            <a:ext cx="0" cy="359497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Прямоугольник 8"/>
          <p:cNvSpPr/>
          <p:nvPr/>
        </p:nvSpPr>
        <p:spPr>
          <a:xfrm>
            <a:off x="1099045" y="649164"/>
            <a:ext cx="7704856" cy="5078313"/>
          </a:xfrm>
          <a:prstGeom prst="rect">
            <a:avLst/>
          </a:prstGeom>
        </p:spPr>
        <p:txBody>
          <a:bodyPr wrap="square">
            <a:spAutoFit/>
          </a:bodyPr>
          <a:lstStyle/>
          <a:p>
            <a:pPr>
              <a:lnSpc>
                <a:spcPct val="150000"/>
              </a:lnSpc>
            </a:pPr>
            <a:r>
              <a:rPr lang="ru-RU" sz="2400" dirty="0">
                <a:solidFill>
                  <a:prstClr val="black"/>
                </a:solidFill>
              </a:rPr>
              <a:t>н</a:t>
            </a:r>
            <a:r>
              <a:rPr lang="ru-RU" sz="2400" dirty="0" smtClean="0">
                <a:solidFill>
                  <a:prstClr val="black"/>
                </a:solidFill>
              </a:rPr>
              <a:t>а ОЗУ 2Кх2 сделать 2Кх1 </a:t>
            </a:r>
            <a:r>
              <a:rPr lang="ru-RU" sz="2400" dirty="0" smtClean="0">
                <a:solidFill>
                  <a:schemeClr val="tx2"/>
                </a:solidFill>
              </a:rPr>
              <a:t>(уменьшение </a:t>
            </a:r>
            <a:r>
              <a:rPr lang="ru-RU" sz="2400" dirty="0">
                <a:solidFill>
                  <a:schemeClr val="tx2"/>
                </a:solidFill>
              </a:rPr>
              <a:t>данных)</a:t>
            </a:r>
          </a:p>
          <a:p>
            <a:pPr>
              <a:lnSpc>
                <a:spcPct val="150000"/>
              </a:lnSpc>
            </a:pPr>
            <a:r>
              <a:rPr lang="ru-RU" sz="2400" dirty="0" smtClean="0">
                <a:solidFill>
                  <a:prstClr val="black"/>
                </a:solidFill>
              </a:rPr>
              <a:t>на ОЗУ 2Кх2 сделать 2Кх4 </a:t>
            </a:r>
            <a:r>
              <a:rPr lang="ru-RU" sz="2400" dirty="0" smtClean="0">
                <a:solidFill>
                  <a:schemeClr val="tx2"/>
                </a:solidFill>
              </a:rPr>
              <a:t>(увеличение </a:t>
            </a:r>
            <a:r>
              <a:rPr lang="ru-RU" sz="2400" dirty="0">
                <a:solidFill>
                  <a:schemeClr val="tx2"/>
                </a:solidFill>
              </a:rPr>
              <a:t>данных)</a:t>
            </a:r>
            <a:endParaRPr lang="ru-RU" sz="2400" dirty="0" smtClean="0">
              <a:solidFill>
                <a:prstClr val="black"/>
              </a:solidFill>
            </a:endParaRPr>
          </a:p>
          <a:p>
            <a:pPr>
              <a:lnSpc>
                <a:spcPct val="150000"/>
              </a:lnSpc>
            </a:pPr>
            <a:r>
              <a:rPr lang="ru-RU" sz="2400" dirty="0" smtClean="0">
                <a:solidFill>
                  <a:prstClr val="black"/>
                </a:solidFill>
              </a:rPr>
              <a:t>на ОЗУ 2Кх2 сделать 1Кх2 </a:t>
            </a:r>
            <a:r>
              <a:rPr lang="ru-RU" sz="2400" dirty="0" smtClean="0">
                <a:solidFill>
                  <a:schemeClr val="tx2"/>
                </a:solidFill>
              </a:rPr>
              <a:t>(уменьшение адреса)</a:t>
            </a:r>
            <a:endParaRPr lang="ru-RU" sz="2400" dirty="0" smtClean="0">
              <a:solidFill>
                <a:prstClr val="black"/>
              </a:solidFill>
            </a:endParaRPr>
          </a:p>
          <a:p>
            <a:pPr>
              <a:lnSpc>
                <a:spcPct val="150000"/>
              </a:lnSpc>
            </a:pPr>
            <a:r>
              <a:rPr lang="ru-RU" sz="2400" dirty="0">
                <a:solidFill>
                  <a:prstClr val="black"/>
                </a:solidFill>
              </a:rPr>
              <a:t>на ОЗУ 2Кх2 сделать </a:t>
            </a:r>
            <a:r>
              <a:rPr lang="ru-RU" sz="2400" dirty="0" smtClean="0">
                <a:solidFill>
                  <a:prstClr val="black"/>
                </a:solidFill>
              </a:rPr>
              <a:t>4Кх2 </a:t>
            </a:r>
            <a:r>
              <a:rPr lang="ru-RU" sz="2400" dirty="0">
                <a:solidFill>
                  <a:schemeClr val="tx2"/>
                </a:solidFill>
              </a:rPr>
              <a:t>(увеличение </a:t>
            </a:r>
            <a:r>
              <a:rPr lang="ru-RU" sz="2400" dirty="0" smtClean="0">
                <a:solidFill>
                  <a:schemeClr val="tx2"/>
                </a:solidFill>
              </a:rPr>
              <a:t>адреса на 1 шаг)</a:t>
            </a:r>
            <a:endParaRPr lang="ru-RU" sz="2400" dirty="0">
              <a:solidFill>
                <a:prstClr val="black"/>
              </a:solidFill>
            </a:endParaRPr>
          </a:p>
          <a:p>
            <a:pPr>
              <a:lnSpc>
                <a:spcPct val="150000"/>
              </a:lnSpc>
            </a:pPr>
            <a:r>
              <a:rPr lang="ru-RU" sz="2400" dirty="0" smtClean="0">
                <a:solidFill>
                  <a:prstClr val="black"/>
                </a:solidFill>
              </a:rPr>
              <a:t>на ОЗУ 2Кх2 сделать 4Кх4 </a:t>
            </a:r>
            <a:r>
              <a:rPr lang="ru-RU" sz="2400" dirty="0">
                <a:solidFill>
                  <a:schemeClr val="tx2"/>
                </a:solidFill>
              </a:rPr>
              <a:t>(увеличение </a:t>
            </a:r>
            <a:r>
              <a:rPr lang="ru-RU" sz="2400" dirty="0" smtClean="0">
                <a:solidFill>
                  <a:schemeClr val="tx2"/>
                </a:solidFill>
              </a:rPr>
              <a:t>адреса и данных</a:t>
            </a:r>
            <a:r>
              <a:rPr lang="ru-RU" sz="2400" dirty="0">
                <a:solidFill>
                  <a:schemeClr val="tx2"/>
                </a:solidFill>
              </a:rPr>
              <a:t>)</a:t>
            </a:r>
            <a:endParaRPr lang="ru-RU" sz="2400" dirty="0" smtClean="0">
              <a:solidFill>
                <a:prstClr val="black"/>
              </a:solidFill>
            </a:endParaRPr>
          </a:p>
          <a:p>
            <a:pPr>
              <a:lnSpc>
                <a:spcPct val="150000"/>
              </a:lnSpc>
            </a:pPr>
            <a:r>
              <a:rPr lang="ru-RU" sz="2400" dirty="0" smtClean="0">
                <a:solidFill>
                  <a:prstClr val="black"/>
                </a:solidFill>
              </a:rPr>
              <a:t>на ОЗУ 2Кх2 сделать 8Кх2 </a:t>
            </a:r>
            <a:r>
              <a:rPr lang="ru-RU" sz="2400" dirty="0">
                <a:solidFill>
                  <a:schemeClr val="tx2"/>
                </a:solidFill>
              </a:rPr>
              <a:t>(увеличение </a:t>
            </a:r>
            <a:r>
              <a:rPr lang="ru-RU" sz="2400" dirty="0" smtClean="0">
                <a:solidFill>
                  <a:schemeClr val="tx2"/>
                </a:solidFill>
              </a:rPr>
              <a:t>адреса на 2 шага)</a:t>
            </a:r>
            <a:endParaRPr lang="ru-RU" sz="2400" dirty="0" smtClean="0">
              <a:solidFill>
                <a:prstClr val="black"/>
              </a:solidFill>
            </a:endParaRPr>
          </a:p>
          <a:p>
            <a:pPr>
              <a:lnSpc>
                <a:spcPct val="150000"/>
              </a:lnSpc>
            </a:pPr>
            <a:r>
              <a:rPr lang="ru-RU" sz="2400" dirty="0" smtClean="0">
                <a:solidFill>
                  <a:prstClr val="black"/>
                </a:solidFill>
              </a:rPr>
              <a:t>на ОЗУ 2Кх2 сделать 8Кх4 </a:t>
            </a:r>
            <a:r>
              <a:rPr lang="ru-RU" dirty="0">
                <a:solidFill>
                  <a:schemeClr val="tx2"/>
                </a:solidFill>
              </a:rPr>
              <a:t>(увеличение </a:t>
            </a:r>
            <a:r>
              <a:rPr lang="ru-RU" dirty="0" smtClean="0">
                <a:solidFill>
                  <a:schemeClr val="tx2"/>
                </a:solidFill>
              </a:rPr>
              <a:t>адреса на 2 шага и данных</a:t>
            </a:r>
            <a:r>
              <a:rPr lang="ru-RU" dirty="0">
                <a:solidFill>
                  <a:schemeClr val="tx2"/>
                </a:solidFill>
              </a:rPr>
              <a:t>)</a:t>
            </a:r>
            <a:endParaRPr lang="ru-RU" dirty="0" smtClean="0">
              <a:solidFill>
                <a:prstClr val="black"/>
              </a:solidFill>
            </a:endParaRPr>
          </a:p>
          <a:p>
            <a:pPr>
              <a:lnSpc>
                <a:spcPct val="150000"/>
              </a:lnSpc>
            </a:pPr>
            <a:endParaRPr lang="ru-RU" sz="2400" dirty="0">
              <a:solidFill>
                <a:prstClr val="black"/>
              </a:solidFill>
            </a:endParaRPr>
          </a:p>
          <a:p>
            <a:pPr>
              <a:lnSpc>
                <a:spcPct val="150000"/>
              </a:lnSpc>
            </a:pPr>
            <a:endParaRPr lang="ru-RU" sz="2400" dirty="0"/>
          </a:p>
        </p:txBody>
      </p:sp>
      <p:cxnSp>
        <p:nvCxnSpPr>
          <p:cNvPr id="12" name="Прямая со стрелкой 11"/>
          <p:cNvCxnSpPr/>
          <p:nvPr/>
        </p:nvCxnSpPr>
        <p:spPr>
          <a:xfrm>
            <a:off x="467544" y="1556792"/>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3" name="Прямая со стрелкой 12"/>
          <p:cNvCxnSpPr/>
          <p:nvPr/>
        </p:nvCxnSpPr>
        <p:spPr>
          <a:xfrm>
            <a:off x="467544" y="2132856"/>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4" name="Прямая со стрелкой 13"/>
          <p:cNvCxnSpPr/>
          <p:nvPr/>
        </p:nvCxnSpPr>
        <p:spPr>
          <a:xfrm>
            <a:off x="467544" y="2688949"/>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Прямая со стрелкой 14"/>
          <p:cNvCxnSpPr/>
          <p:nvPr/>
        </p:nvCxnSpPr>
        <p:spPr>
          <a:xfrm>
            <a:off x="467544" y="3212976"/>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p:cNvCxnSpPr/>
          <p:nvPr/>
        </p:nvCxnSpPr>
        <p:spPr>
          <a:xfrm>
            <a:off x="467544" y="3789040"/>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7" name="Прямая со стрелкой 16"/>
          <p:cNvCxnSpPr/>
          <p:nvPr/>
        </p:nvCxnSpPr>
        <p:spPr>
          <a:xfrm>
            <a:off x="467544" y="4293096"/>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9" name="Прямоугольник 18"/>
          <p:cNvSpPr/>
          <p:nvPr/>
        </p:nvSpPr>
        <p:spPr>
          <a:xfrm>
            <a:off x="550184" y="696834"/>
            <a:ext cx="301686" cy="369332"/>
          </a:xfrm>
          <a:prstGeom prst="rect">
            <a:avLst/>
          </a:prstGeom>
        </p:spPr>
        <p:txBody>
          <a:bodyPr wrap="none">
            <a:spAutoFit/>
          </a:bodyPr>
          <a:lstStyle/>
          <a:p>
            <a:r>
              <a:rPr lang="ru-RU" dirty="0" smtClean="0">
                <a:solidFill>
                  <a:srgbClr val="C00000"/>
                </a:solidFill>
              </a:rPr>
              <a:t>1</a:t>
            </a:r>
            <a:endParaRPr lang="ru-RU" dirty="0">
              <a:solidFill>
                <a:srgbClr val="C00000"/>
              </a:solidFill>
            </a:endParaRPr>
          </a:p>
        </p:txBody>
      </p:sp>
      <p:sp>
        <p:nvSpPr>
          <p:cNvPr id="20" name="Прямоугольник 19"/>
          <p:cNvSpPr/>
          <p:nvPr/>
        </p:nvSpPr>
        <p:spPr>
          <a:xfrm>
            <a:off x="551741" y="1187460"/>
            <a:ext cx="301686" cy="369332"/>
          </a:xfrm>
          <a:prstGeom prst="rect">
            <a:avLst/>
          </a:prstGeom>
        </p:spPr>
        <p:txBody>
          <a:bodyPr wrap="none">
            <a:spAutoFit/>
          </a:bodyPr>
          <a:lstStyle/>
          <a:p>
            <a:r>
              <a:rPr lang="ru-RU" dirty="0" smtClean="0">
                <a:solidFill>
                  <a:srgbClr val="C00000"/>
                </a:solidFill>
              </a:rPr>
              <a:t>2</a:t>
            </a:r>
            <a:endParaRPr lang="ru-RU" dirty="0">
              <a:solidFill>
                <a:srgbClr val="C00000"/>
              </a:solidFill>
            </a:endParaRPr>
          </a:p>
        </p:txBody>
      </p:sp>
      <p:sp>
        <p:nvSpPr>
          <p:cNvPr id="21" name="Прямоугольник 20"/>
          <p:cNvSpPr/>
          <p:nvPr/>
        </p:nvSpPr>
        <p:spPr>
          <a:xfrm>
            <a:off x="551741" y="1756191"/>
            <a:ext cx="301686" cy="369332"/>
          </a:xfrm>
          <a:prstGeom prst="rect">
            <a:avLst/>
          </a:prstGeom>
        </p:spPr>
        <p:txBody>
          <a:bodyPr wrap="none">
            <a:spAutoFit/>
          </a:bodyPr>
          <a:lstStyle/>
          <a:p>
            <a:r>
              <a:rPr lang="ru-RU" dirty="0" smtClean="0">
                <a:solidFill>
                  <a:srgbClr val="C00000"/>
                </a:solidFill>
              </a:rPr>
              <a:t>3</a:t>
            </a:r>
            <a:endParaRPr lang="ru-RU" dirty="0">
              <a:solidFill>
                <a:srgbClr val="C00000"/>
              </a:solidFill>
            </a:endParaRPr>
          </a:p>
        </p:txBody>
      </p:sp>
      <p:sp>
        <p:nvSpPr>
          <p:cNvPr id="22" name="Прямоугольник 21"/>
          <p:cNvSpPr/>
          <p:nvPr/>
        </p:nvSpPr>
        <p:spPr>
          <a:xfrm>
            <a:off x="550184" y="2319617"/>
            <a:ext cx="301686" cy="369332"/>
          </a:xfrm>
          <a:prstGeom prst="rect">
            <a:avLst/>
          </a:prstGeom>
        </p:spPr>
        <p:txBody>
          <a:bodyPr wrap="none">
            <a:spAutoFit/>
          </a:bodyPr>
          <a:lstStyle/>
          <a:p>
            <a:r>
              <a:rPr lang="ru-RU" dirty="0" smtClean="0">
                <a:solidFill>
                  <a:srgbClr val="C00000"/>
                </a:solidFill>
              </a:rPr>
              <a:t>4</a:t>
            </a:r>
            <a:endParaRPr lang="ru-RU" dirty="0">
              <a:solidFill>
                <a:srgbClr val="C00000"/>
              </a:solidFill>
            </a:endParaRPr>
          </a:p>
        </p:txBody>
      </p:sp>
      <p:sp>
        <p:nvSpPr>
          <p:cNvPr id="23" name="Прямоугольник 22"/>
          <p:cNvSpPr/>
          <p:nvPr/>
        </p:nvSpPr>
        <p:spPr>
          <a:xfrm>
            <a:off x="547026" y="2858053"/>
            <a:ext cx="301686" cy="369332"/>
          </a:xfrm>
          <a:prstGeom prst="rect">
            <a:avLst/>
          </a:prstGeom>
        </p:spPr>
        <p:txBody>
          <a:bodyPr wrap="none">
            <a:spAutoFit/>
          </a:bodyPr>
          <a:lstStyle/>
          <a:p>
            <a:r>
              <a:rPr lang="ru-RU" dirty="0" smtClean="0">
                <a:solidFill>
                  <a:srgbClr val="C00000"/>
                </a:solidFill>
              </a:rPr>
              <a:t>5</a:t>
            </a:r>
            <a:endParaRPr lang="ru-RU" dirty="0">
              <a:solidFill>
                <a:srgbClr val="C00000"/>
              </a:solidFill>
            </a:endParaRPr>
          </a:p>
        </p:txBody>
      </p:sp>
      <p:sp>
        <p:nvSpPr>
          <p:cNvPr id="24" name="Прямоугольник 23"/>
          <p:cNvSpPr/>
          <p:nvPr/>
        </p:nvSpPr>
        <p:spPr>
          <a:xfrm>
            <a:off x="547026" y="3433025"/>
            <a:ext cx="301686" cy="369332"/>
          </a:xfrm>
          <a:prstGeom prst="rect">
            <a:avLst/>
          </a:prstGeom>
        </p:spPr>
        <p:txBody>
          <a:bodyPr wrap="none">
            <a:spAutoFit/>
          </a:bodyPr>
          <a:lstStyle/>
          <a:p>
            <a:r>
              <a:rPr lang="ru-RU" dirty="0">
                <a:solidFill>
                  <a:srgbClr val="C00000"/>
                </a:solidFill>
              </a:rPr>
              <a:t>6</a:t>
            </a:r>
            <a:endParaRPr lang="ru-RU" dirty="0">
              <a:solidFill>
                <a:srgbClr val="C00000"/>
              </a:solidFill>
            </a:endParaRPr>
          </a:p>
        </p:txBody>
      </p:sp>
      <p:sp>
        <p:nvSpPr>
          <p:cNvPr id="25" name="Прямоугольник 24"/>
          <p:cNvSpPr/>
          <p:nvPr/>
        </p:nvSpPr>
        <p:spPr>
          <a:xfrm>
            <a:off x="538896" y="3911666"/>
            <a:ext cx="2067746" cy="369332"/>
          </a:xfrm>
          <a:prstGeom prst="rect">
            <a:avLst/>
          </a:prstGeom>
        </p:spPr>
        <p:txBody>
          <a:bodyPr wrap="none">
            <a:spAutoFit/>
          </a:bodyPr>
          <a:lstStyle/>
          <a:p>
            <a:r>
              <a:rPr lang="ru-RU" dirty="0" smtClean="0">
                <a:solidFill>
                  <a:srgbClr val="C00000"/>
                </a:solidFill>
              </a:rPr>
              <a:t>7 (самостоятельно)</a:t>
            </a:r>
            <a:endParaRPr lang="ru-RU" dirty="0">
              <a:solidFill>
                <a:srgbClr val="C00000"/>
              </a:solidFill>
            </a:endParaRPr>
          </a:p>
        </p:txBody>
      </p:sp>
      <p:sp>
        <p:nvSpPr>
          <p:cNvPr id="26" name="Прямоугольник 25"/>
          <p:cNvSpPr/>
          <p:nvPr/>
        </p:nvSpPr>
        <p:spPr>
          <a:xfrm>
            <a:off x="2051720" y="5282017"/>
            <a:ext cx="749144" cy="369332"/>
          </a:xfrm>
          <a:prstGeom prst="rect">
            <a:avLst/>
          </a:prstGeom>
        </p:spPr>
        <p:txBody>
          <a:bodyPr wrap="square">
            <a:spAutoFit/>
          </a:bodyPr>
          <a:lstStyle/>
          <a:p>
            <a:pPr algn="ctr"/>
            <a:r>
              <a:rPr lang="ru-RU" dirty="0" smtClean="0">
                <a:solidFill>
                  <a:schemeClr val="tx2"/>
                </a:solidFill>
              </a:rPr>
              <a:t>есть</a:t>
            </a:r>
            <a:endParaRPr lang="ru-RU" dirty="0">
              <a:solidFill>
                <a:schemeClr val="tx2"/>
              </a:solidFill>
            </a:endParaRPr>
          </a:p>
        </p:txBody>
      </p:sp>
      <p:pic>
        <p:nvPicPr>
          <p:cNvPr id="204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4581128"/>
            <a:ext cx="1270628" cy="2140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200372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Заголовок 1"/>
          <p:cNvSpPr txBox="1">
            <a:spLocks/>
          </p:cNvSpPr>
          <p:nvPr/>
        </p:nvSpPr>
        <p:spPr>
          <a:xfrm>
            <a:off x="3515" y="404664"/>
            <a:ext cx="9144000"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smtClean="0">
                <a:solidFill>
                  <a:srgbClr val="C00000"/>
                </a:solidFill>
              </a:rPr>
              <a:t>ЗАПОМИНАЮЩИЕ УСТРОЙСТВА</a:t>
            </a:r>
            <a:r>
              <a:rPr lang="en-US" sz="3200" b="1" dirty="0" smtClean="0">
                <a:solidFill>
                  <a:srgbClr val="C00000"/>
                </a:solidFill>
              </a:rPr>
              <a:t>. </a:t>
            </a:r>
            <a:r>
              <a:rPr lang="ru-RU" sz="3200" b="1" dirty="0" smtClean="0">
                <a:solidFill>
                  <a:srgbClr val="C00000"/>
                </a:solidFill>
              </a:rPr>
              <a:t>Каскадирование</a:t>
            </a:r>
          </a:p>
          <a:p>
            <a:r>
              <a:rPr lang="ru-RU" sz="3200" b="1" dirty="0" smtClean="0">
                <a:solidFill>
                  <a:schemeClr val="tx2"/>
                </a:solidFill>
              </a:rPr>
              <a:t> </a:t>
            </a:r>
            <a:endParaRPr lang="ru-RU" sz="3200" dirty="0">
              <a:solidFill>
                <a:schemeClr val="tx2"/>
              </a:solidFill>
            </a:endParaRPr>
          </a:p>
        </p:txBody>
      </p:sp>
      <p:cxnSp>
        <p:nvCxnSpPr>
          <p:cNvPr id="5" name="Прямая со стрелкой 4"/>
          <p:cNvCxnSpPr/>
          <p:nvPr/>
        </p:nvCxnSpPr>
        <p:spPr>
          <a:xfrm>
            <a:off x="467544" y="1032765"/>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p:cNvCxnSpPr/>
          <p:nvPr/>
        </p:nvCxnSpPr>
        <p:spPr>
          <a:xfrm>
            <a:off x="467544" y="698118"/>
            <a:ext cx="0" cy="40990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Прямоугольник 8"/>
          <p:cNvSpPr/>
          <p:nvPr/>
        </p:nvSpPr>
        <p:spPr>
          <a:xfrm>
            <a:off x="1099045" y="649164"/>
            <a:ext cx="7704856" cy="1143070"/>
          </a:xfrm>
          <a:prstGeom prst="rect">
            <a:avLst/>
          </a:prstGeom>
        </p:spPr>
        <p:txBody>
          <a:bodyPr wrap="square">
            <a:spAutoFit/>
          </a:bodyPr>
          <a:lstStyle/>
          <a:p>
            <a:pPr>
              <a:lnSpc>
                <a:spcPct val="150000"/>
              </a:lnSpc>
            </a:pPr>
            <a:r>
              <a:rPr lang="ru-RU" sz="2400" dirty="0">
                <a:solidFill>
                  <a:prstClr val="black"/>
                </a:solidFill>
              </a:rPr>
              <a:t>н</a:t>
            </a:r>
            <a:r>
              <a:rPr lang="ru-RU" sz="2400" dirty="0" smtClean="0">
                <a:solidFill>
                  <a:prstClr val="black"/>
                </a:solidFill>
              </a:rPr>
              <a:t>а ОЗУ 2Кх2 сделать 2Кх1 </a:t>
            </a:r>
            <a:r>
              <a:rPr lang="ru-RU" sz="2400" dirty="0" smtClean="0">
                <a:solidFill>
                  <a:schemeClr val="tx2"/>
                </a:solidFill>
              </a:rPr>
              <a:t>(уменьшение </a:t>
            </a:r>
            <a:r>
              <a:rPr lang="ru-RU" sz="2400" dirty="0">
                <a:solidFill>
                  <a:schemeClr val="tx2"/>
                </a:solidFill>
              </a:rPr>
              <a:t>данных</a:t>
            </a:r>
            <a:r>
              <a:rPr lang="ru-RU" sz="2400" dirty="0" smtClean="0">
                <a:solidFill>
                  <a:schemeClr val="tx2"/>
                </a:solidFill>
              </a:rPr>
              <a:t>)</a:t>
            </a:r>
            <a:endParaRPr lang="ru-RU" sz="2400" dirty="0">
              <a:solidFill>
                <a:prstClr val="black"/>
              </a:solidFill>
            </a:endParaRPr>
          </a:p>
          <a:p>
            <a:pPr>
              <a:lnSpc>
                <a:spcPct val="150000"/>
              </a:lnSpc>
            </a:pPr>
            <a:endParaRPr lang="ru-RU" sz="2400" dirty="0"/>
          </a:p>
        </p:txBody>
      </p:sp>
      <p:sp>
        <p:nvSpPr>
          <p:cNvPr id="19" name="Прямоугольник 18"/>
          <p:cNvSpPr/>
          <p:nvPr/>
        </p:nvSpPr>
        <p:spPr>
          <a:xfrm>
            <a:off x="550184" y="696834"/>
            <a:ext cx="301686" cy="369332"/>
          </a:xfrm>
          <a:prstGeom prst="rect">
            <a:avLst/>
          </a:prstGeom>
        </p:spPr>
        <p:txBody>
          <a:bodyPr wrap="none">
            <a:spAutoFit/>
          </a:bodyPr>
          <a:lstStyle/>
          <a:p>
            <a:r>
              <a:rPr lang="ru-RU" dirty="0" smtClean="0">
                <a:solidFill>
                  <a:srgbClr val="C00000"/>
                </a:solidFill>
              </a:rPr>
              <a:t>1</a:t>
            </a:r>
            <a:endParaRPr lang="ru-RU" dirty="0">
              <a:solidFill>
                <a:srgbClr val="C00000"/>
              </a:solidFill>
            </a:endParaRPr>
          </a:p>
        </p:txBody>
      </p:sp>
      <p:sp>
        <p:nvSpPr>
          <p:cNvPr id="26" name="Прямоугольник 25"/>
          <p:cNvSpPr/>
          <p:nvPr/>
        </p:nvSpPr>
        <p:spPr>
          <a:xfrm>
            <a:off x="1157255" y="1292397"/>
            <a:ext cx="749144" cy="369332"/>
          </a:xfrm>
          <a:prstGeom prst="rect">
            <a:avLst/>
          </a:prstGeom>
        </p:spPr>
        <p:txBody>
          <a:bodyPr wrap="square">
            <a:spAutoFit/>
          </a:bodyPr>
          <a:lstStyle/>
          <a:p>
            <a:pPr algn="ctr"/>
            <a:r>
              <a:rPr lang="ru-RU" i="1" dirty="0" smtClean="0"/>
              <a:t>есть</a:t>
            </a:r>
            <a:endParaRPr lang="ru-RU" i="1" dirty="0"/>
          </a:p>
        </p:txBody>
      </p:sp>
      <p:sp>
        <p:nvSpPr>
          <p:cNvPr id="27" name="Прямоугольник 26"/>
          <p:cNvSpPr/>
          <p:nvPr/>
        </p:nvSpPr>
        <p:spPr>
          <a:xfrm>
            <a:off x="3563888" y="1260131"/>
            <a:ext cx="749144" cy="369332"/>
          </a:xfrm>
          <a:prstGeom prst="rect">
            <a:avLst/>
          </a:prstGeom>
        </p:spPr>
        <p:txBody>
          <a:bodyPr wrap="square">
            <a:spAutoFit/>
          </a:bodyPr>
          <a:lstStyle/>
          <a:p>
            <a:pPr algn="ctr"/>
            <a:r>
              <a:rPr lang="ru-RU" i="1" dirty="0" smtClean="0"/>
              <a:t>надо</a:t>
            </a:r>
            <a:endParaRPr lang="ru-RU" i="1" dirty="0"/>
          </a:p>
        </p:txBody>
      </p:sp>
      <p:sp>
        <p:nvSpPr>
          <p:cNvPr id="28" name="Стрелка вправо 27"/>
          <p:cNvSpPr/>
          <p:nvPr/>
        </p:nvSpPr>
        <p:spPr>
          <a:xfrm>
            <a:off x="4951473" y="2147143"/>
            <a:ext cx="916671"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9" name="Прямая со стрелкой 28"/>
          <p:cNvCxnSpPr/>
          <p:nvPr/>
        </p:nvCxnSpPr>
        <p:spPr>
          <a:xfrm>
            <a:off x="467544" y="4059569"/>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0" name="Прямоугольник 29"/>
          <p:cNvSpPr/>
          <p:nvPr/>
        </p:nvSpPr>
        <p:spPr>
          <a:xfrm>
            <a:off x="1099045" y="3654082"/>
            <a:ext cx="7704856" cy="1143070"/>
          </a:xfrm>
          <a:prstGeom prst="rect">
            <a:avLst/>
          </a:prstGeom>
        </p:spPr>
        <p:txBody>
          <a:bodyPr wrap="square">
            <a:spAutoFit/>
          </a:bodyPr>
          <a:lstStyle/>
          <a:p>
            <a:pPr>
              <a:lnSpc>
                <a:spcPct val="150000"/>
              </a:lnSpc>
            </a:pPr>
            <a:r>
              <a:rPr lang="ru-RU" sz="2400" dirty="0">
                <a:solidFill>
                  <a:prstClr val="black"/>
                </a:solidFill>
              </a:rPr>
              <a:t>н</a:t>
            </a:r>
            <a:r>
              <a:rPr lang="ru-RU" sz="2400" dirty="0" smtClean="0">
                <a:solidFill>
                  <a:prstClr val="black"/>
                </a:solidFill>
              </a:rPr>
              <a:t>а ОЗУ 2Кх2 сделать 2Кх</a:t>
            </a:r>
            <a:r>
              <a:rPr lang="en-US" sz="2400" dirty="0" smtClean="0">
                <a:solidFill>
                  <a:prstClr val="black"/>
                </a:solidFill>
              </a:rPr>
              <a:t>4</a:t>
            </a:r>
            <a:r>
              <a:rPr lang="ru-RU" sz="2400" dirty="0" smtClean="0">
                <a:solidFill>
                  <a:prstClr val="black"/>
                </a:solidFill>
              </a:rPr>
              <a:t> </a:t>
            </a:r>
            <a:r>
              <a:rPr lang="ru-RU" sz="2400" dirty="0" smtClean="0">
                <a:solidFill>
                  <a:schemeClr val="tx2"/>
                </a:solidFill>
              </a:rPr>
              <a:t>(</a:t>
            </a:r>
            <a:r>
              <a:rPr lang="ru-RU" sz="2400" dirty="0">
                <a:solidFill>
                  <a:schemeClr val="tx2"/>
                </a:solidFill>
              </a:rPr>
              <a:t>у</a:t>
            </a:r>
            <a:r>
              <a:rPr lang="ru-RU" sz="2400" dirty="0" smtClean="0">
                <a:solidFill>
                  <a:schemeClr val="tx2"/>
                </a:solidFill>
              </a:rPr>
              <a:t>величение </a:t>
            </a:r>
            <a:r>
              <a:rPr lang="ru-RU" sz="2400" dirty="0">
                <a:solidFill>
                  <a:schemeClr val="tx2"/>
                </a:solidFill>
              </a:rPr>
              <a:t>данных</a:t>
            </a:r>
            <a:r>
              <a:rPr lang="ru-RU" sz="2400" dirty="0" smtClean="0">
                <a:solidFill>
                  <a:schemeClr val="tx2"/>
                </a:solidFill>
              </a:rPr>
              <a:t>)</a:t>
            </a:r>
            <a:endParaRPr lang="ru-RU" sz="2400" dirty="0">
              <a:solidFill>
                <a:prstClr val="black"/>
              </a:solidFill>
            </a:endParaRPr>
          </a:p>
          <a:p>
            <a:pPr>
              <a:lnSpc>
                <a:spcPct val="150000"/>
              </a:lnSpc>
            </a:pPr>
            <a:endParaRPr lang="ru-RU" sz="2400" dirty="0"/>
          </a:p>
        </p:txBody>
      </p:sp>
      <p:sp>
        <p:nvSpPr>
          <p:cNvPr id="31" name="Прямоугольник 30"/>
          <p:cNvSpPr/>
          <p:nvPr/>
        </p:nvSpPr>
        <p:spPr>
          <a:xfrm>
            <a:off x="570749" y="3654082"/>
            <a:ext cx="301686" cy="369332"/>
          </a:xfrm>
          <a:prstGeom prst="rect">
            <a:avLst/>
          </a:prstGeom>
        </p:spPr>
        <p:txBody>
          <a:bodyPr wrap="none">
            <a:spAutoFit/>
          </a:bodyPr>
          <a:lstStyle/>
          <a:p>
            <a:r>
              <a:rPr lang="ru-RU" dirty="0" smtClean="0">
                <a:solidFill>
                  <a:srgbClr val="C00000"/>
                </a:solidFill>
              </a:rPr>
              <a:t>2</a:t>
            </a:r>
            <a:endParaRPr lang="ru-RU" dirty="0">
              <a:solidFill>
                <a:srgbClr val="C00000"/>
              </a:solidFill>
            </a:endParaRPr>
          </a:p>
        </p:txBody>
      </p:sp>
      <p:sp>
        <p:nvSpPr>
          <p:cNvPr id="32" name="Стрелка вправо 31"/>
          <p:cNvSpPr/>
          <p:nvPr/>
        </p:nvSpPr>
        <p:spPr>
          <a:xfrm>
            <a:off x="2195736" y="2147143"/>
            <a:ext cx="916671"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3" name="Прямоугольник 32"/>
          <p:cNvSpPr/>
          <p:nvPr/>
        </p:nvSpPr>
        <p:spPr>
          <a:xfrm>
            <a:off x="1157255" y="4273762"/>
            <a:ext cx="749144" cy="369332"/>
          </a:xfrm>
          <a:prstGeom prst="rect">
            <a:avLst/>
          </a:prstGeom>
        </p:spPr>
        <p:txBody>
          <a:bodyPr wrap="square">
            <a:spAutoFit/>
          </a:bodyPr>
          <a:lstStyle/>
          <a:p>
            <a:pPr algn="ctr"/>
            <a:r>
              <a:rPr lang="ru-RU" i="1" dirty="0" smtClean="0"/>
              <a:t>есть</a:t>
            </a:r>
            <a:endParaRPr lang="ru-RU" i="1" dirty="0"/>
          </a:p>
        </p:txBody>
      </p:sp>
      <p:sp>
        <p:nvSpPr>
          <p:cNvPr id="35" name="Стрелка вправо 34"/>
          <p:cNvSpPr/>
          <p:nvPr/>
        </p:nvSpPr>
        <p:spPr>
          <a:xfrm>
            <a:off x="2195735" y="5147431"/>
            <a:ext cx="916671"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3714577" y="4225103"/>
            <a:ext cx="749144" cy="369332"/>
          </a:xfrm>
          <a:prstGeom prst="rect">
            <a:avLst/>
          </a:prstGeom>
        </p:spPr>
        <p:txBody>
          <a:bodyPr wrap="square">
            <a:spAutoFit/>
          </a:bodyPr>
          <a:lstStyle/>
          <a:p>
            <a:pPr algn="ctr"/>
            <a:r>
              <a:rPr lang="ru-RU" i="1" dirty="0" smtClean="0"/>
              <a:t>надо</a:t>
            </a:r>
            <a:endParaRPr lang="ru-RU" i="1" dirty="0"/>
          </a:p>
        </p:txBody>
      </p:sp>
      <p:sp>
        <p:nvSpPr>
          <p:cNvPr id="38" name="Прямоугольник 37"/>
          <p:cNvSpPr/>
          <p:nvPr/>
        </p:nvSpPr>
        <p:spPr>
          <a:xfrm>
            <a:off x="6845921" y="4643094"/>
            <a:ext cx="707245" cy="1446550"/>
          </a:xfrm>
          <a:prstGeom prst="rect">
            <a:avLst/>
          </a:prstGeom>
        </p:spPr>
        <p:txBody>
          <a:bodyPr wrap="none">
            <a:spAutoFit/>
          </a:bodyPr>
          <a:lstStyle/>
          <a:p>
            <a:r>
              <a:rPr lang="ru-RU" sz="8800" b="1" dirty="0">
                <a:solidFill>
                  <a:schemeClr val="tx2"/>
                </a:solidFill>
              </a:rPr>
              <a:t>?</a:t>
            </a:r>
            <a:endParaRPr lang="ru-RU" sz="8800" dirty="0">
              <a:solidFill>
                <a:schemeClr val="tx2"/>
              </a:solidFill>
            </a:endParaRPr>
          </a:p>
        </p:txBody>
      </p:sp>
      <p:pic>
        <p:nvPicPr>
          <p:cNvPr id="3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509" y="1661729"/>
            <a:ext cx="1270628" cy="2140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870" y="4605172"/>
            <a:ext cx="1270628" cy="2140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295" y="1549965"/>
            <a:ext cx="1458721" cy="2288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1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5008" y="1224213"/>
            <a:ext cx="1989072" cy="2550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1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1482" y="4497850"/>
            <a:ext cx="1235334" cy="2163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82609" y="4059569"/>
            <a:ext cx="736059" cy="12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3879" y="5489968"/>
            <a:ext cx="744789" cy="1254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6" name="Стрелка вправо 45"/>
          <p:cNvSpPr/>
          <p:nvPr/>
        </p:nvSpPr>
        <p:spPr>
          <a:xfrm>
            <a:off x="5220072" y="5147431"/>
            <a:ext cx="916671"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69547257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Заголовок 1"/>
          <p:cNvSpPr txBox="1">
            <a:spLocks/>
          </p:cNvSpPr>
          <p:nvPr/>
        </p:nvSpPr>
        <p:spPr>
          <a:xfrm>
            <a:off x="3515" y="404664"/>
            <a:ext cx="9144000"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smtClean="0">
                <a:solidFill>
                  <a:srgbClr val="C00000"/>
                </a:solidFill>
              </a:rPr>
              <a:t>ЗАПОМИНАЮЩИЕ УСТРОЙСТВА</a:t>
            </a:r>
            <a:r>
              <a:rPr lang="en-US" sz="3200" b="1" dirty="0" smtClean="0">
                <a:solidFill>
                  <a:srgbClr val="C00000"/>
                </a:solidFill>
              </a:rPr>
              <a:t>. </a:t>
            </a:r>
            <a:r>
              <a:rPr lang="ru-RU" sz="3200" b="1" dirty="0" smtClean="0">
                <a:solidFill>
                  <a:srgbClr val="C00000"/>
                </a:solidFill>
              </a:rPr>
              <a:t>Каскадирование</a:t>
            </a:r>
          </a:p>
          <a:p>
            <a:r>
              <a:rPr lang="ru-RU" sz="3200" b="1" dirty="0" smtClean="0">
                <a:solidFill>
                  <a:schemeClr val="tx2"/>
                </a:solidFill>
              </a:rPr>
              <a:t> </a:t>
            </a:r>
            <a:endParaRPr lang="ru-RU" sz="3200" dirty="0">
              <a:solidFill>
                <a:schemeClr val="tx2"/>
              </a:solidFill>
            </a:endParaRPr>
          </a:p>
        </p:txBody>
      </p:sp>
      <p:cxnSp>
        <p:nvCxnSpPr>
          <p:cNvPr id="5" name="Прямая со стрелкой 4"/>
          <p:cNvCxnSpPr/>
          <p:nvPr/>
        </p:nvCxnSpPr>
        <p:spPr>
          <a:xfrm>
            <a:off x="467544" y="1032765"/>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p:cNvCxnSpPr/>
          <p:nvPr/>
        </p:nvCxnSpPr>
        <p:spPr>
          <a:xfrm>
            <a:off x="467544" y="698118"/>
            <a:ext cx="0" cy="40990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Прямоугольник 8"/>
          <p:cNvSpPr/>
          <p:nvPr/>
        </p:nvSpPr>
        <p:spPr>
          <a:xfrm>
            <a:off x="1099045" y="649164"/>
            <a:ext cx="7704856" cy="1200329"/>
          </a:xfrm>
          <a:prstGeom prst="rect">
            <a:avLst/>
          </a:prstGeom>
        </p:spPr>
        <p:txBody>
          <a:bodyPr wrap="square">
            <a:spAutoFit/>
          </a:bodyPr>
          <a:lstStyle/>
          <a:p>
            <a:pPr>
              <a:lnSpc>
                <a:spcPct val="150000"/>
              </a:lnSpc>
            </a:pPr>
            <a:r>
              <a:rPr lang="ru-RU" sz="2400" dirty="0">
                <a:solidFill>
                  <a:prstClr val="black"/>
                </a:solidFill>
              </a:rPr>
              <a:t>н</a:t>
            </a:r>
            <a:r>
              <a:rPr lang="ru-RU" sz="2400" dirty="0" smtClean="0">
                <a:solidFill>
                  <a:prstClr val="black"/>
                </a:solidFill>
              </a:rPr>
              <a:t>а ОЗУ 2Кх2 сделать </a:t>
            </a:r>
            <a:r>
              <a:rPr lang="en-US" sz="2400" dirty="0" smtClean="0">
                <a:solidFill>
                  <a:prstClr val="black"/>
                </a:solidFill>
              </a:rPr>
              <a:t>1</a:t>
            </a:r>
            <a:r>
              <a:rPr lang="ru-RU" sz="2400" dirty="0" err="1" smtClean="0">
                <a:solidFill>
                  <a:prstClr val="black"/>
                </a:solidFill>
              </a:rPr>
              <a:t>Кх</a:t>
            </a:r>
            <a:r>
              <a:rPr lang="en-US" sz="2400" dirty="0" smtClean="0">
                <a:solidFill>
                  <a:prstClr val="black"/>
                </a:solidFill>
              </a:rPr>
              <a:t>2</a:t>
            </a:r>
            <a:r>
              <a:rPr lang="ru-RU" sz="2400" dirty="0" smtClean="0">
                <a:solidFill>
                  <a:prstClr val="black"/>
                </a:solidFill>
              </a:rPr>
              <a:t> </a:t>
            </a:r>
            <a:r>
              <a:rPr lang="ru-RU" sz="2400" dirty="0" smtClean="0">
                <a:solidFill>
                  <a:schemeClr val="tx2"/>
                </a:solidFill>
              </a:rPr>
              <a:t>(уменьшение адреса)</a:t>
            </a:r>
            <a:endParaRPr lang="ru-RU" sz="2400" dirty="0">
              <a:solidFill>
                <a:prstClr val="black"/>
              </a:solidFill>
            </a:endParaRPr>
          </a:p>
          <a:p>
            <a:pPr>
              <a:lnSpc>
                <a:spcPct val="150000"/>
              </a:lnSpc>
            </a:pPr>
            <a:endParaRPr lang="ru-RU" sz="2400" dirty="0"/>
          </a:p>
        </p:txBody>
      </p:sp>
      <p:sp>
        <p:nvSpPr>
          <p:cNvPr id="19" name="Прямоугольник 18"/>
          <p:cNvSpPr/>
          <p:nvPr/>
        </p:nvSpPr>
        <p:spPr>
          <a:xfrm>
            <a:off x="550184" y="696834"/>
            <a:ext cx="301686" cy="369332"/>
          </a:xfrm>
          <a:prstGeom prst="rect">
            <a:avLst/>
          </a:prstGeom>
        </p:spPr>
        <p:txBody>
          <a:bodyPr wrap="none">
            <a:spAutoFit/>
          </a:bodyPr>
          <a:lstStyle/>
          <a:p>
            <a:r>
              <a:rPr lang="en-US" dirty="0" smtClean="0">
                <a:solidFill>
                  <a:srgbClr val="C00000"/>
                </a:solidFill>
              </a:rPr>
              <a:t>3</a:t>
            </a:r>
            <a:endParaRPr lang="ru-RU" dirty="0">
              <a:solidFill>
                <a:srgbClr val="C00000"/>
              </a:solidFill>
            </a:endParaRPr>
          </a:p>
        </p:txBody>
      </p:sp>
      <p:sp>
        <p:nvSpPr>
          <p:cNvPr id="26" name="Прямоугольник 25"/>
          <p:cNvSpPr/>
          <p:nvPr/>
        </p:nvSpPr>
        <p:spPr>
          <a:xfrm>
            <a:off x="1157255" y="1292397"/>
            <a:ext cx="749144" cy="369332"/>
          </a:xfrm>
          <a:prstGeom prst="rect">
            <a:avLst/>
          </a:prstGeom>
        </p:spPr>
        <p:txBody>
          <a:bodyPr wrap="square">
            <a:spAutoFit/>
          </a:bodyPr>
          <a:lstStyle/>
          <a:p>
            <a:pPr algn="ctr"/>
            <a:r>
              <a:rPr lang="ru-RU" i="1" dirty="0" smtClean="0"/>
              <a:t>есть</a:t>
            </a:r>
            <a:endParaRPr lang="ru-RU" i="1" dirty="0"/>
          </a:p>
        </p:txBody>
      </p:sp>
      <p:sp>
        <p:nvSpPr>
          <p:cNvPr id="27" name="Прямоугольник 26"/>
          <p:cNvSpPr/>
          <p:nvPr/>
        </p:nvSpPr>
        <p:spPr>
          <a:xfrm>
            <a:off x="3563888" y="1260131"/>
            <a:ext cx="749144" cy="369332"/>
          </a:xfrm>
          <a:prstGeom prst="rect">
            <a:avLst/>
          </a:prstGeom>
        </p:spPr>
        <p:txBody>
          <a:bodyPr wrap="square">
            <a:spAutoFit/>
          </a:bodyPr>
          <a:lstStyle/>
          <a:p>
            <a:pPr algn="ctr"/>
            <a:r>
              <a:rPr lang="ru-RU" i="1" dirty="0" smtClean="0"/>
              <a:t>надо</a:t>
            </a:r>
            <a:endParaRPr lang="ru-RU" i="1" dirty="0"/>
          </a:p>
        </p:txBody>
      </p:sp>
      <p:sp>
        <p:nvSpPr>
          <p:cNvPr id="28" name="Стрелка вправо 27"/>
          <p:cNvSpPr/>
          <p:nvPr/>
        </p:nvSpPr>
        <p:spPr>
          <a:xfrm>
            <a:off x="4951473" y="2147143"/>
            <a:ext cx="916671"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9" name="Прямая со стрелкой 28"/>
          <p:cNvCxnSpPr/>
          <p:nvPr/>
        </p:nvCxnSpPr>
        <p:spPr>
          <a:xfrm>
            <a:off x="455138" y="4124072"/>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0" name="Прямоугольник 29"/>
          <p:cNvSpPr/>
          <p:nvPr/>
        </p:nvSpPr>
        <p:spPr>
          <a:xfrm>
            <a:off x="1099045" y="3785931"/>
            <a:ext cx="7704856" cy="1143070"/>
          </a:xfrm>
          <a:prstGeom prst="rect">
            <a:avLst/>
          </a:prstGeom>
        </p:spPr>
        <p:txBody>
          <a:bodyPr wrap="square">
            <a:spAutoFit/>
          </a:bodyPr>
          <a:lstStyle/>
          <a:p>
            <a:pPr>
              <a:lnSpc>
                <a:spcPct val="150000"/>
              </a:lnSpc>
            </a:pPr>
            <a:r>
              <a:rPr lang="ru-RU" sz="2400" dirty="0">
                <a:solidFill>
                  <a:prstClr val="black"/>
                </a:solidFill>
              </a:rPr>
              <a:t>н</a:t>
            </a:r>
            <a:r>
              <a:rPr lang="ru-RU" sz="2400" dirty="0" smtClean="0">
                <a:solidFill>
                  <a:prstClr val="black"/>
                </a:solidFill>
              </a:rPr>
              <a:t>а ОЗУ 2Кх2 сделать 4Кх2 </a:t>
            </a:r>
            <a:r>
              <a:rPr lang="ru-RU" sz="2400" dirty="0" smtClean="0">
                <a:solidFill>
                  <a:schemeClr val="tx2"/>
                </a:solidFill>
              </a:rPr>
              <a:t>(</a:t>
            </a:r>
            <a:r>
              <a:rPr lang="ru-RU" sz="2400" dirty="0">
                <a:solidFill>
                  <a:schemeClr val="tx2"/>
                </a:solidFill>
              </a:rPr>
              <a:t>у</a:t>
            </a:r>
            <a:r>
              <a:rPr lang="ru-RU" sz="2400" dirty="0" smtClean="0">
                <a:solidFill>
                  <a:schemeClr val="tx2"/>
                </a:solidFill>
              </a:rPr>
              <a:t>величение адреса)</a:t>
            </a:r>
            <a:endParaRPr lang="ru-RU" sz="2400" dirty="0">
              <a:solidFill>
                <a:prstClr val="black"/>
              </a:solidFill>
            </a:endParaRPr>
          </a:p>
          <a:p>
            <a:pPr>
              <a:lnSpc>
                <a:spcPct val="150000"/>
              </a:lnSpc>
            </a:pPr>
            <a:endParaRPr lang="ru-RU" sz="2400" dirty="0"/>
          </a:p>
        </p:txBody>
      </p:sp>
      <p:sp>
        <p:nvSpPr>
          <p:cNvPr id="31" name="Прямоугольник 30"/>
          <p:cNvSpPr/>
          <p:nvPr/>
        </p:nvSpPr>
        <p:spPr>
          <a:xfrm>
            <a:off x="550184" y="3817856"/>
            <a:ext cx="301686" cy="369332"/>
          </a:xfrm>
          <a:prstGeom prst="rect">
            <a:avLst/>
          </a:prstGeom>
        </p:spPr>
        <p:txBody>
          <a:bodyPr wrap="none">
            <a:spAutoFit/>
          </a:bodyPr>
          <a:lstStyle/>
          <a:p>
            <a:r>
              <a:rPr lang="en-US" dirty="0" smtClean="0">
                <a:solidFill>
                  <a:srgbClr val="C00000"/>
                </a:solidFill>
              </a:rPr>
              <a:t>4</a:t>
            </a:r>
            <a:endParaRPr lang="ru-RU" dirty="0">
              <a:solidFill>
                <a:srgbClr val="C00000"/>
              </a:solidFill>
            </a:endParaRPr>
          </a:p>
        </p:txBody>
      </p:sp>
      <p:sp>
        <p:nvSpPr>
          <p:cNvPr id="33" name="Прямоугольник 32"/>
          <p:cNvSpPr/>
          <p:nvPr/>
        </p:nvSpPr>
        <p:spPr>
          <a:xfrm>
            <a:off x="1157255" y="4273762"/>
            <a:ext cx="749144" cy="369332"/>
          </a:xfrm>
          <a:prstGeom prst="rect">
            <a:avLst/>
          </a:prstGeom>
        </p:spPr>
        <p:txBody>
          <a:bodyPr wrap="square">
            <a:spAutoFit/>
          </a:bodyPr>
          <a:lstStyle/>
          <a:p>
            <a:pPr algn="ctr"/>
            <a:r>
              <a:rPr lang="ru-RU" i="1" dirty="0" smtClean="0"/>
              <a:t>есть</a:t>
            </a:r>
            <a:endParaRPr lang="ru-RU" i="1" dirty="0"/>
          </a:p>
        </p:txBody>
      </p:sp>
      <p:sp>
        <p:nvSpPr>
          <p:cNvPr id="35" name="Стрелка вправо 34"/>
          <p:cNvSpPr/>
          <p:nvPr/>
        </p:nvSpPr>
        <p:spPr>
          <a:xfrm>
            <a:off x="2195735" y="5147431"/>
            <a:ext cx="916671"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3714576" y="4270722"/>
            <a:ext cx="749144" cy="369332"/>
          </a:xfrm>
          <a:prstGeom prst="rect">
            <a:avLst/>
          </a:prstGeom>
        </p:spPr>
        <p:txBody>
          <a:bodyPr wrap="square">
            <a:spAutoFit/>
          </a:bodyPr>
          <a:lstStyle/>
          <a:p>
            <a:pPr algn="ctr"/>
            <a:r>
              <a:rPr lang="ru-RU" i="1" dirty="0" smtClean="0"/>
              <a:t>надо</a:t>
            </a:r>
            <a:endParaRPr lang="ru-RU" i="1" dirty="0"/>
          </a:p>
        </p:txBody>
      </p:sp>
      <p:sp>
        <p:nvSpPr>
          <p:cNvPr id="38" name="Прямоугольник 37"/>
          <p:cNvSpPr/>
          <p:nvPr/>
        </p:nvSpPr>
        <p:spPr>
          <a:xfrm>
            <a:off x="5169091" y="4640180"/>
            <a:ext cx="707245" cy="1446550"/>
          </a:xfrm>
          <a:prstGeom prst="rect">
            <a:avLst/>
          </a:prstGeom>
        </p:spPr>
        <p:txBody>
          <a:bodyPr wrap="none">
            <a:spAutoFit/>
          </a:bodyPr>
          <a:lstStyle/>
          <a:p>
            <a:r>
              <a:rPr lang="ru-RU" sz="8800" b="1" dirty="0">
                <a:solidFill>
                  <a:schemeClr val="tx2"/>
                </a:solidFill>
              </a:rPr>
              <a:t>?</a:t>
            </a:r>
            <a:endParaRPr lang="ru-RU" sz="8800" dirty="0">
              <a:solidFill>
                <a:schemeClr val="tx2"/>
              </a:solidFill>
            </a:endParaRPr>
          </a:p>
        </p:txBody>
      </p:sp>
      <p:pic>
        <p:nvPicPr>
          <p:cNvPr id="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731" y="1580165"/>
            <a:ext cx="1270628" cy="2237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Стрелка вправо 31"/>
          <p:cNvSpPr/>
          <p:nvPr/>
        </p:nvSpPr>
        <p:spPr>
          <a:xfrm>
            <a:off x="2195736" y="2147143"/>
            <a:ext cx="916671"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435" y="4581128"/>
            <a:ext cx="1270628" cy="2140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766" y="1347251"/>
            <a:ext cx="1878626" cy="2470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2557" y="1580164"/>
            <a:ext cx="1546156" cy="2209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9060" y="4581129"/>
            <a:ext cx="1240175" cy="2140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7306" y="3817857"/>
            <a:ext cx="776595" cy="1308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13270" y="5229200"/>
            <a:ext cx="776595" cy="1308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Выноска 1 2"/>
          <p:cNvSpPr/>
          <p:nvPr/>
        </p:nvSpPr>
        <p:spPr>
          <a:xfrm>
            <a:off x="7812360" y="3785931"/>
            <a:ext cx="1178416" cy="2867990"/>
          </a:xfrm>
          <a:prstGeom prst="borderCallout1">
            <a:avLst>
              <a:gd name="adj1" fmla="val 23304"/>
              <a:gd name="adj2" fmla="val -1149"/>
              <a:gd name="adj3" fmla="val 46864"/>
              <a:gd name="adj4" fmla="val -15443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36452168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Заголовок 1"/>
          <p:cNvSpPr txBox="1">
            <a:spLocks/>
          </p:cNvSpPr>
          <p:nvPr/>
        </p:nvSpPr>
        <p:spPr>
          <a:xfrm>
            <a:off x="3515" y="404664"/>
            <a:ext cx="9144000"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smtClean="0">
                <a:solidFill>
                  <a:srgbClr val="C00000"/>
                </a:solidFill>
              </a:rPr>
              <a:t>ЗАПОМИНАЮЩИЕ УСТРОЙСТВА</a:t>
            </a:r>
            <a:r>
              <a:rPr lang="en-US" sz="3200" b="1" dirty="0" smtClean="0">
                <a:solidFill>
                  <a:srgbClr val="C00000"/>
                </a:solidFill>
              </a:rPr>
              <a:t>. </a:t>
            </a:r>
            <a:r>
              <a:rPr lang="ru-RU" sz="3200" b="1" dirty="0" smtClean="0">
                <a:solidFill>
                  <a:srgbClr val="C00000"/>
                </a:solidFill>
              </a:rPr>
              <a:t>Каскадирование</a:t>
            </a:r>
          </a:p>
          <a:p>
            <a:r>
              <a:rPr lang="ru-RU" sz="3200" b="1" dirty="0" smtClean="0">
                <a:solidFill>
                  <a:schemeClr val="tx2"/>
                </a:solidFill>
              </a:rPr>
              <a:t> </a:t>
            </a:r>
            <a:endParaRPr lang="ru-RU" sz="3200" dirty="0">
              <a:solidFill>
                <a:schemeClr val="tx2"/>
              </a:solidFill>
            </a:endParaRPr>
          </a:p>
        </p:txBody>
      </p:sp>
      <p:cxnSp>
        <p:nvCxnSpPr>
          <p:cNvPr id="5" name="Прямая со стрелкой 4"/>
          <p:cNvCxnSpPr/>
          <p:nvPr/>
        </p:nvCxnSpPr>
        <p:spPr>
          <a:xfrm>
            <a:off x="467544" y="1032765"/>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p:cNvCxnSpPr/>
          <p:nvPr/>
        </p:nvCxnSpPr>
        <p:spPr>
          <a:xfrm>
            <a:off x="467544" y="698118"/>
            <a:ext cx="0" cy="40990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Прямоугольник 18"/>
          <p:cNvSpPr/>
          <p:nvPr/>
        </p:nvSpPr>
        <p:spPr>
          <a:xfrm>
            <a:off x="550184" y="696834"/>
            <a:ext cx="301686" cy="369332"/>
          </a:xfrm>
          <a:prstGeom prst="rect">
            <a:avLst/>
          </a:prstGeom>
        </p:spPr>
        <p:txBody>
          <a:bodyPr wrap="none">
            <a:spAutoFit/>
          </a:bodyPr>
          <a:lstStyle/>
          <a:p>
            <a:r>
              <a:rPr lang="en-US" dirty="0" smtClean="0">
                <a:solidFill>
                  <a:srgbClr val="C00000"/>
                </a:solidFill>
              </a:rPr>
              <a:t>4</a:t>
            </a:r>
            <a:endParaRPr lang="ru-RU" dirty="0">
              <a:solidFill>
                <a:srgbClr val="C00000"/>
              </a:solidFill>
            </a:endParaRPr>
          </a:p>
        </p:txBody>
      </p:sp>
      <p:sp>
        <p:nvSpPr>
          <p:cNvPr id="30" name="Прямоугольник 29"/>
          <p:cNvSpPr/>
          <p:nvPr/>
        </p:nvSpPr>
        <p:spPr>
          <a:xfrm>
            <a:off x="1112218" y="548680"/>
            <a:ext cx="7704856" cy="1143070"/>
          </a:xfrm>
          <a:prstGeom prst="rect">
            <a:avLst/>
          </a:prstGeom>
        </p:spPr>
        <p:txBody>
          <a:bodyPr wrap="square">
            <a:spAutoFit/>
          </a:bodyPr>
          <a:lstStyle/>
          <a:p>
            <a:pPr>
              <a:lnSpc>
                <a:spcPct val="150000"/>
              </a:lnSpc>
            </a:pPr>
            <a:r>
              <a:rPr lang="ru-RU" sz="2400" dirty="0">
                <a:solidFill>
                  <a:prstClr val="black"/>
                </a:solidFill>
              </a:rPr>
              <a:t>н</a:t>
            </a:r>
            <a:r>
              <a:rPr lang="ru-RU" sz="2400" dirty="0" smtClean="0">
                <a:solidFill>
                  <a:prstClr val="black"/>
                </a:solidFill>
              </a:rPr>
              <a:t>а ОЗУ 2Кх2 сделать 4Кх2 </a:t>
            </a:r>
            <a:r>
              <a:rPr lang="ru-RU" sz="2400" dirty="0" smtClean="0">
                <a:solidFill>
                  <a:schemeClr val="tx2"/>
                </a:solidFill>
              </a:rPr>
              <a:t>(</a:t>
            </a:r>
            <a:r>
              <a:rPr lang="ru-RU" sz="2400" dirty="0">
                <a:solidFill>
                  <a:schemeClr val="tx2"/>
                </a:solidFill>
              </a:rPr>
              <a:t>у</a:t>
            </a:r>
            <a:r>
              <a:rPr lang="ru-RU" sz="2400" dirty="0" smtClean="0">
                <a:solidFill>
                  <a:schemeClr val="tx2"/>
                </a:solidFill>
              </a:rPr>
              <a:t>величение адреса)</a:t>
            </a:r>
            <a:endParaRPr lang="ru-RU" sz="2400" dirty="0">
              <a:solidFill>
                <a:prstClr val="black"/>
              </a:solidFill>
            </a:endParaRPr>
          </a:p>
          <a:p>
            <a:pPr>
              <a:lnSpc>
                <a:spcPct val="150000"/>
              </a:lnSpc>
            </a:pPr>
            <a:endParaRPr lang="ru-RU" sz="2400" dirty="0"/>
          </a:p>
        </p:txBody>
      </p:sp>
      <p:sp>
        <p:nvSpPr>
          <p:cNvPr id="33" name="Прямоугольник 32"/>
          <p:cNvSpPr/>
          <p:nvPr/>
        </p:nvSpPr>
        <p:spPr>
          <a:xfrm>
            <a:off x="1098923" y="1117252"/>
            <a:ext cx="749144" cy="369332"/>
          </a:xfrm>
          <a:prstGeom prst="rect">
            <a:avLst/>
          </a:prstGeom>
        </p:spPr>
        <p:txBody>
          <a:bodyPr wrap="square">
            <a:spAutoFit/>
          </a:bodyPr>
          <a:lstStyle/>
          <a:p>
            <a:pPr algn="ctr"/>
            <a:r>
              <a:rPr lang="ru-RU" i="1" dirty="0" smtClean="0"/>
              <a:t>есть</a:t>
            </a:r>
            <a:endParaRPr lang="ru-RU" i="1" dirty="0"/>
          </a:p>
        </p:txBody>
      </p:sp>
      <p:sp>
        <p:nvSpPr>
          <p:cNvPr id="35" name="Стрелка вправо 34"/>
          <p:cNvSpPr/>
          <p:nvPr/>
        </p:nvSpPr>
        <p:spPr>
          <a:xfrm>
            <a:off x="2195734" y="2063787"/>
            <a:ext cx="916671"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3580855" y="1097929"/>
            <a:ext cx="749144" cy="369332"/>
          </a:xfrm>
          <a:prstGeom prst="rect">
            <a:avLst/>
          </a:prstGeom>
        </p:spPr>
        <p:txBody>
          <a:bodyPr wrap="square">
            <a:spAutoFit/>
          </a:bodyPr>
          <a:lstStyle/>
          <a:p>
            <a:pPr algn="ctr"/>
            <a:r>
              <a:rPr lang="ru-RU" i="1" dirty="0" smtClean="0"/>
              <a:t>надо</a:t>
            </a:r>
            <a:endParaRPr lang="ru-RU" i="1" dirty="0"/>
          </a:p>
        </p:txBody>
      </p:sp>
      <p:pic>
        <p:nvPicPr>
          <p:cNvPr id="3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910" y="1454214"/>
            <a:ext cx="1270628" cy="2140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4" name="Группа 33"/>
          <p:cNvGrpSpPr/>
          <p:nvPr/>
        </p:nvGrpSpPr>
        <p:grpSpPr>
          <a:xfrm>
            <a:off x="5580112" y="1476265"/>
            <a:ext cx="2735470" cy="4339650"/>
            <a:chOff x="5853284" y="2363167"/>
            <a:chExt cx="2735470" cy="4339650"/>
          </a:xfrm>
        </p:grpSpPr>
        <p:sp>
          <p:nvSpPr>
            <p:cNvPr id="41" name="Прямоугольник 40"/>
            <p:cNvSpPr/>
            <p:nvPr/>
          </p:nvSpPr>
          <p:spPr>
            <a:xfrm>
              <a:off x="5861725" y="2363167"/>
              <a:ext cx="2727029" cy="4339650"/>
            </a:xfrm>
            <a:prstGeom prst="rect">
              <a:avLst/>
            </a:prstGeom>
          </p:spPr>
          <p:txBody>
            <a:bodyPr wrap="none">
              <a:spAutoFit/>
            </a:bodyPr>
            <a:lstStyle/>
            <a:p>
              <a:r>
                <a:rPr lang="en-US" dirty="0" smtClean="0">
                  <a:solidFill>
                    <a:schemeClr val="tx2"/>
                  </a:solidFill>
                </a:rPr>
                <a:t>A</a:t>
              </a:r>
              <a:r>
                <a:rPr lang="en-US" baseline="-25000" dirty="0" smtClean="0">
                  <a:solidFill>
                    <a:schemeClr val="tx2"/>
                  </a:solidFill>
                </a:rPr>
                <a:t>11</a:t>
              </a:r>
              <a:r>
                <a:rPr lang="en-US" dirty="0" smtClean="0">
                  <a:solidFill>
                    <a:schemeClr val="tx2"/>
                  </a:solidFill>
                </a:rPr>
                <a:t> A</a:t>
              </a:r>
              <a:r>
                <a:rPr lang="en-US" baseline="-25000" dirty="0" smtClean="0">
                  <a:solidFill>
                    <a:schemeClr val="tx2"/>
                  </a:solidFill>
                </a:rPr>
                <a:t>10</a:t>
              </a:r>
              <a:r>
                <a:rPr lang="en-US" dirty="0" smtClean="0">
                  <a:solidFill>
                    <a:schemeClr val="tx2"/>
                  </a:solidFill>
                </a:rPr>
                <a:t> A</a:t>
              </a:r>
              <a:r>
                <a:rPr lang="en-US" baseline="-25000" dirty="0" smtClean="0">
                  <a:solidFill>
                    <a:schemeClr val="tx2"/>
                  </a:solidFill>
                </a:rPr>
                <a:t>9</a:t>
              </a:r>
              <a:r>
                <a:rPr lang="en-US" dirty="0" smtClean="0">
                  <a:solidFill>
                    <a:schemeClr val="tx2"/>
                  </a:solidFill>
                </a:rPr>
                <a:t> … A</a:t>
              </a:r>
              <a:r>
                <a:rPr lang="en-US" baseline="-25000" dirty="0" smtClean="0">
                  <a:solidFill>
                    <a:schemeClr val="tx2"/>
                  </a:solidFill>
                </a:rPr>
                <a:t>1</a:t>
              </a:r>
              <a:r>
                <a:rPr lang="en-US" dirty="0" smtClean="0">
                  <a:solidFill>
                    <a:schemeClr val="tx2"/>
                  </a:solidFill>
                </a:rPr>
                <a:t> A</a:t>
              </a:r>
              <a:r>
                <a:rPr lang="en-US" baseline="-25000" dirty="0" smtClean="0">
                  <a:solidFill>
                    <a:schemeClr val="tx2"/>
                  </a:solidFill>
                </a:rPr>
                <a:t>0</a:t>
              </a:r>
              <a:r>
                <a:rPr lang="en-US" dirty="0" smtClean="0">
                  <a:solidFill>
                    <a:schemeClr val="tx2"/>
                  </a:solidFill>
                </a:rPr>
                <a:t>  </a:t>
              </a:r>
              <a:r>
                <a:rPr lang="en-US" dirty="0" smtClean="0">
                  <a:solidFill>
                    <a:srgbClr val="C00000"/>
                  </a:solidFill>
                </a:rPr>
                <a:t>‖ </a:t>
              </a:r>
              <a:r>
                <a:rPr lang="en-US" dirty="0" smtClean="0">
                  <a:solidFill>
                    <a:schemeClr val="tx2"/>
                  </a:solidFill>
                </a:rPr>
                <a:t>  D</a:t>
              </a:r>
              <a:r>
                <a:rPr lang="en-US" baseline="-25000" dirty="0" smtClean="0">
                  <a:solidFill>
                    <a:schemeClr val="tx2"/>
                  </a:solidFill>
                </a:rPr>
                <a:t>0</a:t>
              </a:r>
              <a:r>
                <a:rPr lang="en-US" dirty="0" smtClean="0">
                  <a:solidFill>
                    <a:schemeClr val="tx2"/>
                  </a:solidFill>
                </a:rPr>
                <a:t>  D</a:t>
              </a:r>
              <a:r>
                <a:rPr lang="en-US" baseline="-25000" dirty="0" smtClean="0">
                  <a:solidFill>
                    <a:schemeClr val="tx2"/>
                  </a:solidFill>
                </a:rPr>
                <a:t>1</a:t>
              </a:r>
            </a:p>
            <a:p>
              <a:r>
                <a:rPr lang="en-US" dirty="0" smtClean="0">
                  <a:solidFill>
                    <a:schemeClr val="tx2"/>
                  </a:solidFill>
                </a:rPr>
                <a:t>        0    0  … 0   0   </a:t>
              </a:r>
              <a:r>
                <a:rPr lang="en-US" dirty="0" smtClean="0">
                  <a:solidFill>
                    <a:srgbClr val="C00000"/>
                  </a:solidFill>
                </a:rPr>
                <a:t>‖   </a:t>
              </a:r>
              <a:r>
                <a:rPr lang="en-US" dirty="0">
                  <a:solidFill>
                    <a:schemeClr val="tx2"/>
                  </a:solidFill>
                </a:rPr>
                <a:t>D</a:t>
              </a:r>
              <a:r>
                <a:rPr lang="en-US" baseline="-25000" dirty="0">
                  <a:solidFill>
                    <a:schemeClr val="tx2"/>
                  </a:solidFill>
                </a:rPr>
                <a:t>0</a:t>
              </a:r>
              <a:r>
                <a:rPr lang="en-US" dirty="0">
                  <a:solidFill>
                    <a:schemeClr val="tx2"/>
                  </a:solidFill>
                </a:rPr>
                <a:t>  </a:t>
              </a:r>
              <a:r>
                <a:rPr lang="en-US" dirty="0" smtClean="0">
                  <a:solidFill>
                    <a:schemeClr val="tx2"/>
                  </a:solidFill>
                </a:rPr>
                <a:t>D</a:t>
              </a:r>
              <a:r>
                <a:rPr lang="en-US" baseline="-25000" dirty="0" smtClean="0">
                  <a:solidFill>
                    <a:schemeClr val="tx2"/>
                  </a:solidFill>
                </a:rPr>
                <a:t>1</a:t>
              </a:r>
            </a:p>
            <a:p>
              <a:r>
                <a:rPr lang="en-US" dirty="0" smtClean="0">
                  <a:solidFill>
                    <a:schemeClr val="tx2"/>
                  </a:solidFill>
                </a:rPr>
                <a:t>        </a:t>
              </a:r>
              <a:r>
                <a:rPr lang="en-US" dirty="0">
                  <a:solidFill>
                    <a:schemeClr val="tx2"/>
                  </a:solidFill>
                </a:rPr>
                <a:t>0    0  … 0   </a:t>
              </a:r>
              <a:r>
                <a:rPr lang="en-US" dirty="0" smtClean="0">
                  <a:solidFill>
                    <a:schemeClr val="tx2"/>
                  </a:solidFill>
                </a:rPr>
                <a:t>1   </a:t>
              </a:r>
              <a:r>
                <a:rPr lang="en-US" dirty="0">
                  <a:solidFill>
                    <a:srgbClr val="C00000"/>
                  </a:solidFill>
                </a:rPr>
                <a:t>‖   </a:t>
              </a:r>
              <a:r>
                <a:rPr lang="en-US" dirty="0">
                  <a:solidFill>
                    <a:schemeClr val="tx2"/>
                  </a:solidFill>
                </a:rPr>
                <a:t>D</a:t>
              </a:r>
              <a:r>
                <a:rPr lang="en-US" baseline="-25000" dirty="0">
                  <a:solidFill>
                    <a:schemeClr val="tx2"/>
                  </a:solidFill>
                </a:rPr>
                <a:t>0</a:t>
              </a:r>
              <a:r>
                <a:rPr lang="en-US" dirty="0">
                  <a:solidFill>
                    <a:schemeClr val="tx2"/>
                  </a:solidFill>
                </a:rPr>
                <a:t>  </a:t>
              </a:r>
              <a:r>
                <a:rPr lang="en-US" dirty="0" smtClean="0">
                  <a:solidFill>
                    <a:schemeClr val="tx2"/>
                  </a:solidFill>
                </a:rPr>
                <a:t>D</a:t>
              </a:r>
              <a:r>
                <a:rPr lang="en-US" baseline="-25000" dirty="0" smtClean="0">
                  <a:solidFill>
                    <a:schemeClr val="tx2"/>
                  </a:solidFill>
                </a:rPr>
                <a:t>1</a:t>
              </a:r>
            </a:p>
            <a:p>
              <a:r>
                <a:rPr lang="en-US" dirty="0">
                  <a:solidFill>
                    <a:schemeClr val="tx2"/>
                  </a:solidFill>
                </a:rPr>
                <a:t> </a:t>
              </a:r>
              <a:r>
                <a:rPr lang="en-US" dirty="0" smtClean="0">
                  <a:solidFill>
                    <a:schemeClr val="tx2"/>
                  </a:solidFill>
                </a:rPr>
                <a:t>       0    </a:t>
              </a:r>
              <a:r>
                <a:rPr lang="en-US" dirty="0">
                  <a:solidFill>
                    <a:schemeClr val="tx2"/>
                  </a:solidFill>
                </a:rPr>
                <a:t>0  … </a:t>
              </a:r>
              <a:r>
                <a:rPr lang="en-US" dirty="0" smtClean="0">
                  <a:solidFill>
                    <a:schemeClr val="tx2"/>
                  </a:solidFill>
                </a:rPr>
                <a:t>1   </a:t>
              </a:r>
              <a:r>
                <a:rPr lang="en-US" dirty="0">
                  <a:solidFill>
                    <a:schemeClr val="tx2"/>
                  </a:solidFill>
                </a:rPr>
                <a:t>0   </a:t>
              </a:r>
              <a:r>
                <a:rPr lang="en-US" dirty="0">
                  <a:solidFill>
                    <a:srgbClr val="C00000"/>
                  </a:solidFill>
                </a:rPr>
                <a:t>‖   </a:t>
              </a:r>
              <a:r>
                <a:rPr lang="en-US" dirty="0">
                  <a:solidFill>
                    <a:schemeClr val="tx2"/>
                  </a:solidFill>
                </a:rPr>
                <a:t>D</a:t>
              </a:r>
              <a:r>
                <a:rPr lang="en-US" baseline="-25000" dirty="0">
                  <a:solidFill>
                    <a:schemeClr val="tx2"/>
                  </a:solidFill>
                </a:rPr>
                <a:t>0</a:t>
              </a:r>
              <a:r>
                <a:rPr lang="en-US" dirty="0">
                  <a:solidFill>
                    <a:schemeClr val="tx2"/>
                  </a:solidFill>
                </a:rPr>
                <a:t>  </a:t>
              </a:r>
              <a:r>
                <a:rPr lang="en-US" dirty="0" smtClean="0">
                  <a:solidFill>
                    <a:schemeClr val="tx2"/>
                  </a:solidFill>
                </a:rPr>
                <a:t>D</a:t>
              </a:r>
              <a:r>
                <a:rPr lang="en-US" baseline="-25000" dirty="0" smtClean="0">
                  <a:solidFill>
                    <a:schemeClr val="tx2"/>
                  </a:solidFill>
                </a:rPr>
                <a:t>1</a:t>
              </a:r>
            </a:p>
            <a:p>
              <a:r>
                <a:rPr lang="en-US" dirty="0" smtClean="0">
                  <a:solidFill>
                    <a:schemeClr val="tx2"/>
                  </a:solidFill>
                </a:rPr>
                <a:t>        </a:t>
              </a:r>
              <a:r>
                <a:rPr lang="en-US" dirty="0">
                  <a:solidFill>
                    <a:schemeClr val="tx2"/>
                  </a:solidFill>
                </a:rPr>
                <a:t>0    0  … </a:t>
              </a:r>
              <a:r>
                <a:rPr lang="en-US" dirty="0" smtClean="0">
                  <a:solidFill>
                    <a:schemeClr val="tx2"/>
                  </a:solidFill>
                </a:rPr>
                <a:t>1   1   </a:t>
              </a:r>
              <a:r>
                <a:rPr lang="en-US" dirty="0">
                  <a:solidFill>
                    <a:srgbClr val="C00000"/>
                  </a:solidFill>
                </a:rPr>
                <a:t>‖   </a:t>
              </a:r>
              <a:r>
                <a:rPr lang="en-US" dirty="0">
                  <a:solidFill>
                    <a:schemeClr val="tx2"/>
                  </a:solidFill>
                </a:rPr>
                <a:t>D</a:t>
              </a:r>
              <a:r>
                <a:rPr lang="en-US" baseline="-25000" dirty="0">
                  <a:solidFill>
                    <a:schemeClr val="tx2"/>
                  </a:solidFill>
                </a:rPr>
                <a:t>0</a:t>
              </a:r>
              <a:r>
                <a:rPr lang="en-US" dirty="0">
                  <a:solidFill>
                    <a:schemeClr val="tx2"/>
                  </a:solidFill>
                </a:rPr>
                <a:t>  </a:t>
              </a:r>
              <a:r>
                <a:rPr lang="en-US" dirty="0" smtClean="0">
                  <a:solidFill>
                    <a:schemeClr val="tx2"/>
                  </a:solidFill>
                </a:rPr>
                <a:t>D</a:t>
              </a:r>
              <a:r>
                <a:rPr lang="en-US" baseline="-25000" dirty="0" smtClean="0">
                  <a:solidFill>
                    <a:schemeClr val="tx2"/>
                  </a:solidFill>
                </a:rPr>
                <a:t>1</a:t>
              </a:r>
            </a:p>
            <a:p>
              <a:r>
                <a:rPr lang="en-US" baseline="-25000" dirty="0" smtClean="0">
                  <a:solidFill>
                    <a:schemeClr val="tx2"/>
                  </a:solidFill>
                </a:rPr>
                <a:t>            </a:t>
              </a:r>
              <a:r>
                <a:rPr lang="en-US" dirty="0" smtClean="0">
                  <a:solidFill>
                    <a:schemeClr val="tx2"/>
                  </a:solidFill>
                </a:rPr>
                <a:t> .  .  .  .  .  .  .  .  </a:t>
              </a:r>
              <a:endParaRPr lang="en-US" baseline="-25000" dirty="0">
                <a:solidFill>
                  <a:schemeClr val="tx2"/>
                </a:solidFill>
              </a:endParaRPr>
            </a:p>
            <a:p>
              <a:endParaRPr lang="en-US" baseline="-25000" dirty="0" smtClean="0">
                <a:solidFill>
                  <a:schemeClr val="tx2"/>
                </a:solidFill>
              </a:endParaRPr>
            </a:p>
            <a:p>
              <a:r>
                <a:rPr lang="en-US" dirty="0">
                  <a:solidFill>
                    <a:schemeClr val="tx2"/>
                  </a:solidFill>
                </a:rPr>
                <a:t> </a:t>
              </a:r>
              <a:r>
                <a:rPr lang="en-US" dirty="0" smtClean="0">
                  <a:solidFill>
                    <a:schemeClr val="tx2"/>
                  </a:solidFill>
                </a:rPr>
                <a:t>       1    1  </a:t>
              </a:r>
              <a:r>
                <a:rPr lang="en-US" dirty="0">
                  <a:solidFill>
                    <a:schemeClr val="tx2"/>
                  </a:solidFill>
                </a:rPr>
                <a:t>… </a:t>
              </a:r>
              <a:r>
                <a:rPr lang="en-US" dirty="0" smtClean="0">
                  <a:solidFill>
                    <a:schemeClr val="tx2"/>
                  </a:solidFill>
                </a:rPr>
                <a:t>1   1   </a:t>
              </a:r>
              <a:r>
                <a:rPr lang="en-US" dirty="0">
                  <a:solidFill>
                    <a:srgbClr val="C00000"/>
                  </a:solidFill>
                </a:rPr>
                <a:t>‖   </a:t>
              </a:r>
              <a:r>
                <a:rPr lang="en-US" dirty="0">
                  <a:solidFill>
                    <a:schemeClr val="tx2"/>
                  </a:solidFill>
                </a:rPr>
                <a:t>D</a:t>
              </a:r>
              <a:r>
                <a:rPr lang="en-US" baseline="-25000" dirty="0">
                  <a:solidFill>
                    <a:schemeClr val="tx2"/>
                  </a:solidFill>
                </a:rPr>
                <a:t>0</a:t>
              </a:r>
              <a:r>
                <a:rPr lang="en-US" dirty="0">
                  <a:solidFill>
                    <a:schemeClr val="tx2"/>
                  </a:solidFill>
                </a:rPr>
                <a:t>  </a:t>
              </a:r>
              <a:r>
                <a:rPr lang="en-US" dirty="0" smtClean="0">
                  <a:solidFill>
                    <a:schemeClr val="tx2"/>
                  </a:solidFill>
                </a:rPr>
                <a:t>D</a:t>
              </a:r>
              <a:r>
                <a:rPr lang="en-US" baseline="-25000" dirty="0" smtClean="0">
                  <a:solidFill>
                    <a:schemeClr val="tx2"/>
                  </a:solidFill>
                </a:rPr>
                <a:t>1</a:t>
              </a:r>
            </a:p>
            <a:p>
              <a:r>
                <a:rPr lang="en-US" dirty="0">
                  <a:solidFill>
                    <a:schemeClr val="tx2"/>
                  </a:solidFill>
                </a:rPr>
                <a:t> </a:t>
              </a:r>
              <a:r>
                <a:rPr lang="en-US" dirty="0" smtClean="0">
                  <a:solidFill>
                    <a:schemeClr val="tx2"/>
                  </a:solidFill>
                </a:rPr>
                <a:t>       0    </a:t>
              </a:r>
              <a:r>
                <a:rPr lang="en-US" dirty="0">
                  <a:solidFill>
                    <a:schemeClr val="tx2"/>
                  </a:solidFill>
                </a:rPr>
                <a:t>0  … 0   0   </a:t>
              </a:r>
              <a:r>
                <a:rPr lang="en-US" dirty="0">
                  <a:solidFill>
                    <a:srgbClr val="C00000"/>
                  </a:solidFill>
                </a:rPr>
                <a:t>‖   </a:t>
              </a:r>
              <a:r>
                <a:rPr lang="en-US" dirty="0">
                  <a:solidFill>
                    <a:schemeClr val="tx2"/>
                  </a:solidFill>
                </a:rPr>
                <a:t>D</a:t>
              </a:r>
              <a:r>
                <a:rPr lang="en-US" baseline="-25000" dirty="0">
                  <a:solidFill>
                    <a:schemeClr val="tx2"/>
                  </a:solidFill>
                </a:rPr>
                <a:t>0</a:t>
              </a:r>
              <a:r>
                <a:rPr lang="en-US" dirty="0">
                  <a:solidFill>
                    <a:schemeClr val="tx2"/>
                  </a:solidFill>
                </a:rPr>
                <a:t>  D</a:t>
              </a:r>
              <a:r>
                <a:rPr lang="en-US" baseline="-25000" dirty="0">
                  <a:solidFill>
                    <a:schemeClr val="tx2"/>
                  </a:solidFill>
                </a:rPr>
                <a:t>1</a:t>
              </a:r>
            </a:p>
            <a:p>
              <a:r>
                <a:rPr lang="en-US" dirty="0">
                  <a:solidFill>
                    <a:schemeClr val="tx2"/>
                  </a:solidFill>
                </a:rPr>
                <a:t>        0    0  … 0   1   </a:t>
              </a:r>
              <a:r>
                <a:rPr lang="en-US" dirty="0">
                  <a:solidFill>
                    <a:srgbClr val="C00000"/>
                  </a:solidFill>
                </a:rPr>
                <a:t>‖   </a:t>
              </a:r>
              <a:r>
                <a:rPr lang="en-US" dirty="0">
                  <a:solidFill>
                    <a:schemeClr val="tx2"/>
                  </a:solidFill>
                </a:rPr>
                <a:t>D</a:t>
              </a:r>
              <a:r>
                <a:rPr lang="en-US" baseline="-25000" dirty="0">
                  <a:solidFill>
                    <a:schemeClr val="tx2"/>
                  </a:solidFill>
                </a:rPr>
                <a:t>0</a:t>
              </a:r>
              <a:r>
                <a:rPr lang="en-US" dirty="0">
                  <a:solidFill>
                    <a:schemeClr val="tx2"/>
                  </a:solidFill>
                </a:rPr>
                <a:t>  D</a:t>
              </a:r>
              <a:r>
                <a:rPr lang="en-US" baseline="-25000" dirty="0">
                  <a:solidFill>
                    <a:schemeClr val="tx2"/>
                  </a:solidFill>
                </a:rPr>
                <a:t>1</a:t>
              </a:r>
            </a:p>
            <a:p>
              <a:r>
                <a:rPr lang="en-US" dirty="0">
                  <a:solidFill>
                    <a:schemeClr val="tx2"/>
                  </a:solidFill>
                </a:rPr>
                <a:t>        0    0  … 1   0   </a:t>
              </a:r>
              <a:r>
                <a:rPr lang="en-US" dirty="0">
                  <a:solidFill>
                    <a:srgbClr val="C00000"/>
                  </a:solidFill>
                </a:rPr>
                <a:t>‖   </a:t>
              </a:r>
              <a:r>
                <a:rPr lang="en-US" dirty="0">
                  <a:solidFill>
                    <a:schemeClr val="tx2"/>
                  </a:solidFill>
                </a:rPr>
                <a:t>D</a:t>
              </a:r>
              <a:r>
                <a:rPr lang="en-US" baseline="-25000" dirty="0">
                  <a:solidFill>
                    <a:schemeClr val="tx2"/>
                  </a:solidFill>
                </a:rPr>
                <a:t>0</a:t>
              </a:r>
              <a:r>
                <a:rPr lang="en-US" dirty="0">
                  <a:solidFill>
                    <a:schemeClr val="tx2"/>
                  </a:solidFill>
                </a:rPr>
                <a:t>  D</a:t>
              </a:r>
              <a:r>
                <a:rPr lang="en-US" baseline="-25000" dirty="0">
                  <a:solidFill>
                    <a:schemeClr val="tx2"/>
                  </a:solidFill>
                </a:rPr>
                <a:t>1</a:t>
              </a:r>
            </a:p>
            <a:p>
              <a:r>
                <a:rPr lang="en-US" dirty="0">
                  <a:solidFill>
                    <a:schemeClr val="tx2"/>
                  </a:solidFill>
                </a:rPr>
                <a:t>        0    0  … 1   1   </a:t>
              </a:r>
              <a:r>
                <a:rPr lang="en-US" dirty="0">
                  <a:solidFill>
                    <a:srgbClr val="C00000"/>
                  </a:solidFill>
                </a:rPr>
                <a:t>‖   </a:t>
              </a:r>
              <a:r>
                <a:rPr lang="en-US" dirty="0">
                  <a:solidFill>
                    <a:schemeClr val="tx2"/>
                  </a:solidFill>
                </a:rPr>
                <a:t>D</a:t>
              </a:r>
              <a:r>
                <a:rPr lang="en-US" baseline="-25000" dirty="0">
                  <a:solidFill>
                    <a:schemeClr val="tx2"/>
                  </a:solidFill>
                </a:rPr>
                <a:t>0</a:t>
              </a:r>
              <a:r>
                <a:rPr lang="en-US" dirty="0">
                  <a:solidFill>
                    <a:schemeClr val="tx2"/>
                  </a:solidFill>
                </a:rPr>
                <a:t>  D</a:t>
              </a:r>
              <a:r>
                <a:rPr lang="en-US" baseline="-25000" dirty="0">
                  <a:solidFill>
                    <a:schemeClr val="tx2"/>
                  </a:solidFill>
                </a:rPr>
                <a:t>1</a:t>
              </a:r>
            </a:p>
            <a:p>
              <a:r>
                <a:rPr lang="en-US" baseline="-25000" dirty="0">
                  <a:solidFill>
                    <a:schemeClr val="tx2"/>
                  </a:solidFill>
                </a:rPr>
                <a:t>            </a:t>
              </a:r>
              <a:r>
                <a:rPr lang="en-US" dirty="0">
                  <a:solidFill>
                    <a:schemeClr val="tx2"/>
                  </a:solidFill>
                </a:rPr>
                <a:t> .  .  .  .  .  .  .  .  </a:t>
              </a:r>
              <a:endParaRPr lang="en-US" baseline="-25000" dirty="0">
                <a:solidFill>
                  <a:schemeClr val="tx2"/>
                </a:solidFill>
              </a:endParaRPr>
            </a:p>
            <a:p>
              <a:endParaRPr lang="en-US" baseline="-25000" dirty="0">
                <a:solidFill>
                  <a:schemeClr val="tx2"/>
                </a:solidFill>
              </a:endParaRPr>
            </a:p>
            <a:p>
              <a:r>
                <a:rPr lang="en-US" dirty="0">
                  <a:solidFill>
                    <a:schemeClr val="tx2"/>
                  </a:solidFill>
                </a:rPr>
                <a:t>        1    1  … 1   1   </a:t>
              </a:r>
              <a:r>
                <a:rPr lang="en-US" dirty="0">
                  <a:solidFill>
                    <a:srgbClr val="C00000"/>
                  </a:solidFill>
                </a:rPr>
                <a:t>‖   </a:t>
              </a:r>
              <a:r>
                <a:rPr lang="en-US" dirty="0">
                  <a:solidFill>
                    <a:schemeClr val="tx2"/>
                  </a:solidFill>
                </a:rPr>
                <a:t>D</a:t>
              </a:r>
              <a:r>
                <a:rPr lang="en-US" baseline="-25000" dirty="0">
                  <a:solidFill>
                    <a:schemeClr val="tx2"/>
                  </a:solidFill>
                </a:rPr>
                <a:t>0</a:t>
              </a:r>
              <a:r>
                <a:rPr lang="en-US" dirty="0">
                  <a:solidFill>
                    <a:schemeClr val="tx2"/>
                  </a:solidFill>
                </a:rPr>
                <a:t>  D</a:t>
              </a:r>
              <a:r>
                <a:rPr lang="en-US" baseline="-25000" dirty="0">
                  <a:solidFill>
                    <a:schemeClr val="tx2"/>
                  </a:solidFill>
                </a:rPr>
                <a:t>1</a:t>
              </a:r>
            </a:p>
            <a:p>
              <a:endParaRPr lang="ru-RU" dirty="0"/>
            </a:p>
          </p:txBody>
        </p:sp>
        <p:sp>
          <p:nvSpPr>
            <p:cNvPr id="43" name="Овал 42"/>
            <p:cNvSpPr/>
            <p:nvPr/>
          </p:nvSpPr>
          <p:spPr>
            <a:xfrm>
              <a:off x="5861725" y="2747635"/>
              <a:ext cx="367029" cy="16894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Прямая соединительная линия 43"/>
            <p:cNvCxnSpPr/>
            <p:nvPr/>
          </p:nvCxnSpPr>
          <p:spPr>
            <a:xfrm>
              <a:off x="6112016" y="4725144"/>
              <a:ext cx="0" cy="151216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p:nvCxnSpPr>
          <p:spPr>
            <a:xfrm flipV="1">
              <a:off x="5853284" y="4725144"/>
              <a:ext cx="258732" cy="73002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6" name="Прямоугольник 45"/>
            <p:cNvSpPr/>
            <p:nvPr/>
          </p:nvSpPr>
          <p:spPr>
            <a:xfrm>
              <a:off x="6300192" y="2708921"/>
              <a:ext cx="2232248" cy="182407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p:nvSpPr>
          <p:spPr>
            <a:xfrm>
              <a:off x="6302444" y="4569192"/>
              <a:ext cx="2232248" cy="18121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48" name="Прямоугольник 47"/>
          <p:cNvSpPr/>
          <p:nvPr/>
        </p:nvSpPr>
        <p:spPr>
          <a:xfrm>
            <a:off x="4575515" y="3059697"/>
            <a:ext cx="707245" cy="1446550"/>
          </a:xfrm>
          <a:prstGeom prst="rect">
            <a:avLst/>
          </a:prstGeom>
        </p:spPr>
        <p:txBody>
          <a:bodyPr wrap="none">
            <a:spAutoFit/>
          </a:bodyPr>
          <a:lstStyle/>
          <a:p>
            <a:r>
              <a:rPr lang="ru-RU" sz="8800" b="1" dirty="0">
                <a:solidFill>
                  <a:schemeClr val="tx2"/>
                </a:solidFill>
              </a:rPr>
              <a:t>?</a:t>
            </a:r>
            <a:endParaRPr lang="ru-RU" sz="8800" dirty="0">
              <a:solidFill>
                <a:schemeClr val="tx2"/>
              </a:solidFill>
            </a:endParaRPr>
          </a:p>
        </p:txBody>
      </p:sp>
      <p:pic>
        <p:nvPicPr>
          <p:cNvPr id="49"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4107" y="3863919"/>
            <a:ext cx="776595" cy="1308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10071" y="5275262"/>
            <a:ext cx="776595" cy="1308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 name="Выноска 1 50"/>
          <p:cNvSpPr/>
          <p:nvPr/>
        </p:nvSpPr>
        <p:spPr>
          <a:xfrm>
            <a:off x="2509161" y="3831993"/>
            <a:ext cx="1178416" cy="2867990"/>
          </a:xfrm>
          <a:prstGeom prst="borderCallout1">
            <a:avLst>
              <a:gd name="adj1" fmla="val 24965"/>
              <a:gd name="adj2" fmla="val 103120"/>
              <a:gd name="adj3" fmla="val 10331"/>
              <a:gd name="adj4" fmla="val 1753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577" y="1382156"/>
            <a:ext cx="1226104" cy="2350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602985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Заголовок 1"/>
          <p:cNvSpPr txBox="1">
            <a:spLocks/>
          </p:cNvSpPr>
          <p:nvPr/>
        </p:nvSpPr>
        <p:spPr>
          <a:xfrm>
            <a:off x="3515" y="404664"/>
            <a:ext cx="9144000"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smtClean="0">
                <a:solidFill>
                  <a:srgbClr val="C00000"/>
                </a:solidFill>
              </a:rPr>
              <a:t>ЗАПОМИНАЮЩИЕ УСТРОЙСТВА</a:t>
            </a:r>
            <a:r>
              <a:rPr lang="en-US" sz="3200" b="1" dirty="0" smtClean="0">
                <a:solidFill>
                  <a:srgbClr val="C00000"/>
                </a:solidFill>
              </a:rPr>
              <a:t>. </a:t>
            </a:r>
            <a:r>
              <a:rPr lang="ru-RU" sz="3200" b="1" dirty="0" smtClean="0">
                <a:solidFill>
                  <a:srgbClr val="C00000"/>
                </a:solidFill>
              </a:rPr>
              <a:t>Каскадирование</a:t>
            </a:r>
          </a:p>
          <a:p>
            <a:r>
              <a:rPr lang="ru-RU" sz="3200" b="1" dirty="0" smtClean="0">
                <a:solidFill>
                  <a:schemeClr val="tx2"/>
                </a:solidFill>
              </a:rPr>
              <a:t> </a:t>
            </a:r>
            <a:endParaRPr lang="ru-RU" sz="3200" dirty="0">
              <a:solidFill>
                <a:schemeClr val="tx2"/>
              </a:solidFill>
            </a:endParaRPr>
          </a:p>
        </p:txBody>
      </p:sp>
      <p:cxnSp>
        <p:nvCxnSpPr>
          <p:cNvPr id="5" name="Прямая со стрелкой 4"/>
          <p:cNvCxnSpPr/>
          <p:nvPr/>
        </p:nvCxnSpPr>
        <p:spPr>
          <a:xfrm>
            <a:off x="467544" y="1032765"/>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p:cNvCxnSpPr/>
          <p:nvPr/>
        </p:nvCxnSpPr>
        <p:spPr>
          <a:xfrm>
            <a:off x="467544" y="698118"/>
            <a:ext cx="0" cy="40990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Прямоугольник 8"/>
          <p:cNvSpPr/>
          <p:nvPr/>
        </p:nvSpPr>
        <p:spPr>
          <a:xfrm>
            <a:off x="1099045" y="649164"/>
            <a:ext cx="7704856" cy="1200329"/>
          </a:xfrm>
          <a:prstGeom prst="rect">
            <a:avLst/>
          </a:prstGeom>
        </p:spPr>
        <p:txBody>
          <a:bodyPr wrap="square">
            <a:spAutoFit/>
          </a:bodyPr>
          <a:lstStyle/>
          <a:p>
            <a:pPr>
              <a:lnSpc>
                <a:spcPct val="150000"/>
              </a:lnSpc>
            </a:pPr>
            <a:r>
              <a:rPr lang="ru-RU" sz="2400" dirty="0">
                <a:solidFill>
                  <a:prstClr val="black"/>
                </a:solidFill>
              </a:rPr>
              <a:t>н</a:t>
            </a:r>
            <a:r>
              <a:rPr lang="ru-RU" sz="2400" dirty="0" smtClean="0">
                <a:solidFill>
                  <a:prstClr val="black"/>
                </a:solidFill>
              </a:rPr>
              <a:t>а ОЗУ 2Кх2 сделать </a:t>
            </a:r>
            <a:r>
              <a:rPr lang="en-US" sz="2400" dirty="0" smtClean="0">
                <a:solidFill>
                  <a:prstClr val="black"/>
                </a:solidFill>
              </a:rPr>
              <a:t>4</a:t>
            </a:r>
            <a:r>
              <a:rPr lang="ru-RU" sz="2400" dirty="0" err="1" smtClean="0">
                <a:solidFill>
                  <a:prstClr val="black"/>
                </a:solidFill>
              </a:rPr>
              <a:t>Кх</a:t>
            </a:r>
            <a:r>
              <a:rPr lang="en-US" sz="2400" dirty="0" smtClean="0">
                <a:solidFill>
                  <a:prstClr val="black"/>
                </a:solidFill>
              </a:rPr>
              <a:t>4</a:t>
            </a:r>
            <a:r>
              <a:rPr lang="ru-RU" sz="2400" dirty="0" smtClean="0">
                <a:solidFill>
                  <a:prstClr val="black"/>
                </a:solidFill>
              </a:rPr>
              <a:t> </a:t>
            </a:r>
            <a:r>
              <a:rPr lang="ru-RU" sz="2400" dirty="0" smtClean="0">
                <a:solidFill>
                  <a:schemeClr val="tx2"/>
                </a:solidFill>
              </a:rPr>
              <a:t>(увеличение адреса и данных)</a:t>
            </a:r>
            <a:endParaRPr lang="ru-RU" sz="2400" dirty="0">
              <a:solidFill>
                <a:prstClr val="black"/>
              </a:solidFill>
            </a:endParaRPr>
          </a:p>
          <a:p>
            <a:pPr>
              <a:lnSpc>
                <a:spcPct val="150000"/>
              </a:lnSpc>
            </a:pPr>
            <a:endParaRPr lang="ru-RU" sz="2400" dirty="0"/>
          </a:p>
        </p:txBody>
      </p:sp>
      <p:sp>
        <p:nvSpPr>
          <p:cNvPr id="19" name="Прямоугольник 18"/>
          <p:cNvSpPr/>
          <p:nvPr/>
        </p:nvSpPr>
        <p:spPr>
          <a:xfrm>
            <a:off x="550184" y="696834"/>
            <a:ext cx="301686" cy="369332"/>
          </a:xfrm>
          <a:prstGeom prst="rect">
            <a:avLst/>
          </a:prstGeom>
        </p:spPr>
        <p:txBody>
          <a:bodyPr wrap="none">
            <a:spAutoFit/>
          </a:bodyPr>
          <a:lstStyle/>
          <a:p>
            <a:r>
              <a:rPr lang="en-US" dirty="0" smtClean="0">
                <a:solidFill>
                  <a:srgbClr val="C00000"/>
                </a:solidFill>
              </a:rPr>
              <a:t>5</a:t>
            </a:r>
            <a:endParaRPr lang="ru-RU" dirty="0">
              <a:solidFill>
                <a:srgbClr val="C00000"/>
              </a:solidFill>
            </a:endParaRPr>
          </a:p>
        </p:txBody>
      </p:sp>
      <p:sp>
        <p:nvSpPr>
          <p:cNvPr id="26" name="Прямоугольник 25"/>
          <p:cNvSpPr/>
          <p:nvPr/>
        </p:nvSpPr>
        <p:spPr>
          <a:xfrm>
            <a:off x="1028533" y="1280118"/>
            <a:ext cx="749144" cy="369332"/>
          </a:xfrm>
          <a:prstGeom prst="rect">
            <a:avLst/>
          </a:prstGeom>
        </p:spPr>
        <p:txBody>
          <a:bodyPr wrap="square">
            <a:spAutoFit/>
          </a:bodyPr>
          <a:lstStyle/>
          <a:p>
            <a:pPr algn="ctr"/>
            <a:r>
              <a:rPr lang="ru-RU" i="1" dirty="0" smtClean="0"/>
              <a:t>есть</a:t>
            </a:r>
            <a:endParaRPr lang="ru-RU" i="1" dirty="0"/>
          </a:p>
        </p:txBody>
      </p:sp>
      <p:sp>
        <p:nvSpPr>
          <p:cNvPr id="27" name="Прямоугольник 26"/>
          <p:cNvSpPr/>
          <p:nvPr/>
        </p:nvSpPr>
        <p:spPr>
          <a:xfrm>
            <a:off x="3347864" y="1260131"/>
            <a:ext cx="1440160" cy="369332"/>
          </a:xfrm>
          <a:prstGeom prst="rect">
            <a:avLst/>
          </a:prstGeom>
        </p:spPr>
        <p:txBody>
          <a:bodyPr wrap="square">
            <a:spAutoFit/>
          </a:bodyPr>
          <a:lstStyle/>
          <a:p>
            <a:pPr algn="ctr"/>
            <a:r>
              <a:rPr lang="ru-RU" i="1" dirty="0" smtClean="0"/>
              <a:t>надо</a:t>
            </a:r>
            <a:endParaRPr lang="ru-RU" i="1" dirty="0"/>
          </a:p>
        </p:txBody>
      </p:sp>
      <p:sp>
        <p:nvSpPr>
          <p:cNvPr id="28" name="Стрелка вправо 27"/>
          <p:cNvSpPr/>
          <p:nvPr/>
        </p:nvSpPr>
        <p:spPr>
          <a:xfrm>
            <a:off x="5312083" y="1381527"/>
            <a:ext cx="916671"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Стрелка вправо 31"/>
          <p:cNvSpPr/>
          <p:nvPr/>
        </p:nvSpPr>
        <p:spPr>
          <a:xfrm>
            <a:off x="2195736" y="2147143"/>
            <a:ext cx="916671"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Прямоугольник 37"/>
          <p:cNvSpPr/>
          <p:nvPr/>
        </p:nvSpPr>
        <p:spPr>
          <a:xfrm>
            <a:off x="6871618" y="1134271"/>
            <a:ext cx="707245" cy="1446550"/>
          </a:xfrm>
          <a:prstGeom prst="rect">
            <a:avLst/>
          </a:prstGeom>
        </p:spPr>
        <p:txBody>
          <a:bodyPr wrap="none">
            <a:spAutoFit/>
          </a:bodyPr>
          <a:lstStyle/>
          <a:p>
            <a:r>
              <a:rPr lang="ru-RU" sz="8800" b="1" dirty="0">
                <a:solidFill>
                  <a:schemeClr val="tx2"/>
                </a:solidFill>
              </a:rPr>
              <a:t>?</a:t>
            </a:r>
            <a:endParaRPr lang="ru-RU" sz="8800" dirty="0">
              <a:solidFill>
                <a:schemeClr val="tx2"/>
              </a:solidFill>
            </a:endParaRPr>
          </a:p>
        </p:txBody>
      </p:sp>
      <p:pic>
        <p:nvPicPr>
          <p:cNvPr id="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27" y="1655411"/>
            <a:ext cx="1404156" cy="2365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3775" y="1556792"/>
            <a:ext cx="1915309" cy="3671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7" name="Группа 16"/>
          <p:cNvGrpSpPr/>
          <p:nvPr/>
        </p:nvGrpSpPr>
        <p:grpSpPr>
          <a:xfrm>
            <a:off x="5853284" y="2363167"/>
            <a:ext cx="2735470" cy="4339650"/>
            <a:chOff x="5853284" y="2363167"/>
            <a:chExt cx="2735470" cy="4339650"/>
          </a:xfrm>
        </p:grpSpPr>
        <p:sp>
          <p:nvSpPr>
            <p:cNvPr id="2" name="Прямоугольник 1"/>
            <p:cNvSpPr/>
            <p:nvPr/>
          </p:nvSpPr>
          <p:spPr>
            <a:xfrm>
              <a:off x="5861725" y="2363167"/>
              <a:ext cx="2727029" cy="4339650"/>
            </a:xfrm>
            <a:prstGeom prst="rect">
              <a:avLst/>
            </a:prstGeom>
          </p:spPr>
          <p:txBody>
            <a:bodyPr wrap="none">
              <a:spAutoFit/>
            </a:bodyPr>
            <a:lstStyle/>
            <a:p>
              <a:r>
                <a:rPr lang="en-US" dirty="0" smtClean="0">
                  <a:solidFill>
                    <a:schemeClr val="tx2"/>
                  </a:solidFill>
                </a:rPr>
                <a:t>A</a:t>
              </a:r>
              <a:r>
                <a:rPr lang="en-US" baseline="-25000" dirty="0" smtClean="0">
                  <a:solidFill>
                    <a:schemeClr val="tx2"/>
                  </a:solidFill>
                </a:rPr>
                <a:t>11</a:t>
              </a:r>
              <a:r>
                <a:rPr lang="en-US" dirty="0" smtClean="0">
                  <a:solidFill>
                    <a:schemeClr val="tx2"/>
                  </a:solidFill>
                </a:rPr>
                <a:t> A</a:t>
              </a:r>
              <a:r>
                <a:rPr lang="en-US" baseline="-25000" dirty="0" smtClean="0">
                  <a:solidFill>
                    <a:schemeClr val="tx2"/>
                  </a:solidFill>
                </a:rPr>
                <a:t>10</a:t>
              </a:r>
              <a:r>
                <a:rPr lang="en-US" dirty="0" smtClean="0">
                  <a:solidFill>
                    <a:schemeClr val="tx2"/>
                  </a:solidFill>
                </a:rPr>
                <a:t> A</a:t>
              </a:r>
              <a:r>
                <a:rPr lang="en-US" baseline="-25000" dirty="0" smtClean="0">
                  <a:solidFill>
                    <a:schemeClr val="tx2"/>
                  </a:solidFill>
                </a:rPr>
                <a:t>9</a:t>
              </a:r>
              <a:r>
                <a:rPr lang="en-US" dirty="0" smtClean="0">
                  <a:solidFill>
                    <a:schemeClr val="tx2"/>
                  </a:solidFill>
                </a:rPr>
                <a:t> … A</a:t>
              </a:r>
              <a:r>
                <a:rPr lang="en-US" baseline="-25000" dirty="0" smtClean="0">
                  <a:solidFill>
                    <a:schemeClr val="tx2"/>
                  </a:solidFill>
                </a:rPr>
                <a:t>1</a:t>
              </a:r>
              <a:r>
                <a:rPr lang="en-US" dirty="0" smtClean="0">
                  <a:solidFill>
                    <a:schemeClr val="tx2"/>
                  </a:solidFill>
                </a:rPr>
                <a:t> A</a:t>
              </a:r>
              <a:r>
                <a:rPr lang="en-US" baseline="-25000" dirty="0" smtClean="0">
                  <a:solidFill>
                    <a:schemeClr val="tx2"/>
                  </a:solidFill>
                </a:rPr>
                <a:t>0</a:t>
              </a:r>
              <a:r>
                <a:rPr lang="en-US" dirty="0" smtClean="0">
                  <a:solidFill>
                    <a:schemeClr val="tx2"/>
                  </a:solidFill>
                </a:rPr>
                <a:t>  </a:t>
              </a:r>
              <a:r>
                <a:rPr lang="en-US" dirty="0" smtClean="0">
                  <a:solidFill>
                    <a:srgbClr val="C00000"/>
                  </a:solidFill>
                </a:rPr>
                <a:t>‖ </a:t>
              </a:r>
              <a:r>
                <a:rPr lang="en-US" dirty="0" smtClean="0">
                  <a:solidFill>
                    <a:schemeClr val="tx2"/>
                  </a:solidFill>
                </a:rPr>
                <a:t>  D</a:t>
              </a:r>
              <a:r>
                <a:rPr lang="en-US" baseline="-25000" dirty="0" smtClean="0">
                  <a:solidFill>
                    <a:schemeClr val="tx2"/>
                  </a:solidFill>
                </a:rPr>
                <a:t>0</a:t>
              </a:r>
              <a:r>
                <a:rPr lang="en-US" dirty="0" smtClean="0">
                  <a:solidFill>
                    <a:schemeClr val="tx2"/>
                  </a:solidFill>
                </a:rPr>
                <a:t>  D</a:t>
              </a:r>
              <a:r>
                <a:rPr lang="en-US" baseline="-25000" dirty="0" smtClean="0">
                  <a:solidFill>
                    <a:schemeClr val="tx2"/>
                  </a:solidFill>
                </a:rPr>
                <a:t>1</a:t>
              </a:r>
            </a:p>
            <a:p>
              <a:r>
                <a:rPr lang="en-US" dirty="0" smtClean="0">
                  <a:solidFill>
                    <a:schemeClr val="tx2"/>
                  </a:solidFill>
                </a:rPr>
                <a:t>        0    0  … 0   0   </a:t>
              </a:r>
              <a:r>
                <a:rPr lang="en-US" dirty="0" smtClean="0">
                  <a:solidFill>
                    <a:srgbClr val="C00000"/>
                  </a:solidFill>
                </a:rPr>
                <a:t>‖   </a:t>
              </a:r>
              <a:r>
                <a:rPr lang="en-US" dirty="0">
                  <a:solidFill>
                    <a:schemeClr val="tx2"/>
                  </a:solidFill>
                </a:rPr>
                <a:t>D</a:t>
              </a:r>
              <a:r>
                <a:rPr lang="en-US" baseline="-25000" dirty="0">
                  <a:solidFill>
                    <a:schemeClr val="tx2"/>
                  </a:solidFill>
                </a:rPr>
                <a:t>0</a:t>
              </a:r>
              <a:r>
                <a:rPr lang="en-US" dirty="0">
                  <a:solidFill>
                    <a:schemeClr val="tx2"/>
                  </a:solidFill>
                </a:rPr>
                <a:t>  </a:t>
              </a:r>
              <a:r>
                <a:rPr lang="en-US" dirty="0" smtClean="0">
                  <a:solidFill>
                    <a:schemeClr val="tx2"/>
                  </a:solidFill>
                </a:rPr>
                <a:t>D</a:t>
              </a:r>
              <a:r>
                <a:rPr lang="en-US" baseline="-25000" dirty="0" smtClean="0">
                  <a:solidFill>
                    <a:schemeClr val="tx2"/>
                  </a:solidFill>
                </a:rPr>
                <a:t>1</a:t>
              </a:r>
            </a:p>
            <a:p>
              <a:r>
                <a:rPr lang="en-US" dirty="0" smtClean="0">
                  <a:solidFill>
                    <a:schemeClr val="tx2"/>
                  </a:solidFill>
                </a:rPr>
                <a:t>        </a:t>
              </a:r>
              <a:r>
                <a:rPr lang="en-US" dirty="0">
                  <a:solidFill>
                    <a:schemeClr val="tx2"/>
                  </a:solidFill>
                </a:rPr>
                <a:t>0    0  … 0   </a:t>
              </a:r>
              <a:r>
                <a:rPr lang="en-US" dirty="0" smtClean="0">
                  <a:solidFill>
                    <a:schemeClr val="tx2"/>
                  </a:solidFill>
                </a:rPr>
                <a:t>1   </a:t>
              </a:r>
              <a:r>
                <a:rPr lang="en-US" dirty="0">
                  <a:solidFill>
                    <a:srgbClr val="C00000"/>
                  </a:solidFill>
                </a:rPr>
                <a:t>‖   </a:t>
              </a:r>
              <a:r>
                <a:rPr lang="en-US" dirty="0">
                  <a:solidFill>
                    <a:schemeClr val="tx2"/>
                  </a:solidFill>
                </a:rPr>
                <a:t>D</a:t>
              </a:r>
              <a:r>
                <a:rPr lang="en-US" baseline="-25000" dirty="0">
                  <a:solidFill>
                    <a:schemeClr val="tx2"/>
                  </a:solidFill>
                </a:rPr>
                <a:t>0</a:t>
              </a:r>
              <a:r>
                <a:rPr lang="en-US" dirty="0">
                  <a:solidFill>
                    <a:schemeClr val="tx2"/>
                  </a:solidFill>
                </a:rPr>
                <a:t>  </a:t>
              </a:r>
              <a:r>
                <a:rPr lang="en-US" dirty="0" smtClean="0">
                  <a:solidFill>
                    <a:schemeClr val="tx2"/>
                  </a:solidFill>
                </a:rPr>
                <a:t>D</a:t>
              </a:r>
              <a:r>
                <a:rPr lang="en-US" baseline="-25000" dirty="0" smtClean="0">
                  <a:solidFill>
                    <a:schemeClr val="tx2"/>
                  </a:solidFill>
                </a:rPr>
                <a:t>1</a:t>
              </a:r>
            </a:p>
            <a:p>
              <a:r>
                <a:rPr lang="en-US" dirty="0">
                  <a:solidFill>
                    <a:schemeClr val="tx2"/>
                  </a:solidFill>
                </a:rPr>
                <a:t> </a:t>
              </a:r>
              <a:r>
                <a:rPr lang="en-US" dirty="0" smtClean="0">
                  <a:solidFill>
                    <a:schemeClr val="tx2"/>
                  </a:solidFill>
                </a:rPr>
                <a:t>       0    </a:t>
              </a:r>
              <a:r>
                <a:rPr lang="en-US" dirty="0">
                  <a:solidFill>
                    <a:schemeClr val="tx2"/>
                  </a:solidFill>
                </a:rPr>
                <a:t>0  … </a:t>
              </a:r>
              <a:r>
                <a:rPr lang="en-US" dirty="0" smtClean="0">
                  <a:solidFill>
                    <a:schemeClr val="tx2"/>
                  </a:solidFill>
                </a:rPr>
                <a:t>1   </a:t>
              </a:r>
              <a:r>
                <a:rPr lang="en-US" dirty="0">
                  <a:solidFill>
                    <a:schemeClr val="tx2"/>
                  </a:solidFill>
                </a:rPr>
                <a:t>0   </a:t>
              </a:r>
              <a:r>
                <a:rPr lang="en-US" dirty="0">
                  <a:solidFill>
                    <a:srgbClr val="C00000"/>
                  </a:solidFill>
                </a:rPr>
                <a:t>‖   </a:t>
              </a:r>
              <a:r>
                <a:rPr lang="en-US" dirty="0">
                  <a:solidFill>
                    <a:schemeClr val="tx2"/>
                  </a:solidFill>
                </a:rPr>
                <a:t>D</a:t>
              </a:r>
              <a:r>
                <a:rPr lang="en-US" baseline="-25000" dirty="0">
                  <a:solidFill>
                    <a:schemeClr val="tx2"/>
                  </a:solidFill>
                </a:rPr>
                <a:t>0</a:t>
              </a:r>
              <a:r>
                <a:rPr lang="en-US" dirty="0">
                  <a:solidFill>
                    <a:schemeClr val="tx2"/>
                  </a:solidFill>
                </a:rPr>
                <a:t>  </a:t>
              </a:r>
              <a:r>
                <a:rPr lang="en-US" dirty="0" smtClean="0">
                  <a:solidFill>
                    <a:schemeClr val="tx2"/>
                  </a:solidFill>
                </a:rPr>
                <a:t>D</a:t>
              </a:r>
              <a:r>
                <a:rPr lang="en-US" baseline="-25000" dirty="0" smtClean="0">
                  <a:solidFill>
                    <a:schemeClr val="tx2"/>
                  </a:solidFill>
                </a:rPr>
                <a:t>1</a:t>
              </a:r>
            </a:p>
            <a:p>
              <a:r>
                <a:rPr lang="en-US" dirty="0" smtClean="0">
                  <a:solidFill>
                    <a:schemeClr val="tx2"/>
                  </a:solidFill>
                </a:rPr>
                <a:t>        </a:t>
              </a:r>
              <a:r>
                <a:rPr lang="en-US" dirty="0">
                  <a:solidFill>
                    <a:schemeClr val="tx2"/>
                  </a:solidFill>
                </a:rPr>
                <a:t>0    0  … </a:t>
              </a:r>
              <a:r>
                <a:rPr lang="en-US" dirty="0" smtClean="0">
                  <a:solidFill>
                    <a:schemeClr val="tx2"/>
                  </a:solidFill>
                </a:rPr>
                <a:t>1   1   </a:t>
              </a:r>
              <a:r>
                <a:rPr lang="en-US" dirty="0">
                  <a:solidFill>
                    <a:srgbClr val="C00000"/>
                  </a:solidFill>
                </a:rPr>
                <a:t>‖   </a:t>
              </a:r>
              <a:r>
                <a:rPr lang="en-US" dirty="0">
                  <a:solidFill>
                    <a:schemeClr val="tx2"/>
                  </a:solidFill>
                </a:rPr>
                <a:t>D</a:t>
              </a:r>
              <a:r>
                <a:rPr lang="en-US" baseline="-25000" dirty="0">
                  <a:solidFill>
                    <a:schemeClr val="tx2"/>
                  </a:solidFill>
                </a:rPr>
                <a:t>0</a:t>
              </a:r>
              <a:r>
                <a:rPr lang="en-US" dirty="0">
                  <a:solidFill>
                    <a:schemeClr val="tx2"/>
                  </a:solidFill>
                </a:rPr>
                <a:t>  </a:t>
              </a:r>
              <a:r>
                <a:rPr lang="en-US" dirty="0" smtClean="0">
                  <a:solidFill>
                    <a:schemeClr val="tx2"/>
                  </a:solidFill>
                </a:rPr>
                <a:t>D</a:t>
              </a:r>
              <a:r>
                <a:rPr lang="en-US" baseline="-25000" dirty="0" smtClean="0">
                  <a:solidFill>
                    <a:schemeClr val="tx2"/>
                  </a:solidFill>
                </a:rPr>
                <a:t>1</a:t>
              </a:r>
            </a:p>
            <a:p>
              <a:r>
                <a:rPr lang="en-US" baseline="-25000" dirty="0" smtClean="0">
                  <a:solidFill>
                    <a:schemeClr val="tx2"/>
                  </a:solidFill>
                </a:rPr>
                <a:t>            </a:t>
              </a:r>
              <a:r>
                <a:rPr lang="en-US" dirty="0" smtClean="0">
                  <a:solidFill>
                    <a:schemeClr val="tx2"/>
                  </a:solidFill>
                </a:rPr>
                <a:t> .  .  .  .  .  .  .  .  </a:t>
              </a:r>
              <a:endParaRPr lang="en-US" baseline="-25000" dirty="0">
                <a:solidFill>
                  <a:schemeClr val="tx2"/>
                </a:solidFill>
              </a:endParaRPr>
            </a:p>
            <a:p>
              <a:endParaRPr lang="en-US" baseline="-25000" dirty="0" smtClean="0">
                <a:solidFill>
                  <a:schemeClr val="tx2"/>
                </a:solidFill>
              </a:endParaRPr>
            </a:p>
            <a:p>
              <a:r>
                <a:rPr lang="en-US" dirty="0">
                  <a:solidFill>
                    <a:schemeClr val="tx2"/>
                  </a:solidFill>
                </a:rPr>
                <a:t> </a:t>
              </a:r>
              <a:r>
                <a:rPr lang="en-US" dirty="0" smtClean="0">
                  <a:solidFill>
                    <a:schemeClr val="tx2"/>
                  </a:solidFill>
                </a:rPr>
                <a:t>       1    1  </a:t>
              </a:r>
              <a:r>
                <a:rPr lang="en-US" dirty="0">
                  <a:solidFill>
                    <a:schemeClr val="tx2"/>
                  </a:solidFill>
                </a:rPr>
                <a:t>… </a:t>
              </a:r>
              <a:r>
                <a:rPr lang="en-US" dirty="0" smtClean="0">
                  <a:solidFill>
                    <a:schemeClr val="tx2"/>
                  </a:solidFill>
                </a:rPr>
                <a:t>1   1   </a:t>
              </a:r>
              <a:r>
                <a:rPr lang="en-US" dirty="0">
                  <a:solidFill>
                    <a:srgbClr val="C00000"/>
                  </a:solidFill>
                </a:rPr>
                <a:t>‖   </a:t>
              </a:r>
              <a:r>
                <a:rPr lang="en-US" dirty="0">
                  <a:solidFill>
                    <a:schemeClr val="tx2"/>
                  </a:solidFill>
                </a:rPr>
                <a:t>D</a:t>
              </a:r>
              <a:r>
                <a:rPr lang="en-US" baseline="-25000" dirty="0">
                  <a:solidFill>
                    <a:schemeClr val="tx2"/>
                  </a:solidFill>
                </a:rPr>
                <a:t>0</a:t>
              </a:r>
              <a:r>
                <a:rPr lang="en-US" dirty="0">
                  <a:solidFill>
                    <a:schemeClr val="tx2"/>
                  </a:solidFill>
                </a:rPr>
                <a:t>  </a:t>
              </a:r>
              <a:r>
                <a:rPr lang="en-US" dirty="0" smtClean="0">
                  <a:solidFill>
                    <a:schemeClr val="tx2"/>
                  </a:solidFill>
                </a:rPr>
                <a:t>D</a:t>
              </a:r>
              <a:r>
                <a:rPr lang="en-US" baseline="-25000" dirty="0" smtClean="0">
                  <a:solidFill>
                    <a:schemeClr val="tx2"/>
                  </a:solidFill>
                </a:rPr>
                <a:t>1</a:t>
              </a:r>
            </a:p>
            <a:p>
              <a:r>
                <a:rPr lang="en-US" dirty="0">
                  <a:solidFill>
                    <a:schemeClr val="tx2"/>
                  </a:solidFill>
                </a:rPr>
                <a:t> </a:t>
              </a:r>
              <a:r>
                <a:rPr lang="en-US" dirty="0" smtClean="0">
                  <a:solidFill>
                    <a:schemeClr val="tx2"/>
                  </a:solidFill>
                </a:rPr>
                <a:t>       0    </a:t>
              </a:r>
              <a:r>
                <a:rPr lang="en-US" dirty="0">
                  <a:solidFill>
                    <a:schemeClr val="tx2"/>
                  </a:solidFill>
                </a:rPr>
                <a:t>0  … 0   0   </a:t>
              </a:r>
              <a:r>
                <a:rPr lang="en-US" dirty="0">
                  <a:solidFill>
                    <a:srgbClr val="C00000"/>
                  </a:solidFill>
                </a:rPr>
                <a:t>‖   </a:t>
              </a:r>
              <a:r>
                <a:rPr lang="en-US" dirty="0">
                  <a:solidFill>
                    <a:schemeClr val="tx2"/>
                  </a:solidFill>
                </a:rPr>
                <a:t>D</a:t>
              </a:r>
              <a:r>
                <a:rPr lang="en-US" baseline="-25000" dirty="0">
                  <a:solidFill>
                    <a:schemeClr val="tx2"/>
                  </a:solidFill>
                </a:rPr>
                <a:t>0</a:t>
              </a:r>
              <a:r>
                <a:rPr lang="en-US" dirty="0">
                  <a:solidFill>
                    <a:schemeClr val="tx2"/>
                  </a:solidFill>
                </a:rPr>
                <a:t>  D</a:t>
              </a:r>
              <a:r>
                <a:rPr lang="en-US" baseline="-25000" dirty="0">
                  <a:solidFill>
                    <a:schemeClr val="tx2"/>
                  </a:solidFill>
                </a:rPr>
                <a:t>1</a:t>
              </a:r>
            </a:p>
            <a:p>
              <a:r>
                <a:rPr lang="en-US" dirty="0">
                  <a:solidFill>
                    <a:schemeClr val="tx2"/>
                  </a:solidFill>
                </a:rPr>
                <a:t>        0    0  … 0   1   </a:t>
              </a:r>
              <a:r>
                <a:rPr lang="en-US" dirty="0">
                  <a:solidFill>
                    <a:srgbClr val="C00000"/>
                  </a:solidFill>
                </a:rPr>
                <a:t>‖   </a:t>
              </a:r>
              <a:r>
                <a:rPr lang="en-US" dirty="0">
                  <a:solidFill>
                    <a:schemeClr val="tx2"/>
                  </a:solidFill>
                </a:rPr>
                <a:t>D</a:t>
              </a:r>
              <a:r>
                <a:rPr lang="en-US" baseline="-25000" dirty="0">
                  <a:solidFill>
                    <a:schemeClr val="tx2"/>
                  </a:solidFill>
                </a:rPr>
                <a:t>0</a:t>
              </a:r>
              <a:r>
                <a:rPr lang="en-US" dirty="0">
                  <a:solidFill>
                    <a:schemeClr val="tx2"/>
                  </a:solidFill>
                </a:rPr>
                <a:t>  D</a:t>
              </a:r>
              <a:r>
                <a:rPr lang="en-US" baseline="-25000" dirty="0">
                  <a:solidFill>
                    <a:schemeClr val="tx2"/>
                  </a:solidFill>
                </a:rPr>
                <a:t>1</a:t>
              </a:r>
            </a:p>
            <a:p>
              <a:r>
                <a:rPr lang="en-US" dirty="0">
                  <a:solidFill>
                    <a:schemeClr val="tx2"/>
                  </a:solidFill>
                </a:rPr>
                <a:t>        0    0  … 1   0   </a:t>
              </a:r>
              <a:r>
                <a:rPr lang="en-US" dirty="0">
                  <a:solidFill>
                    <a:srgbClr val="C00000"/>
                  </a:solidFill>
                </a:rPr>
                <a:t>‖   </a:t>
              </a:r>
              <a:r>
                <a:rPr lang="en-US" dirty="0">
                  <a:solidFill>
                    <a:schemeClr val="tx2"/>
                  </a:solidFill>
                </a:rPr>
                <a:t>D</a:t>
              </a:r>
              <a:r>
                <a:rPr lang="en-US" baseline="-25000" dirty="0">
                  <a:solidFill>
                    <a:schemeClr val="tx2"/>
                  </a:solidFill>
                </a:rPr>
                <a:t>0</a:t>
              </a:r>
              <a:r>
                <a:rPr lang="en-US" dirty="0">
                  <a:solidFill>
                    <a:schemeClr val="tx2"/>
                  </a:solidFill>
                </a:rPr>
                <a:t>  D</a:t>
              </a:r>
              <a:r>
                <a:rPr lang="en-US" baseline="-25000" dirty="0">
                  <a:solidFill>
                    <a:schemeClr val="tx2"/>
                  </a:solidFill>
                </a:rPr>
                <a:t>1</a:t>
              </a:r>
            </a:p>
            <a:p>
              <a:r>
                <a:rPr lang="en-US" dirty="0">
                  <a:solidFill>
                    <a:schemeClr val="tx2"/>
                  </a:solidFill>
                </a:rPr>
                <a:t>        0    0  … 1   1   </a:t>
              </a:r>
              <a:r>
                <a:rPr lang="en-US" dirty="0">
                  <a:solidFill>
                    <a:srgbClr val="C00000"/>
                  </a:solidFill>
                </a:rPr>
                <a:t>‖   </a:t>
              </a:r>
              <a:r>
                <a:rPr lang="en-US" dirty="0">
                  <a:solidFill>
                    <a:schemeClr val="tx2"/>
                  </a:solidFill>
                </a:rPr>
                <a:t>D</a:t>
              </a:r>
              <a:r>
                <a:rPr lang="en-US" baseline="-25000" dirty="0">
                  <a:solidFill>
                    <a:schemeClr val="tx2"/>
                  </a:solidFill>
                </a:rPr>
                <a:t>0</a:t>
              </a:r>
              <a:r>
                <a:rPr lang="en-US" dirty="0">
                  <a:solidFill>
                    <a:schemeClr val="tx2"/>
                  </a:solidFill>
                </a:rPr>
                <a:t>  D</a:t>
              </a:r>
              <a:r>
                <a:rPr lang="en-US" baseline="-25000" dirty="0">
                  <a:solidFill>
                    <a:schemeClr val="tx2"/>
                  </a:solidFill>
                </a:rPr>
                <a:t>1</a:t>
              </a:r>
            </a:p>
            <a:p>
              <a:r>
                <a:rPr lang="en-US" baseline="-25000" dirty="0">
                  <a:solidFill>
                    <a:schemeClr val="tx2"/>
                  </a:solidFill>
                </a:rPr>
                <a:t>            </a:t>
              </a:r>
              <a:r>
                <a:rPr lang="en-US" dirty="0">
                  <a:solidFill>
                    <a:schemeClr val="tx2"/>
                  </a:solidFill>
                </a:rPr>
                <a:t> .  .  .  .  .  .  .  .  </a:t>
              </a:r>
              <a:endParaRPr lang="en-US" baseline="-25000" dirty="0">
                <a:solidFill>
                  <a:schemeClr val="tx2"/>
                </a:solidFill>
              </a:endParaRPr>
            </a:p>
            <a:p>
              <a:endParaRPr lang="en-US" baseline="-25000" dirty="0">
                <a:solidFill>
                  <a:schemeClr val="tx2"/>
                </a:solidFill>
              </a:endParaRPr>
            </a:p>
            <a:p>
              <a:r>
                <a:rPr lang="en-US" dirty="0">
                  <a:solidFill>
                    <a:schemeClr val="tx2"/>
                  </a:solidFill>
                </a:rPr>
                <a:t>        1    1  … 1   1   </a:t>
              </a:r>
              <a:r>
                <a:rPr lang="en-US" dirty="0">
                  <a:solidFill>
                    <a:srgbClr val="C00000"/>
                  </a:solidFill>
                </a:rPr>
                <a:t>‖   </a:t>
              </a:r>
              <a:r>
                <a:rPr lang="en-US" dirty="0">
                  <a:solidFill>
                    <a:schemeClr val="tx2"/>
                  </a:solidFill>
                </a:rPr>
                <a:t>D</a:t>
              </a:r>
              <a:r>
                <a:rPr lang="en-US" baseline="-25000" dirty="0">
                  <a:solidFill>
                    <a:schemeClr val="tx2"/>
                  </a:solidFill>
                </a:rPr>
                <a:t>0</a:t>
              </a:r>
              <a:r>
                <a:rPr lang="en-US" dirty="0">
                  <a:solidFill>
                    <a:schemeClr val="tx2"/>
                  </a:solidFill>
                </a:rPr>
                <a:t>  D</a:t>
              </a:r>
              <a:r>
                <a:rPr lang="en-US" baseline="-25000" dirty="0">
                  <a:solidFill>
                    <a:schemeClr val="tx2"/>
                  </a:solidFill>
                </a:rPr>
                <a:t>1</a:t>
              </a:r>
            </a:p>
            <a:p>
              <a:endParaRPr lang="ru-RU" dirty="0"/>
            </a:p>
          </p:txBody>
        </p:sp>
        <p:sp>
          <p:nvSpPr>
            <p:cNvPr id="3" name="Овал 2"/>
            <p:cNvSpPr/>
            <p:nvPr/>
          </p:nvSpPr>
          <p:spPr>
            <a:xfrm>
              <a:off x="5861725" y="2747635"/>
              <a:ext cx="367029" cy="16894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6" name="Прямая соединительная линия 5"/>
            <p:cNvCxnSpPr/>
            <p:nvPr/>
          </p:nvCxnSpPr>
          <p:spPr>
            <a:xfrm>
              <a:off x="6112016" y="4725144"/>
              <a:ext cx="0" cy="151216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12"/>
            <p:cNvCxnSpPr/>
            <p:nvPr/>
          </p:nvCxnSpPr>
          <p:spPr>
            <a:xfrm flipV="1">
              <a:off x="5853284" y="4725144"/>
              <a:ext cx="258732" cy="73002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Прямоугольник 14"/>
            <p:cNvSpPr/>
            <p:nvPr/>
          </p:nvSpPr>
          <p:spPr>
            <a:xfrm>
              <a:off x="6300192" y="2708921"/>
              <a:ext cx="2232248" cy="182407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Прямоугольник 38"/>
            <p:cNvSpPr/>
            <p:nvPr/>
          </p:nvSpPr>
          <p:spPr>
            <a:xfrm>
              <a:off x="6302444" y="4569192"/>
              <a:ext cx="2232248" cy="18121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0" name="Выноска 1 19"/>
          <p:cNvSpPr/>
          <p:nvPr/>
        </p:nvSpPr>
        <p:spPr>
          <a:xfrm>
            <a:off x="5580112" y="2363167"/>
            <a:ext cx="3223789" cy="4162177"/>
          </a:xfrm>
          <a:prstGeom prst="borderCallout1">
            <a:avLst>
              <a:gd name="adj1" fmla="val 71374"/>
              <a:gd name="adj2" fmla="val -4705"/>
              <a:gd name="adj3" fmla="val 86188"/>
              <a:gd name="adj4" fmla="val -356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p:nvSpPr>
        <p:spPr>
          <a:xfrm>
            <a:off x="3113775" y="5265681"/>
            <a:ext cx="1180131" cy="1446550"/>
          </a:xfrm>
          <a:prstGeom prst="rect">
            <a:avLst/>
          </a:prstGeom>
        </p:spPr>
        <p:txBody>
          <a:bodyPr wrap="none">
            <a:spAutoFit/>
          </a:bodyPr>
          <a:lstStyle/>
          <a:p>
            <a:r>
              <a:rPr lang="ru-RU" sz="5400" b="1" dirty="0" smtClean="0">
                <a:solidFill>
                  <a:schemeClr val="tx2"/>
                </a:solidFill>
              </a:rPr>
              <a:t>Х</a:t>
            </a:r>
            <a:r>
              <a:rPr lang="ru-RU" sz="8800" b="1" dirty="0" smtClean="0">
                <a:solidFill>
                  <a:schemeClr val="tx2"/>
                </a:solidFill>
              </a:rPr>
              <a:t>2</a:t>
            </a:r>
            <a:endParaRPr lang="ru-RU" sz="8800" dirty="0">
              <a:solidFill>
                <a:schemeClr val="tx2"/>
              </a:solidFill>
            </a:endParaRPr>
          </a:p>
        </p:txBody>
      </p:sp>
    </p:spTree>
    <p:extLst>
      <p:ext uri="{BB962C8B-B14F-4D97-AF65-F5344CB8AC3E}">
        <p14:creationId xmlns:p14="http://schemas.microsoft.com/office/powerpoint/2010/main" val="102646281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Заголовок 1"/>
          <p:cNvSpPr txBox="1">
            <a:spLocks/>
          </p:cNvSpPr>
          <p:nvPr/>
        </p:nvSpPr>
        <p:spPr>
          <a:xfrm>
            <a:off x="3515" y="404664"/>
            <a:ext cx="9144000"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smtClean="0">
                <a:solidFill>
                  <a:srgbClr val="C00000"/>
                </a:solidFill>
              </a:rPr>
              <a:t>ЗАПОМИНАЮЩИЕ УСТРОЙСТВА</a:t>
            </a:r>
            <a:r>
              <a:rPr lang="en-US" sz="3200" b="1" dirty="0" smtClean="0">
                <a:solidFill>
                  <a:srgbClr val="C00000"/>
                </a:solidFill>
              </a:rPr>
              <a:t>. </a:t>
            </a:r>
            <a:r>
              <a:rPr lang="ru-RU" sz="3200" b="1" dirty="0" smtClean="0">
                <a:solidFill>
                  <a:srgbClr val="C00000"/>
                </a:solidFill>
              </a:rPr>
              <a:t>Каскадирование</a:t>
            </a:r>
          </a:p>
          <a:p>
            <a:r>
              <a:rPr lang="ru-RU" sz="3200" b="1" dirty="0" smtClean="0">
                <a:solidFill>
                  <a:schemeClr val="tx2"/>
                </a:solidFill>
              </a:rPr>
              <a:t> </a:t>
            </a:r>
            <a:endParaRPr lang="ru-RU" sz="3200" dirty="0">
              <a:solidFill>
                <a:schemeClr val="tx2"/>
              </a:solidFill>
            </a:endParaRPr>
          </a:p>
        </p:txBody>
      </p:sp>
      <p:cxnSp>
        <p:nvCxnSpPr>
          <p:cNvPr id="5" name="Прямая со стрелкой 4"/>
          <p:cNvCxnSpPr/>
          <p:nvPr/>
        </p:nvCxnSpPr>
        <p:spPr>
          <a:xfrm>
            <a:off x="467544" y="1032765"/>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p:cNvCxnSpPr/>
          <p:nvPr/>
        </p:nvCxnSpPr>
        <p:spPr>
          <a:xfrm>
            <a:off x="467544" y="698118"/>
            <a:ext cx="0" cy="40990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Прямоугольник 8"/>
          <p:cNvSpPr/>
          <p:nvPr/>
        </p:nvSpPr>
        <p:spPr>
          <a:xfrm>
            <a:off x="1099045" y="649164"/>
            <a:ext cx="7704856" cy="1200329"/>
          </a:xfrm>
          <a:prstGeom prst="rect">
            <a:avLst/>
          </a:prstGeom>
        </p:spPr>
        <p:txBody>
          <a:bodyPr wrap="square">
            <a:spAutoFit/>
          </a:bodyPr>
          <a:lstStyle/>
          <a:p>
            <a:pPr>
              <a:lnSpc>
                <a:spcPct val="150000"/>
              </a:lnSpc>
            </a:pPr>
            <a:r>
              <a:rPr lang="ru-RU" sz="2400" dirty="0">
                <a:solidFill>
                  <a:prstClr val="black"/>
                </a:solidFill>
              </a:rPr>
              <a:t>н</a:t>
            </a:r>
            <a:r>
              <a:rPr lang="ru-RU" sz="2400" dirty="0" smtClean="0">
                <a:solidFill>
                  <a:prstClr val="black"/>
                </a:solidFill>
              </a:rPr>
              <a:t>а ОЗУ 2Кх2 сделать </a:t>
            </a:r>
            <a:r>
              <a:rPr lang="en-US" sz="2400" dirty="0" smtClean="0">
                <a:solidFill>
                  <a:prstClr val="black"/>
                </a:solidFill>
              </a:rPr>
              <a:t>4</a:t>
            </a:r>
            <a:r>
              <a:rPr lang="ru-RU" sz="2400" dirty="0" err="1" smtClean="0">
                <a:solidFill>
                  <a:prstClr val="black"/>
                </a:solidFill>
              </a:rPr>
              <a:t>Кх</a:t>
            </a:r>
            <a:r>
              <a:rPr lang="en-US" sz="2400" dirty="0" smtClean="0">
                <a:solidFill>
                  <a:prstClr val="black"/>
                </a:solidFill>
              </a:rPr>
              <a:t>4</a:t>
            </a:r>
            <a:r>
              <a:rPr lang="ru-RU" sz="2400" dirty="0" smtClean="0">
                <a:solidFill>
                  <a:prstClr val="black"/>
                </a:solidFill>
              </a:rPr>
              <a:t> </a:t>
            </a:r>
            <a:r>
              <a:rPr lang="ru-RU" sz="2400" dirty="0" smtClean="0">
                <a:solidFill>
                  <a:schemeClr val="tx2"/>
                </a:solidFill>
              </a:rPr>
              <a:t>(увеличение адреса и данных)</a:t>
            </a:r>
            <a:endParaRPr lang="ru-RU" sz="2400" dirty="0">
              <a:solidFill>
                <a:prstClr val="black"/>
              </a:solidFill>
            </a:endParaRPr>
          </a:p>
          <a:p>
            <a:pPr>
              <a:lnSpc>
                <a:spcPct val="150000"/>
              </a:lnSpc>
            </a:pPr>
            <a:endParaRPr lang="ru-RU" sz="2400" dirty="0"/>
          </a:p>
        </p:txBody>
      </p:sp>
      <p:sp>
        <p:nvSpPr>
          <p:cNvPr id="19" name="Прямоугольник 18"/>
          <p:cNvSpPr/>
          <p:nvPr/>
        </p:nvSpPr>
        <p:spPr>
          <a:xfrm>
            <a:off x="550184" y="696834"/>
            <a:ext cx="301686" cy="369332"/>
          </a:xfrm>
          <a:prstGeom prst="rect">
            <a:avLst/>
          </a:prstGeom>
        </p:spPr>
        <p:txBody>
          <a:bodyPr wrap="none">
            <a:spAutoFit/>
          </a:bodyPr>
          <a:lstStyle/>
          <a:p>
            <a:r>
              <a:rPr lang="en-US" dirty="0" smtClean="0">
                <a:solidFill>
                  <a:srgbClr val="C00000"/>
                </a:solidFill>
              </a:rPr>
              <a:t>5</a:t>
            </a:r>
            <a:endParaRPr lang="ru-RU" dirty="0">
              <a:solidFill>
                <a:srgbClr val="C00000"/>
              </a:solidFill>
            </a:endParaRPr>
          </a:p>
        </p:txBody>
      </p:sp>
      <p:pic>
        <p:nvPicPr>
          <p:cNvPr id="245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6771" y="1249328"/>
            <a:ext cx="5400600" cy="5321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123530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Заголовок 1"/>
          <p:cNvSpPr txBox="1">
            <a:spLocks/>
          </p:cNvSpPr>
          <p:nvPr/>
        </p:nvSpPr>
        <p:spPr>
          <a:xfrm>
            <a:off x="3515" y="404664"/>
            <a:ext cx="9144000"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smtClean="0">
                <a:solidFill>
                  <a:srgbClr val="C00000"/>
                </a:solidFill>
              </a:rPr>
              <a:t>ЗАПОМИНАЮЩИЕ УСТРОЙСТВА</a:t>
            </a:r>
            <a:r>
              <a:rPr lang="en-US" sz="3200" b="1" dirty="0" smtClean="0">
                <a:solidFill>
                  <a:srgbClr val="C00000"/>
                </a:solidFill>
              </a:rPr>
              <a:t>. </a:t>
            </a:r>
            <a:r>
              <a:rPr lang="ru-RU" sz="3200" b="1" dirty="0" smtClean="0">
                <a:solidFill>
                  <a:srgbClr val="C00000"/>
                </a:solidFill>
              </a:rPr>
              <a:t>Каскадирование</a:t>
            </a:r>
          </a:p>
          <a:p>
            <a:r>
              <a:rPr lang="ru-RU" sz="3200" b="1" dirty="0" smtClean="0">
                <a:solidFill>
                  <a:schemeClr val="tx2"/>
                </a:solidFill>
              </a:rPr>
              <a:t> </a:t>
            </a:r>
            <a:endParaRPr lang="ru-RU" sz="3200" dirty="0">
              <a:solidFill>
                <a:schemeClr val="tx2"/>
              </a:solidFill>
            </a:endParaRPr>
          </a:p>
        </p:txBody>
      </p:sp>
      <p:cxnSp>
        <p:nvCxnSpPr>
          <p:cNvPr id="5" name="Прямая со стрелкой 4"/>
          <p:cNvCxnSpPr/>
          <p:nvPr/>
        </p:nvCxnSpPr>
        <p:spPr>
          <a:xfrm>
            <a:off x="467544" y="1032765"/>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p:cNvCxnSpPr/>
          <p:nvPr/>
        </p:nvCxnSpPr>
        <p:spPr>
          <a:xfrm>
            <a:off x="467544" y="698118"/>
            <a:ext cx="0" cy="40990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Прямоугольник 8"/>
          <p:cNvSpPr/>
          <p:nvPr/>
        </p:nvSpPr>
        <p:spPr>
          <a:xfrm>
            <a:off x="1099045" y="649164"/>
            <a:ext cx="7704856" cy="1143070"/>
          </a:xfrm>
          <a:prstGeom prst="rect">
            <a:avLst/>
          </a:prstGeom>
        </p:spPr>
        <p:txBody>
          <a:bodyPr wrap="square">
            <a:spAutoFit/>
          </a:bodyPr>
          <a:lstStyle/>
          <a:p>
            <a:pPr>
              <a:lnSpc>
                <a:spcPct val="150000"/>
              </a:lnSpc>
            </a:pPr>
            <a:r>
              <a:rPr lang="ru-RU" sz="2400" dirty="0">
                <a:solidFill>
                  <a:prstClr val="black"/>
                </a:solidFill>
              </a:rPr>
              <a:t>на ОЗУ 2Кх2 сделать 8Кх2 </a:t>
            </a:r>
            <a:r>
              <a:rPr lang="ru-RU" sz="2400" dirty="0">
                <a:solidFill>
                  <a:schemeClr val="tx2"/>
                </a:solidFill>
              </a:rPr>
              <a:t>(увеличение адреса на 2 шага)</a:t>
            </a:r>
            <a:endParaRPr lang="ru-RU" sz="2400" dirty="0">
              <a:solidFill>
                <a:prstClr val="black"/>
              </a:solidFill>
            </a:endParaRPr>
          </a:p>
          <a:p>
            <a:pPr>
              <a:lnSpc>
                <a:spcPct val="150000"/>
              </a:lnSpc>
            </a:pPr>
            <a:endParaRPr lang="ru-RU" sz="2400" dirty="0"/>
          </a:p>
        </p:txBody>
      </p:sp>
      <p:sp>
        <p:nvSpPr>
          <p:cNvPr id="19" name="Прямоугольник 18"/>
          <p:cNvSpPr/>
          <p:nvPr/>
        </p:nvSpPr>
        <p:spPr>
          <a:xfrm>
            <a:off x="550184" y="696834"/>
            <a:ext cx="301686" cy="369332"/>
          </a:xfrm>
          <a:prstGeom prst="rect">
            <a:avLst/>
          </a:prstGeom>
        </p:spPr>
        <p:txBody>
          <a:bodyPr wrap="none">
            <a:spAutoFit/>
          </a:bodyPr>
          <a:lstStyle/>
          <a:p>
            <a:r>
              <a:rPr lang="ru-RU" dirty="0" smtClean="0">
                <a:solidFill>
                  <a:srgbClr val="C00000"/>
                </a:solidFill>
              </a:rPr>
              <a:t>6</a:t>
            </a:r>
            <a:endParaRPr lang="ru-RU" dirty="0">
              <a:solidFill>
                <a:srgbClr val="C00000"/>
              </a:solidFill>
            </a:endParaRPr>
          </a:p>
        </p:txBody>
      </p:sp>
      <p:sp>
        <p:nvSpPr>
          <p:cNvPr id="26" name="Прямоугольник 25"/>
          <p:cNvSpPr/>
          <p:nvPr/>
        </p:nvSpPr>
        <p:spPr>
          <a:xfrm>
            <a:off x="851870" y="1292397"/>
            <a:ext cx="1054529" cy="369332"/>
          </a:xfrm>
          <a:prstGeom prst="rect">
            <a:avLst/>
          </a:prstGeom>
        </p:spPr>
        <p:txBody>
          <a:bodyPr wrap="square">
            <a:spAutoFit/>
          </a:bodyPr>
          <a:lstStyle/>
          <a:p>
            <a:pPr algn="ctr"/>
            <a:r>
              <a:rPr lang="ru-RU" i="1" dirty="0" smtClean="0"/>
              <a:t>есть</a:t>
            </a:r>
            <a:endParaRPr lang="ru-RU" i="1" dirty="0"/>
          </a:p>
        </p:txBody>
      </p:sp>
      <p:sp>
        <p:nvSpPr>
          <p:cNvPr id="27" name="Прямоугольник 26"/>
          <p:cNvSpPr/>
          <p:nvPr/>
        </p:nvSpPr>
        <p:spPr>
          <a:xfrm>
            <a:off x="3995936" y="1286079"/>
            <a:ext cx="749144" cy="369332"/>
          </a:xfrm>
          <a:prstGeom prst="rect">
            <a:avLst/>
          </a:prstGeom>
        </p:spPr>
        <p:txBody>
          <a:bodyPr wrap="square">
            <a:spAutoFit/>
          </a:bodyPr>
          <a:lstStyle/>
          <a:p>
            <a:pPr algn="ctr"/>
            <a:r>
              <a:rPr lang="ru-RU" i="1" dirty="0" smtClean="0"/>
              <a:t>надо</a:t>
            </a:r>
            <a:endParaRPr lang="ru-RU" i="1" dirty="0"/>
          </a:p>
        </p:txBody>
      </p:sp>
      <p:sp>
        <p:nvSpPr>
          <p:cNvPr id="28" name="Стрелка вправо 27"/>
          <p:cNvSpPr/>
          <p:nvPr/>
        </p:nvSpPr>
        <p:spPr>
          <a:xfrm>
            <a:off x="5764681" y="2093230"/>
            <a:ext cx="916671"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Стрелка вправо 31"/>
          <p:cNvSpPr/>
          <p:nvPr/>
        </p:nvSpPr>
        <p:spPr>
          <a:xfrm>
            <a:off x="2195736" y="2147143"/>
            <a:ext cx="916671"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Прямоугольник 37"/>
          <p:cNvSpPr/>
          <p:nvPr/>
        </p:nvSpPr>
        <p:spPr>
          <a:xfrm>
            <a:off x="7034974" y="1655411"/>
            <a:ext cx="707245" cy="1446550"/>
          </a:xfrm>
          <a:prstGeom prst="rect">
            <a:avLst/>
          </a:prstGeom>
        </p:spPr>
        <p:txBody>
          <a:bodyPr wrap="none">
            <a:spAutoFit/>
          </a:bodyPr>
          <a:lstStyle/>
          <a:p>
            <a:r>
              <a:rPr lang="ru-RU" sz="8800" b="1" dirty="0">
                <a:solidFill>
                  <a:schemeClr val="tx2"/>
                </a:solidFill>
              </a:rPr>
              <a:t>?</a:t>
            </a:r>
            <a:endParaRPr lang="ru-RU" sz="8800" dirty="0">
              <a:solidFill>
                <a:schemeClr val="tx2"/>
              </a:solidFill>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5127" y="1629463"/>
            <a:ext cx="1715809" cy="3621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27" y="1655411"/>
            <a:ext cx="1404156" cy="2365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185267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Заголовок 1"/>
          <p:cNvSpPr txBox="1">
            <a:spLocks/>
          </p:cNvSpPr>
          <p:nvPr/>
        </p:nvSpPr>
        <p:spPr>
          <a:xfrm>
            <a:off x="3515" y="404664"/>
            <a:ext cx="9144000"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smtClean="0">
                <a:solidFill>
                  <a:srgbClr val="C00000"/>
                </a:solidFill>
              </a:rPr>
              <a:t>ЗАПОМИНАЮЩИЕ УСТРОЙСТВА</a:t>
            </a:r>
            <a:r>
              <a:rPr lang="en-US" sz="3200" b="1" dirty="0" smtClean="0">
                <a:solidFill>
                  <a:srgbClr val="C00000"/>
                </a:solidFill>
              </a:rPr>
              <a:t>. </a:t>
            </a:r>
            <a:r>
              <a:rPr lang="ru-RU" sz="3200" b="1" dirty="0" smtClean="0">
                <a:solidFill>
                  <a:srgbClr val="C00000"/>
                </a:solidFill>
              </a:rPr>
              <a:t>Каскадирование</a:t>
            </a:r>
          </a:p>
          <a:p>
            <a:r>
              <a:rPr lang="ru-RU" sz="3200" b="1" dirty="0" smtClean="0">
                <a:solidFill>
                  <a:schemeClr val="tx2"/>
                </a:solidFill>
              </a:rPr>
              <a:t> </a:t>
            </a:r>
            <a:endParaRPr lang="ru-RU" sz="3200" dirty="0">
              <a:solidFill>
                <a:schemeClr val="tx2"/>
              </a:solidFill>
            </a:endParaRPr>
          </a:p>
        </p:txBody>
      </p:sp>
      <p:cxnSp>
        <p:nvCxnSpPr>
          <p:cNvPr id="5" name="Прямая со стрелкой 4"/>
          <p:cNvCxnSpPr/>
          <p:nvPr/>
        </p:nvCxnSpPr>
        <p:spPr>
          <a:xfrm>
            <a:off x="467544" y="1032765"/>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p:cNvCxnSpPr/>
          <p:nvPr/>
        </p:nvCxnSpPr>
        <p:spPr>
          <a:xfrm>
            <a:off x="467544" y="698118"/>
            <a:ext cx="0" cy="40990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Прямоугольник 8"/>
          <p:cNvSpPr/>
          <p:nvPr/>
        </p:nvSpPr>
        <p:spPr>
          <a:xfrm>
            <a:off x="1099045" y="649164"/>
            <a:ext cx="7704856" cy="1143070"/>
          </a:xfrm>
          <a:prstGeom prst="rect">
            <a:avLst/>
          </a:prstGeom>
        </p:spPr>
        <p:txBody>
          <a:bodyPr wrap="square">
            <a:spAutoFit/>
          </a:bodyPr>
          <a:lstStyle/>
          <a:p>
            <a:pPr>
              <a:lnSpc>
                <a:spcPct val="150000"/>
              </a:lnSpc>
            </a:pPr>
            <a:r>
              <a:rPr lang="ru-RU" sz="2400" dirty="0">
                <a:solidFill>
                  <a:prstClr val="black"/>
                </a:solidFill>
              </a:rPr>
              <a:t>на ОЗУ 2Кх2 сделать 8Кх2 </a:t>
            </a:r>
            <a:r>
              <a:rPr lang="ru-RU" sz="2400" dirty="0">
                <a:solidFill>
                  <a:schemeClr val="tx2"/>
                </a:solidFill>
              </a:rPr>
              <a:t>(увеличение адреса на 2 шага)</a:t>
            </a:r>
            <a:endParaRPr lang="ru-RU" sz="2400" dirty="0">
              <a:solidFill>
                <a:prstClr val="black"/>
              </a:solidFill>
            </a:endParaRPr>
          </a:p>
          <a:p>
            <a:pPr>
              <a:lnSpc>
                <a:spcPct val="150000"/>
              </a:lnSpc>
            </a:pPr>
            <a:endParaRPr lang="ru-RU" sz="2400" dirty="0"/>
          </a:p>
        </p:txBody>
      </p:sp>
      <p:sp>
        <p:nvSpPr>
          <p:cNvPr id="19" name="Прямоугольник 18"/>
          <p:cNvSpPr/>
          <p:nvPr/>
        </p:nvSpPr>
        <p:spPr>
          <a:xfrm>
            <a:off x="550184" y="696834"/>
            <a:ext cx="301686" cy="369332"/>
          </a:xfrm>
          <a:prstGeom prst="rect">
            <a:avLst/>
          </a:prstGeom>
        </p:spPr>
        <p:txBody>
          <a:bodyPr wrap="none">
            <a:spAutoFit/>
          </a:bodyPr>
          <a:lstStyle/>
          <a:p>
            <a:r>
              <a:rPr lang="ru-RU" dirty="0" smtClean="0">
                <a:solidFill>
                  <a:srgbClr val="C00000"/>
                </a:solidFill>
              </a:rPr>
              <a:t>6</a:t>
            </a:r>
            <a:endParaRPr lang="ru-RU" dirty="0">
              <a:solidFill>
                <a:srgbClr val="C00000"/>
              </a:solidFill>
            </a:endParaRP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242800"/>
            <a:ext cx="5328592" cy="5013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92216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Заголовок 1"/>
          <p:cNvSpPr txBox="1">
            <a:spLocks/>
          </p:cNvSpPr>
          <p:nvPr/>
        </p:nvSpPr>
        <p:spPr>
          <a:xfrm>
            <a:off x="3515" y="404664"/>
            <a:ext cx="9144000"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smtClean="0">
                <a:solidFill>
                  <a:srgbClr val="C00000"/>
                </a:solidFill>
              </a:rPr>
              <a:t>ЗАПОМИНАЮЩИЕ УСТРОЙСТВА</a:t>
            </a:r>
            <a:r>
              <a:rPr lang="en-US" sz="3200" b="1" dirty="0" smtClean="0">
                <a:solidFill>
                  <a:srgbClr val="C00000"/>
                </a:solidFill>
              </a:rPr>
              <a:t>. </a:t>
            </a:r>
            <a:r>
              <a:rPr lang="ru-RU" sz="3200" b="1" dirty="0" smtClean="0">
                <a:solidFill>
                  <a:srgbClr val="C00000"/>
                </a:solidFill>
              </a:rPr>
              <a:t>Каскадирование</a:t>
            </a:r>
          </a:p>
          <a:p>
            <a:r>
              <a:rPr lang="ru-RU" sz="3200" b="1" dirty="0" smtClean="0">
                <a:solidFill>
                  <a:schemeClr val="tx2"/>
                </a:solidFill>
              </a:rPr>
              <a:t> </a:t>
            </a:r>
            <a:endParaRPr lang="ru-RU" sz="3200" dirty="0">
              <a:solidFill>
                <a:schemeClr val="tx2"/>
              </a:solidFill>
            </a:endParaRPr>
          </a:p>
        </p:txBody>
      </p:sp>
      <p:cxnSp>
        <p:nvCxnSpPr>
          <p:cNvPr id="5" name="Прямая со стрелкой 4"/>
          <p:cNvCxnSpPr/>
          <p:nvPr/>
        </p:nvCxnSpPr>
        <p:spPr>
          <a:xfrm>
            <a:off x="467544" y="1032765"/>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p:cNvCxnSpPr/>
          <p:nvPr/>
        </p:nvCxnSpPr>
        <p:spPr>
          <a:xfrm>
            <a:off x="467544" y="698118"/>
            <a:ext cx="0" cy="40990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Прямоугольник 8"/>
          <p:cNvSpPr/>
          <p:nvPr/>
        </p:nvSpPr>
        <p:spPr>
          <a:xfrm>
            <a:off x="1099045" y="649164"/>
            <a:ext cx="7704856" cy="1143070"/>
          </a:xfrm>
          <a:prstGeom prst="rect">
            <a:avLst/>
          </a:prstGeom>
        </p:spPr>
        <p:txBody>
          <a:bodyPr wrap="square">
            <a:spAutoFit/>
          </a:bodyPr>
          <a:lstStyle/>
          <a:p>
            <a:pPr>
              <a:lnSpc>
                <a:spcPct val="150000"/>
              </a:lnSpc>
            </a:pPr>
            <a:r>
              <a:rPr lang="ru-RU" sz="2400" dirty="0">
                <a:solidFill>
                  <a:prstClr val="black"/>
                </a:solidFill>
              </a:rPr>
              <a:t>на ОЗУ 2Кх2 сделать </a:t>
            </a:r>
            <a:r>
              <a:rPr lang="ru-RU" sz="2400" dirty="0" smtClean="0">
                <a:solidFill>
                  <a:prstClr val="black"/>
                </a:solidFill>
              </a:rPr>
              <a:t>8Кх</a:t>
            </a:r>
            <a:r>
              <a:rPr lang="en-US" sz="2400" dirty="0" smtClean="0">
                <a:solidFill>
                  <a:prstClr val="black"/>
                </a:solidFill>
              </a:rPr>
              <a:t>4</a:t>
            </a:r>
            <a:r>
              <a:rPr lang="ru-RU" sz="2400" dirty="0" smtClean="0">
                <a:solidFill>
                  <a:prstClr val="black"/>
                </a:solidFill>
              </a:rPr>
              <a:t> </a:t>
            </a:r>
            <a:r>
              <a:rPr lang="ru-RU" dirty="0">
                <a:solidFill>
                  <a:schemeClr val="tx2"/>
                </a:solidFill>
              </a:rPr>
              <a:t>(увеличение адреса на 2 шага и данных)</a:t>
            </a:r>
            <a:endParaRPr lang="ru-RU" dirty="0">
              <a:solidFill>
                <a:prstClr val="black"/>
              </a:solidFill>
            </a:endParaRPr>
          </a:p>
          <a:p>
            <a:pPr>
              <a:lnSpc>
                <a:spcPct val="150000"/>
              </a:lnSpc>
            </a:pPr>
            <a:endParaRPr lang="ru-RU" sz="2400" dirty="0"/>
          </a:p>
        </p:txBody>
      </p:sp>
      <p:sp>
        <p:nvSpPr>
          <p:cNvPr id="19" name="Прямоугольник 18"/>
          <p:cNvSpPr/>
          <p:nvPr/>
        </p:nvSpPr>
        <p:spPr>
          <a:xfrm>
            <a:off x="550184" y="696834"/>
            <a:ext cx="301686" cy="369332"/>
          </a:xfrm>
          <a:prstGeom prst="rect">
            <a:avLst/>
          </a:prstGeom>
        </p:spPr>
        <p:txBody>
          <a:bodyPr wrap="none">
            <a:spAutoFit/>
          </a:bodyPr>
          <a:lstStyle/>
          <a:p>
            <a:r>
              <a:rPr lang="en-US" dirty="0" smtClean="0">
                <a:solidFill>
                  <a:srgbClr val="C00000"/>
                </a:solidFill>
              </a:rPr>
              <a:t>7</a:t>
            </a:r>
            <a:endParaRPr lang="ru-RU" dirty="0">
              <a:solidFill>
                <a:srgbClr val="C00000"/>
              </a:solidFill>
            </a:endParaRPr>
          </a:p>
        </p:txBody>
      </p:sp>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0026" y="2279675"/>
            <a:ext cx="3744416" cy="3522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Выноска 1 1"/>
          <p:cNvSpPr/>
          <p:nvPr/>
        </p:nvSpPr>
        <p:spPr>
          <a:xfrm>
            <a:off x="4067944" y="2060848"/>
            <a:ext cx="4536504" cy="3960440"/>
          </a:xfrm>
          <a:prstGeom prst="borderCallout1">
            <a:avLst>
              <a:gd name="adj1" fmla="val 18750"/>
              <a:gd name="adj2" fmla="val -8333"/>
              <a:gd name="adj3" fmla="val 55245"/>
              <a:gd name="adj4" fmla="val -4836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Прямоугольник 10"/>
          <p:cNvSpPr/>
          <p:nvPr/>
        </p:nvSpPr>
        <p:spPr>
          <a:xfrm>
            <a:off x="791580" y="3212976"/>
            <a:ext cx="1180131" cy="1446550"/>
          </a:xfrm>
          <a:prstGeom prst="rect">
            <a:avLst/>
          </a:prstGeom>
        </p:spPr>
        <p:txBody>
          <a:bodyPr wrap="none">
            <a:spAutoFit/>
          </a:bodyPr>
          <a:lstStyle/>
          <a:p>
            <a:r>
              <a:rPr lang="ru-RU" sz="5400" b="1" dirty="0" smtClean="0">
                <a:solidFill>
                  <a:schemeClr val="tx2"/>
                </a:solidFill>
              </a:rPr>
              <a:t>Х</a:t>
            </a:r>
            <a:r>
              <a:rPr lang="ru-RU" sz="8800" b="1" dirty="0" smtClean="0">
                <a:solidFill>
                  <a:schemeClr val="tx2"/>
                </a:solidFill>
              </a:rPr>
              <a:t>2</a:t>
            </a:r>
            <a:endParaRPr lang="ru-RU" sz="8800" dirty="0">
              <a:solidFill>
                <a:schemeClr val="tx2"/>
              </a:solidFill>
            </a:endParaRPr>
          </a:p>
        </p:txBody>
      </p:sp>
      <p:sp>
        <p:nvSpPr>
          <p:cNvPr id="12" name="Прямоугольник 11"/>
          <p:cNvSpPr/>
          <p:nvPr/>
        </p:nvSpPr>
        <p:spPr>
          <a:xfrm>
            <a:off x="791580" y="1484784"/>
            <a:ext cx="2916324" cy="369332"/>
          </a:xfrm>
          <a:prstGeom prst="rect">
            <a:avLst/>
          </a:prstGeom>
        </p:spPr>
        <p:txBody>
          <a:bodyPr wrap="square">
            <a:spAutoFit/>
          </a:bodyPr>
          <a:lstStyle/>
          <a:p>
            <a:r>
              <a:rPr lang="ru-RU" dirty="0" smtClean="0">
                <a:solidFill>
                  <a:srgbClr val="C00000"/>
                </a:solidFill>
              </a:rPr>
              <a:t>Сделать самостоятельно</a:t>
            </a:r>
            <a:endParaRPr lang="ru-RU" dirty="0">
              <a:solidFill>
                <a:srgbClr val="C00000"/>
              </a:solidFill>
            </a:endParaRPr>
          </a:p>
        </p:txBody>
      </p:sp>
    </p:spTree>
    <p:extLst>
      <p:ext uri="{BB962C8B-B14F-4D97-AF65-F5344CB8AC3E}">
        <p14:creationId xmlns:p14="http://schemas.microsoft.com/office/powerpoint/2010/main" val="22075941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Логические элементы</a:t>
            </a:r>
            <a:endParaRPr lang="ru-RU" dirty="0">
              <a:solidFill>
                <a:srgbClr val="C00000"/>
              </a:solidFill>
            </a:endParaRPr>
          </a:p>
        </p:txBody>
      </p:sp>
      <p:graphicFrame>
        <p:nvGraphicFramePr>
          <p:cNvPr id="3" name="Таблица 2"/>
          <p:cNvGraphicFramePr>
            <a:graphicFrameLocks noGrp="1"/>
          </p:cNvGraphicFramePr>
          <p:nvPr>
            <p:extLst>
              <p:ext uri="{D42A27DB-BD31-4B8C-83A1-F6EECF244321}">
                <p14:modId xmlns:p14="http://schemas.microsoft.com/office/powerpoint/2010/main" val="2414547276"/>
              </p:ext>
            </p:extLst>
          </p:nvPr>
        </p:nvGraphicFramePr>
        <p:xfrm>
          <a:off x="107504" y="620688"/>
          <a:ext cx="8856984" cy="5974080"/>
        </p:xfrm>
        <a:graphic>
          <a:graphicData uri="http://schemas.openxmlformats.org/drawingml/2006/table">
            <a:tbl>
              <a:tblPr firstRow="1" bandRow="1">
                <a:tableStyleId>{5C22544A-7EE6-4342-B048-85BDC9FD1C3A}</a:tableStyleId>
              </a:tblPr>
              <a:tblGrid>
                <a:gridCol w="1286912"/>
                <a:gridCol w="1665416"/>
                <a:gridCol w="3103729"/>
                <a:gridCol w="2800927"/>
              </a:tblGrid>
              <a:tr h="216024">
                <a:tc>
                  <a:txBody>
                    <a:bodyPr/>
                    <a:lstStyle/>
                    <a:p>
                      <a:pPr algn="ctr"/>
                      <a:r>
                        <a:rPr lang="ru-RU" sz="1600" dirty="0" smtClean="0"/>
                        <a:t>Название</a:t>
                      </a:r>
                      <a:endParaRPr lang="ru-RU" sz="1600" dirty="0"/>
                    </a:p>
                  </a:txBody>
                  <a:tcPr/>
                </a:tc>
                <a:tc>
                  <a:txBody>
                    <a:bodyPr/>
                    <a:lstStyle/>
                    <a:p>
                      <a:pPr algn="ctr"/>
                      <a:r>
                        <a:rPr lang="ru-RU" sz="1600" dirty="0" smtClean="0"/>
                        <a:t>Функция</a:t>
                      </a:r>
                      <a:endParaRPr lang="ru-RU" sz="1600" dirty="0"/>
                    </a:p>
                  </a:txBody>
                  <a:tcPr/>
                </a:tc>
                <a:tc>
                  <a:txBody>
                    <a:bodyPr/>
                    <a:lstStyle/>
                    <a:p>
                      <a:pPr algn="ctr"/>
                      <a:r>
                        <a:rPr lang="ru-RU" sz="1600" dirty="0" smtClean="0"/>
                        <a:t>Обозначение</a:t>
                      </a:r>
                      <a:endParaRPr lang="ru-RU" sz="1600" dirty="0"/>
                    </a:p>
                  </a:txBody>
                  <a:tcPr/>
                </a:tc>
                <a:tc>
                  <a:txBody>
                    <a:bodyPr/>
                    <a:lstStyle/>
                    <a:p>
                      <a:pPr algn="ctr"/>
                      <a:r>
                        <a:rPr lang="ru-RU" sz="1600" dirty="0" smtClean="0"/>
                        <a:t>Таблица истинности</a:t>
                      </a:r>
                      <a:endParaRPr lang="ru-RU" sz="1600" dirty="0"/>
                    </a:p>
                  </a:txBody>
                  <a:tcPr/>
                </a:tc>
              </a:tr>
              <a:tr h="744840">
                <a:tc>
                  <a:txBody>
                    <a:bodyPr/>
                    <a:lstStyle/>
                    <a:p>
                      <a:r>
                        <a:rPr lang="ru-RU" dirty="0" smtClean="0"/>
                        <a:t>НЕ </a:t>
                      </a:r>
                      <a:r>
                        <a:rPr lang="ru-RU" sz="1600" dirty="0" smtClean="0"/>
                        <a:t>(инвертор)</a:t>
                      </a:r>
                      <a:endParaRPr lang="ru-RU" sz="1600" dirty="0"/>
                    </a:p>
                  </a:txBody>
                  <a:tcPr/>
                </a:tc>
                <a:tc>
                  <a:txBody>
                    <a:bodyPr/>
                    <a:lstStyle/>
                    <a:p>
                      <a:r>
                        <a:rPr lang="en-US" dirty="0" smtClean="0"/>
                        <a:t>Y</a:t>
                      </a:r>
                      <a:r>
                        <a:rPr lang="ru-RU" dirty="0" smtClean="0"/>
                        <a:t> = Х</a:t>
                      </a:r>
                      <a:endParaRPr lang="ru-RU" dirty="0"/>
                    </a:p>
                  </a:txBody>
                  <a:tcPr/>
                </a:tc>
                <a:tc>
                  <a:txBody>
                    <a:bodyPr/>
                    <a:lstStyle/>
                    <a:p>
                      <a:endParaRPr lang="ru-RU" sz="1600" dirty="0" smtClean="0"/>
                    </a:p>
                    <a:p>
                      <a:endParaRPr lang="ru-RU" sz="1600" dirty="0" smtClean="0"/>
                    </a:p>
                    <a:p>
                      <a:endParaRPr lang="ru-RU" sz="1600" dirty="0"/>
                    </a:p>
                  </a:txBody>
                  <a:tcPr/>
                </a:tc>
                <a:tc>
                  <a:txBody>
                    <a:bodyPr/>
                    <a:lstStyle/>
                    <a:p>
                      <a:endParaRPr lang="ru-RU" dirty="0"/>
                    </a:p>
                  </a:txBody>
                  <a:tcPr/>
                </a:tc>
              </a:tr>
              <a:tr h="370840">
                <a:tc>
                  <a:txBody>
                    <a:bodyPr/>
                    <a:lstStyle/>
                    <a:p>
                      <a:r>
                        <a:rPr lang="ru-RU" dirty="0" smtClean="0"/>
                        <a:t>И</a:t>
                      </a:r>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a:t>
                      </a:r>
                      <a:r>
                        <a:rPr lang="ru-RU" dirty="0" smtClean="0"/>
                        <a:t> = Х0</a:t>
                      </a:r>
                      <a:r>
                        <a:rPr lang="ru-RU" baseline="0" dirty="0" smtClean="0"/>
                        <a:t> * Х1 </a:t>
                      </a:r>
                      <a:endParaRPr lang="ru-RU" dirty="0" smtClean="0"/>
                    </a:p>
                  </a:txBody>
                  <a:tcPr/>
                </a:tc>
                <a:tc>
                  <a:txBody>
                    <a:bodyPr/>
                    <a:lstStyle/>
                    <a:p>
                      <a:endParaRPr lang="ru-RU" dirty="0" smtClean="0"/>
                    </a:p>
                    <a:p>
                      <a:endParaRPr lang="en-US" dirty="0" smtClean="0"/>
                    </a:p>
                    <a:p>
                      <a:endParaRPr lang="ru-RU" dirty="0"/>
                    </a:p>
                  </a:txBody>
                  <a:tcPr/>
                </a:tc>
                <a:tc>
                  <a:txBody>
                    <a:bodyPr/>
                    <a:lstStyle/>
                    <a:p>
                      <a:endParaRPr lang="ru-RU" dirty="0"/>
                    </a:p>
                  </a:txBody>
                  <a:tcPr/>
                </a:tc>
              </a:tr>
              <a:tr h="370840">
                <a:tc>
                  <a:txBody>
                    <a:bodyPr/>
                    <a:lstStyle/>
                    <a:p>
                      <a:r>
                        <a:rPr lang="ru-RU" dirty="0" smtClean="0"/>
                        <a:t>ИЛИ</a:t>
                      </a:r>
                    </a:p>
                    <a:p>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a:t>
                      </a:r>
                      <a:r>
                        <a:rPr lang="ru-RU" dirty="0" smtClean="0"/>
                        <a:t> = Х0</a:t>
                      </a:r>
                      <a:r>
                        <a:rPr lang="ru-RU" baseline="0" dirty="0" smtClean="0"/>
                        <a:t> + Х1 </a:t>
                      </a:r>
                      <a:endParaRPr lang="ru-RU" dirty="0" smtClean="0"/>
                    </a:p>
                  </a:txBody>
                  <a:tcPr/>
                </a:tc>
                <a:tc>
                  <a:txBody>
                    <a:bodyPr/>
                    <a:lstStyle/>
                    <a:p>
                      <a:endParaRPr lang="en-US" sz="1600" dirty="0" smtClean="0"/>
                    </a:p>
                    <a:p>
                      <a:endParaRPr lang="en-US" sz="1600" dirty="0" smtClean="0"/>
                    </a:p>
                    <a:p>
                      <a:endParaRPr lang="en-US" sz="1600" dirty="0" smtClean="0"/>
                    </a:p>
                    <a:p>
                      <a:endParaRPr lang="en-US" sz="1600" dirty="0" smtClean="0"/>
                    </a:p>
                  </a:txBody>
                  <a:tcPr/>
                </a:tc>
                <a:tc>
                  <a:txBody>
                    <a:bodyPr/>
                    <a:lstStyle/>
                    <a:p>
                      <a:endParaRPr lang="ru-RU" dirty="0"/>
                    </a:p>
                  </a:txBody>
                  <a:tcPr/>
                </a:tc>
              </a:tr>
              <a:tr h="370840">
                <a:tc>
                  <a:txBody>
                    <a:bodyPr/>
                    <a:lstStyle/>
                    <a:p>
                      <a:r>
                        <a:rPr lang="ru-RU" dirty="0" smtClean="0"/>
                        <a:t>И-НЕ</a:t>
                      </a:r>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a:t>
                      </a:r>
                      <a:r>
                        <a:rPr lang="ru-RU" dirty="0" smtClean="0"/>
                        <a:t> = Х0</a:t>
                      </a:r>
                      <a:r>
                        <a:rPr lang="ru-RU" baseline="0" dirty="0" smtClean="0"/>
                        <a:t> * Х1 </a:t>
                      </a:r>
                    </a:p>
                    <a:p>
                      <a:pPr marL="0" marR="0" indent="0" algn="l" defTabSz="914400" rtl="0" eaLnBrk="1" fontAlgn="auto" latinLnBrk="0" hangingPunct="1">
                        <a:lnSpc>
                          <a:spcPct val="100000"/>
                        </a:lnSpc>
                        <a:spcBef>
                          <a:spcPts val="0"/>
                        </a:spcBef>
                        <a:spcAft>
                          <a:spcPts val="0"/>
                        </a:spcAft>
                        <a:buClrTx/>
                        <a:buSzTx/>
                        <a:buFontTx/>
                        <a:buNone/>
                        <a:tabLst/>
                        <a:defRPr/>
                      </a:pPr>
                      <a:endParaRPr lang="ru-RU" dirty="0" smtClean="0"/>
                    </a:p>
                  </a:txBody>
                  <a:tcPr/>
                </a:tc>
                <a:tc>
                  <a:txBody>
                    <a:bodyPr/>
                    <a:lstStyle/>
                    <a:p>
                      <a:endParaRPr lang="en-US" dirty="0" smtClean="0"/>
                    </a:p>
                    <a:p>
                      <a:endParaRPr lang="en-US" dirty="0" smtClean="0"/>
                    </a:p>
                    <a:p>
                      <a:endParaRPr lang="ru-RU" dirty="0"/>
                    </a:p>
                  </a:txBody>
                  <a:tcPr/>
                </a:tc>
                <a:tc>
                  <a:txBody>
                    <a:bodyPr/>
                    <a:lstStyle/>
                    <a:p>
                      <a:endParaRPr lang="ru-RU" dirty="0"/>
                    </a:p>
                  </a:txBody>
                  <a:tcPr/>
                </a:tc>
              </a:tr>
              <a:tr h="370840">
                <a:tc>
                  <a:txBody>
                    <a:bodyPr/>
                    <a:lstStyle/>
                    <a:p>
                      <a:r>
                        <a:rPr lang="ru-RU" dirty="0" smtClean="0"/>
                        <a:t>ИЛИ-НЕ</a:t>
                      </a:r>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a:t>
                      </a:r>
                      <a:r>
                        <a:rPr lang="ru-RU" dirty="0" smtClean="0"/>
                        <a:t> = Х0</a:t>
                      </a:r>
                      <a:r>
                        <a:rPr lang="ru-RU" baseline="0" dirty="0" smtClean="0"/>
                        <a:t> + Х1 </a:t>
                      </a:r>
                      <a:endParaRPr lang="ru-RU" dirty="0" smtClean="0"/>
                    </a:p>
                    <a:p>
                      <a:endParaRPr lang="ru-RU" dirty="0"/>
                    </a:p>
                  </a:txBody>
                  <a:tcPr/>
                </a:tc>
                <a:tc>
                  <a:txBody>
                    <a:bodyPr/>
                    <a:lstStyle/>
                    <a:p>
                      <a:endParaRPr lang="en-US" dirty="0" smtClean="0"/>
                    </a:p>
                    <a:p>
                      <a:endParaRPr lang="en-US" dirty="0" smtClean="0"/>
                    </a:p>
                    <a:p>
                      <a:endParaRPr lang="ru-RU" dirty="0"/>
                    </a:p>
                  </a:txBody>
                  <a:tcPr/>
                </a:tc>
                <a:tc>
                  <a:txBody>
                    <a:bodyPr/>
                    <a:lstStyle/>
                    <a:p>
                      <a:endParaRPr lang="ru-RU" dirty="0"/>
                    </a:p>
                  </a:txBody>
                  <a:tcPr/>
                </a:tc>
              </a:tr>
              <a:tr h="370840">
                <a:tc>
                  <a:txBody>
                    <a:bodyPr/>
                    <a:lstStyle/>
                    <a:p>
                      <a:r>
                        <a:rPr lang="ru-RU" sz="1600" dirty="0" smtClean="0"/>
                        <a:t>ИСКЛЮЧАЮЩЕЕ ИЛИ </a:t>
                      </a:r>
                      <a:r>
                        <a:rPr lang="ru-RU" sz="1400" dirty="0" smtClean="0"/>
                        <a:t>(сложение по модулю 2)</a:t>
                      </a:r>
                      <a:endParaRPr lang="ru-RU" sz="1400" dirty="0"/>
                    </a:p>
                  </a:txBody>
                  <a:tcPr/>
                </a:tc>
                <a:tc>
                  <a:txBody>
                    <a:bodyPr/>
                    <a:lstStyle/>
                    <a:p>
                      <a:endParaRPr lang="en-US" sz="1400" dirty="0" smtClean="0"/>
                    </a:p>
                    <a:p>
                      <a:r>
                        <a:rPr lang="en-US" sz="1400" dirty="0" smtClean="0"/>
                        <a:t>Y</a:t>
                      </a:r>
                      <a:r>
                        <a:rPr lang="en-US" sz="1400" baseline="0" dirty="0" smtClean="0"/>
                        <a:t> = X0*X1+X0*X1</a:t>
                      </a:r>
                      <a:endParaRPr lang="ru-RU" sz="1400" dirty="0"/>
                    </a:p>
                  </a:txBody>
                  <a:tcPr/>
                </a:tc>
                <a:tc>
                  <a:txBody>
                    <a:bodyPr/>
                    <a:lstStyle/>
                    <a:p>
                      <a:endParaRPr lang="ru-RU" dirty="0"/>
                    </a:p>
                  </a:txBody>
                  <a:tcPr/>
                </a:tc>
                <a:tc>
                  <a:txBody>
                    <a:bodyPr/>
                    <a:lstStyle/>
                    <a:p>
                      <a:endParaRPr lang="ru-RU" dirty="0"/>
                    </a:p>
                  </a:txBody>
                  <a:tcPr/>
                </a:tc>
              </a:tr>
            </a:tbl>
          </a:graphicData>
        </a:graphic>
      </p:graphicFrame>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6693" y="1142552"/>
            <a:ext cx="714375"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8450" y="1225324"/>
            <a:ext cx="725540" cy="396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0789" y="1135388"/>
            <a:ext cx="838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8184" y="974760"/>
            <a:ext cx="1209675"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4680" y="1796829"/>
            <a:ext cx="1018399"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7033" y="2829023"/>
            <a:ext cx="964493" cy="732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3799" y="3926249"/>
            <a:ext cx="1093429" cy="823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1"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67033" y="4869160"/>
            <a:ext cx="1174931"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3"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28184" y="1796829"/>
            <a:ext cx="1247775"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4" name="Picture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28184" y="2829023"/>
            <a:ext cx="1285875"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5" name="Picture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55604" y="5748870"/>
            <a:ext cx="1484748" cy="1068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6" name="Picture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09134" y="3826236"/>
            <a:ext cx="1304925" cy="82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7" name="Picture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04371" y="4773597"/>
            <a:ext cx="1333500" cy="7721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Прямая соединительная линия 4"/>
          <p:cNvCxnSpPr/>
          <p:nvPr/>
        </p:nvCxnSpPr>
        <p:spPr>
          <a:xfrm>
            <a:off x="1802359" y="1038449"/>
            <a:ext cx="14401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Прямая соединительная линия 21"/>
          <p:cNvCxnSpPr/>
          <p:nvPr/>
        </p:nvCxnSpPr>
        <p:spPr>
          <a:xfrm>
            <a:off x="1815505" y="3826236"/>
            <a:ext cx="6730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Прямая соединительная линия 23"/>
          <p:cNvCxnSpPr/>
          <p:nvPr/>
        </p:nvCxnSpPr>
        <p:spPr>
          <a:xfrm>
            <a:off x="1815505" y="4750097"/>
            <a:ext cx="6730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Прямая соединительная линия 24"/>
          <p:cNvCxnSpPr/>
          <p:nvPr/>
        </p:nvCxnSpPr>
        <p:spPr>
          <a:xfrm>
            <a:off x="1755675" y="5855346"/>
            <a:ext cx="14401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Прямая соединительная линия 25"/>
          <p:cNvCxnSpPr/>
          <p:nvPr/>
        </p:nvCxnSpPr>
        <p:spPr>
          <a:xfrm>
            <a:off x="2546251" y="5864871"/>
            <a:ext cx="14401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Прямоугольник 6"/>
          <p:cNvSpPr/>
          <p:nvPr/>
        </p:nvSpPr>
        <p:spPr>
          <a:xfrm>
            <a:off x="3099862" y="1758469"/>
            <a:ext cx="421910" cy="369332"/>
          </a:xfrm>
          <a:prstGeom prst="rect">
            <a:avLst/>
          </a:prstGeom>
        </p:spPr>
        <p:txBody>
          <a:bodyPr wrap="none">
            <a:spAutoFit/>
          </a:bodyPr>
          <a:lstStyle/>
          <a:p>
            <a:r>
              <a:rPr lang="ru-RU" dirty="0"/>
              <a:t>Х1</a:t>
            </a:r>
          </a:p>
        </p:txBody>
      </p:sp>
      <p:sp>
        <p:nvSpPr>
          <p:cNvPr id="28" name="Прямоугольник 27"/>
          <p:cNvSpPr/>
          <p:nvPr/>
        </p:nvSpPr>
        <p:spPr>
          <a:xfrm>
            <a:off x="3077833" y="2280201"/>
            <a:ext cx="421910" cy="369332"/>
          </a:xfrm>
          <a:prstGeom prst="rect">
            <a:avLst/>
          </a:prstGeom>
        </p:spPr>
        <p:txBody>
          <a:bodyPr wrap="none">
            <a:spAutoFit/>
          </a:bodyPr>
          <a:lstStyle/>
          <a:p>
            <a:r>
              <a:rPr lang="ru-RU" dirty="0" smtClean="0"/>
              <a:t>Х</a:t>
            </a:r>
            <a:r>
              <a:rPr lang="en-US" dirty="0" smtClean="0"/>
              <a:t>0</a:t>
            </a:r>
            <a:endParaRPr lang="ru-RU" dirty="0"/>
          </a:p>
        </p:txBody>
      </p:sp>
      <p:sp>
        <p:nvSpPr>
          <p:cNvPr id="29" name="Прямоугольник 28"/>
          <p:cNvSpPr/>
          <p:nvPr/>
        </p:nvSpPr>
        <p:spPr>
          <a:xfrm>
            <a:off x="3930631" y="1886566"/>
            <a:ext cx="296876" cy="369332"/>
          </a:xfrm>
          <a:prstGeom prst="rect">
            <a:avLst/>
          </a:prstGeom>
        </p:spPr>
        <p:txBody>
          <a:bodyPr wrap="none">
            <a:spAutoFit/>
          </a:bodyPr>
          <a:lstStyle/>
          <a:p>
            <a:r>
              <a:rPr lang="en-US" dirty="0" smtClean="0"/>
              <a:t>Y</a:t>
            </a:r>
            <a:endParaRPr lang="ru-RU" dirty="0"/>
          </a:p>
        </p:txBody>
      </p:sp>
      <p:pic>
        <p:nvPicPr>
          <p:cNvPr id="5138" name="Picture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87357" y="1943135"/>
            <a:ext cx="847725"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9" name="Picture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58143" y="2914077"/>
            <a:ext cx="866775"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40" name="Picture 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48450" y="5855346"/>
            <a:ext cx="790575"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41" name="Picture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97690" y="3926249"/>
            <a:ext cx="876300"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42" name="Picture 2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62905" y="4869160"/>
            <a:ext cx="85725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66666" y="5709420"/>
            <a:ext cx="1114425"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391728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Заголовок 1"/>
          <p:cNvSpPr txBox="1">
            <a:spLocks/>
          </p:cNvSpPr>
          <p:nvPr/>
        </p:nvSpPr>
        <p:spPr>
          <a:xfrm>
            <a:off x="3515" y="404664"/>
            <a:ext cx="9144000"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smtClean="0">
                <a:solidFill>
                  <a:srgbClr val="C00000"/>
                </a:solidFill>
              </a:rPr>
              <a:t>ЗАПОМИНАЮЩИЕ УСТРОЙСТВА</a:t>
            </a:r>
            <a:r>
              <a:rPr lang="en-US" sz="3200" b="1" dirty="0" smtClean="0">
                <a:solidFill>
                  <a:srgbClr val="C00000"/>
                </a:solidFill>
              </a:rPr>
              <a:t>. </a:t>
            </a:r>
            <a:r>
              <a:rPr lang="ru-RU" sz="3200" b="1" dirty="0" smtClean="0">
                <a:solidFill>
                  <a:srgbClr val="C00000"/>
                </a:solidFill>
              </a:rPr>
              <a:t>Каскадирование</a:t>
            </a:r>
          </a:p>
          <a:p>
            <a:r>
              <a:rPr lang="ru-RU" sz="3200" b="1" dirty="0" smtClean="0">
                <a:solidFill>
                  <a:srgbClr val="1F497D"/>
                </a:solidFill>
              </a:rPr>
              <a:t> </a:t>
            </a:r>
            <a:endParaRPr lang="ru-RU" sz="3200" dirty="0">
              <a:solidFill>
                <a:srgbClr val="1F497D"/>
              </a:solidFill>
            </a:endParaRPr>
          </a:p>
        </p:txBody>
      </p:sp>
      <p:cxnSp>
        <p:nvCxnSpPr>
          <p:cNvPr id="5" name="Прямая со стрелкой 4"/>
          <p:cNvCxnSpPr/>
          <p:nvPr/>
        </p:nvCxnSpPr>
        <p:spPr>
          <a:xfrm>
            <a:off x="467544" y="1032765"/>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p:cNvCxnSpPr/>
          <p:nvPr/>
        </p:nvCxnSpPr>
        <p:spPr>
          <a:xfrm>
            <a:off x="467544" y="698118"/>
            <a:ext cx="0" cy="359497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Прямоугольник 8"/>
          <p:cNvSpPr/>
          <p:nvPr/>
        </p:nvSpPr>
        <p:spPr>
          <a:xfrm>
            <a:off x="1099045" y="649164"/>
            <a:ext cx="7704856" cy="5078313"/>
          </a:xfrm>
          <a:prstGeom prst="rect">
            <a:avLst/>
          </a:prstGeom>
        </p:spPr>
        <p:txBody>
          <a:bodyPr wrap="square">
            <a:spAutoFit/>
          </a:bodyPr>
          <a:lstStyle/>
          <a:p>
            <a:pPr>
              <a:lnSpc>
                <a:spcPct val="150000"/>
              </a:lnSpc>
            </a:pPr>
            <a:r>
              <a:rPr lang="ru-RU" sz="2400" dirty="0">
                <a:solidFill>
                  <a:prstClr val="black"/>
                </a:solidFill>
              </a:rPr>
              <a:t>н</a:t>
            </a:r>
            <a:r>
              <a:rPr lang="ru-RU" sz="2400" dirty="0" smtClean="0">
                <a:solidFill>
                  <a:prstClr val="black"/>
                </a:solidFill>
              </a:rPr>
              <a:t>а </a:t>
            </a:r>
            <a:r>
              <a:rPr lang="ru-RU" sz="2400" dirty="0" smtClean="0">
                <a:solidFill>
                  <a:prstClr val="black"/>
                </a:solidFill>
              </a:rPr>
              <a:t>ПЗУ </a:t>
            </a:r>
            <a:r>
              <a:rPr lang="ru-RU" sz="2400" dirty="0" smtClean="0">
                <a:solidFill>
                  <a:prstClr val="black"/>
                </a:solidFill>
              </a:rPr>
              <a:t>2Кх2 сделать 2Кх1 </a:t>
            </a:r>
            <a:r>
              <a:rPr lang="ru-RU" sz="2400" dirty="0" smtClean="0">
                <a:solidFill>
                  <a:srgbClr val="1F497D"/>
                </a:solidFill>
              </a:rPr>
              <a:t>(уменьшение </a:t>
            </a:r>
            <a:r>
              <a:rPr lang="ru-RU" sz="2400" dirty="0">
                <a:solidFill>
                  <a:srgbClr val="1F497D"/>
                </a:solidFill>
              </a:rPr>
              <a:t>данных)</a:t>
            </a:r>
          </a:p>
          <a:p>
            <a:pPr>
              <a:lnSpc>
                <a:spcPct val="150000"/>
              </a:lnSpc>
            </a:pPr>
            <a:r>
              <a:rPr lang="ru-RU" sz="2400" dirty="0" smtClean="0">
                <a:solidFill>
                  <a:prstClr val="black"/>
                </a:solidFill>
              </a:rPr>
              <a:t>на </a:t>
            </a:r>
            <a:r>
              <a:rPr lang="ru-RU" sz="2400" dirty="0" smtClean="0">
                <a:solidFill>
                  <a:prstClr val="black"/>
                </a:solidFill>
              </a:rPr>
              <a:t>ПЗУ </a:t>
            </a:r>
            <a:r>
              <a:rPr lang="ru-RU" sz="2400" dirty="0" smtClean="0">
                <a:solidFill>
                  <a:prstClr val="black"/>
                </a:solidFill>
              </a:rPr>
              <a:t>2Кх2 сделать 2Кх4 </a:t>
            </a:r>
            <a:r>
              <a:rPr lang="ru-RU" sz="2400" dirty="0" smtClean="0">
                <a:solidFill>
                  <a:srgbClr val="1F497D"/>
                </a:solidFill>
              </a:rPr>
              <a:t>(увеличение </a:t>
            </a:r>
            <a:r>
              <a:rPr lang="ru-RU" sz="2400" dirty="0">
                <a:solidFill>
                  <a:srgbClr val="1F497D"/>
                </a:solidFill>
              </a:rPr>
              <a:t>данных)</a:t>
            </a:r>
            <a:endParaRPr lang="ru-RU" sz="2400" dirty="0" smtClean="0">
              <a:solidFill>
                <a:prstClr val="black"/>
              </a:solidFill>
            </a:endParaRPr>
          </a:p>
          <a:p>
            <a:pPr>
              <a:lnSpc>
                <a:spcPct val="150000"/>
              </a:lnSpc>
            </a:pPr>
            <a:r>
              <a:rPr lang="ru-RU" sz="2400" dirty="0" smtClean="0">
                <a:solidFill>
                  <a:prstClr val="black"/>
                </a:solidFill>
              </a:rPr>
              <a:t>на </a:t>
            </a:r>
            <a:r>
              <a:rPr lang="ru-RU" sz="2400" dirty="0" smtClean="0">
                <a:solidFill>
                  <a:prstClr val="black"/>
                </a:solidFill>
              </a:rPr>
              <a:t>ПЗУ </a:t>
            </a:r>
            <a:r>
              <a:rPr lang="ru-RU" sz="2400" dirty="0" smtClean="0">
                <a:solidFill>
                  <a:prstClr val="black"/>
                </a:solidFill>
              </a:rPr>
              <a:t>2Кх2 сделать 1Кх2 </a:t>
            </a:r>
            <a:r>
              <a:rPr lang="ru-RU" sz="2400" dirty="0" smtClean="0">
                <a:solidFill>
                  <a:srgbClr val="1F497D"/>
                </a:solidFill>
              </a:rPr>
              <a:t>(уменьшение адреса)</a:t>
            </a:r>
            <a:endParaRPr lang="ru-RU" sz="2400" dirty="0" smtClean="0">
              <a:solidFill>
                <a:prstClr val="black"/>
              </a:solidFill>
            </a:endParaRPr>
          </a:p>
          <a:p>
            <a:pPr>
              <a:lnSpc>
                <a:spcPct val="150000"/>
              </a:lnSpc>
            </a:pPr>
            <a:r>
              <a:rPr lang="ru-RU" sz="2400" dirty="0">
                <a:solidFill>
                  <a:prstClr val="black"/>
                </a:solidFill>
              </a:rPr>
              <a:t>на </a:t>
            </a:r>
            <a:r>
              <a:rPr lang="ru-RU" sz="2400" dirty="0" smtClean="0">
                <a:solidFill>
                  <a:prstClr val="black"/>
                </a:solidFill>
              </a:rPr>
              <a:t>ПЗУ </a:t>
            </a:r>
            <a:r>
              <a:rPr lang="ru-RU" sz="2400" dirty="0">
                <a:solidFill>
                  <a:prstClr val="black"/>
                </a:solidFill>
              </a:rPr>
              <a:t>2Кх2 сделать </a:t>
            </a:r>
            <a:r>
              <a:rPr lang="ru-RU" sz="2400" dirty="0" smtClean="0">
                <a:solidFill>
                  <a:prstClr val="black"/>
                </a:solidFill>
              </a:rPr>
              <a:t>4Кх2 </a:t>
            </a:r>
            <a:r>
              <a:rPr lang="ru-RU" sz="2400" dirty="0">
                <a:solidFill>
                  <a:srgbClr val="1F497D"/>
                </a:solidFill>
              </a:rPr>
              <a:t>(увеличение </a:t>
            </a:r>
            <a:r>
              <a:rPr lang="ru-RU" sz="2400" dirty="0" smtClean="0">
                <a:solidFill>
                  <a:srgbClr val="1F497D"/>
                </a:solidFill>
              </a:rPr>
              <a:t>адреса на 1 шаг)</a:t>
            </a:r>
            <a:endParaRPr lang="ru-RU" sz="2400" dirty="0">
              <a:solidFill>
                <a:prstClr val="black"/>
              </a:solidFill>
            </a:endParaRPr>
          </a:p>
          <a:p>
            <a:pPr>
              <a:lnSpc>
                <a:spcPct val="150000"/>
              </a:lnSpc>
            </a:pPr>
            <a:r>
              <a:rPr lang="ru-RU" sz="2400" dirty="0" smtClean="0">
                <a:solidFill>
                  <a:prstClr val="black"/>
                </a:solidFill>
              </a:rPr>
              <a:t>на </a:t>
            </a:r>
            <a:r>
              <a:rPr lang="ru-RU" sz="2400" dirty="0" smtClean="0">
                <a:solidFill>
                  <a:prstClr val="black"/>
                </a:solidFill>
              </a:rPr>
              <a:t>ПЗУ </a:t>
            </a:r>
            <a:r>
              <a:rPr lang="ru-RU" sz="2400" dirty="0" smtClean="0">
                <a:solidFill>
                  <a:prstClr val="black"/>
                </a:solidFill>
              </a:rPr>
              <a:t>2Кх2 сделать 4Кх4 </a:t>
            </a:r>
            <a:r>
              <a:rPr lang="ru-RU" sz="2400" dirty="0">
                <a:solidFill>
                  <a:srgbClr val="1F497D"/>
                </a:solidFill>
              </a:rPr>
              <a:t>(увеличение </a:t>
            </a:r>
            <a:r>
              <a:rPr lang="ru-RU" sz="2400" dirty="0" smtClean="0">
                <a:solidFill>
                  <a:srgbClr val="1F497D"/>
                </a:solidFill>
              </a:rPr>
              <a:t>адреса и данных</a:t>
            </a:r>
            <a:r>
              <a:rPr lang="ru-RU" sz="2400" dirty="0">
                <a:solidFill>
                  <a:srgbClr val="1F497D"/>
                </a:solidFill>
              </a:rPr>
              <a:t>)</a:t>
            </a:r>
            <a:endParaRPr lang="ru-RU" sz="2400" dirty="0" smtClean="0">
              <a:solidFill>
                <a:prstClr val="black"/>
              </a:solidFill>
            </a:endParaRPr>
          </a:p>
          <a:p>
            <a:pPr>
              <a:lnSpc>
                <a:spcPct val="150000"/>
              </a:lnSpc>
            </a:pPr>
            <a:r>
              <a:rPr lang="ru-RU" sz="2400" dirty="0" smtClean="0">
                <a:solidFill>
                  <a:prstClr val="black"/>
                </a:solidFill>
              </a:rPr>
              <a:t>на </a:t>
            </a:r>
            <a:r>
              <a:rPr lang="ru-RU" sz="2400" dirty="0" smtClean="0">
                <a:solidFill>
                  <a:prstClr val="black"/>
                </a:solidFill>
              </a:rPr>
              <a:t>ПЗУ </a:t>
            </a:r>
            <a:r>
              <a:rPr lang="ru-RU" sz="2400" dirty="0" smtClean="0">
                <a:solidFill>
                  <a:prstClr val="black"/>
                </a:solidFill>
              </a:rPr>
              <a:t>2Кх2 сделать 8Кх2 </a:t>
            </a:r>
            <a:r>
              <a:rPr lang="ru-RU" sz="2400" dirty="0">
                <a:solidFill>
                  <a:srgbClr val="1F497D"/>
                </a:solidFill>
              </a:rPr>
              <a:t>(увеличение </a:t>
            </a:r>
            <a:r>
              <a:rPr lang="ru-RU" sz="2400" dirty="0" smtClean="0">
                <a:solidFill>
                  <a:srgbClr val="1F497D"/>
                </a:solidFill>
              </a:rPr>
              <a:t>адреса на 2 шага)</a:t>
            </a:r>
            <a:endParaRPr lang="ru-RU" sz="2400" dirty="0" smtClean="0">
              <a:solidFill>
                <a:prstClr val="black"/>
              </a:solidFill>
            </a:endParaRPr>
          </a:p>
          <a:p>
            <a:pPr>
              <a:lnSpc>
                <a:spcPct val="150000"/>
              </a:lnSpc>
            </a:pPr>
            <a:r>
              <a:rPr lang="ru-RU" sz="2400" dirty="0" smtClean="0">
                <a:solidFill>
                  <a:prstClr val="black"/>
                </a:solidFill>
              </a:rPr>
              <a:t>на </a:t>
            </a:r>
            <a:r>
              <a:rPr lang="ru-RU" sz="2400" dirty="0" smtClean="0">
                <a:solidFill>
                  <a:prstClr val="black"/>
                </a:solidFill>
              </a:rPr>
              <a:t>ПЗУ 2Кх2 </a:t>
            </a:r>
            <a:r>
              <a:rPr lang="ru-RU" sz="2400" dirty="0" smtClean="0">
                <a:solidFill>
                  <a:prstClr val="black"/>
                </a:solidFill>
              </a:rPr>
              <a:t>сделать 8Кх4 </a:t>
            </a:r>
            <a:r>
              <a:rPr lang="ru-RU" dirty="0">
                <a:solidFill>
                  <a:srgbClr val="1F497D"/>
                </a:solidFill>
              </a:rPr>
              <a:t>(увеличение </a:t>
            </a:r>
            <a:r>
              <a:rPr lang="ru-RU" dirty="0" smtClean="0">
                <a:solidFill>
                  <a:srgbClr val="1F497D"/>
                </a:solidFill>
              </a:rPr>
              <a:t>адреса на 2 шага и данных</a:t>
            </a:r>
            <a:r>
              <a:rPr lang="ru-RU" dirty="0">
                <a:solidFill>
                  <a:srgbClr val="1F497D"/>
                </a:solidFill>
              </a:rPr>
              <a:t>)</a:t>
            </a:r>
            <a:endParaRPr lang="ru-RU" dirty="0" smtClean="0">
              <a:solidFill>
                <a:prstClr val="black"/>
              </a:solidFill>
            </a:endParaRPr>
          </a:p>
          <a:p>
            <a:pPr>
              <a:lnSpc>
                <a:spcPct val="150000"/>
              </a:lnSpc>
            </a:pPr>
            <a:endParaRPr lang="ru-RU" sz="2400" dirty="0">
              <a:solidFill>
                <a:prstClr val="black"/>
              </a:solidFill>
            </a:endParaRPr>
          </a:p>
          <a:p>
            <a:pPr>
              <a:lnSpc>
                <a:spcPct val="150000"/>
              </a:lnSpc>
            </a:pPr>
            <a:endParaRPr lang="ru-RU" sz="2400" dirty="0">
              <a:solidFill>
                <a:prstClr val="black"/>
              </a:solidFill>
            </a:endParaRPr>
          </a:p>
        </p:txBody>
      </p:sp>
      <p:cxnSp>
        <p:nvCxnSpPr>
          <p:cNvPr id="12" name="Прямая со стрелкой 11"/>
          <p:cNvCxnSpPr/>
          <p:nvPr/>
        </p:nvCxnSpPr>
        <p:spPr>
          <a:xfrm>
            <a:off x="467544" y="1556792"/>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3" name="Прямая со стрелкой 12"/>
          <p:cNvCxnSpPr/>
          <p:nvPr/>
        </p:nvCxnSpPr>
        <p:spPr>
          <a:xfrm>
            <a:off x="467544" y="2132856"/>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4" name="Прямая со стрелкой 13"/>
          <p:cNvCxnSpPr/>
          <p:nvPr/>
        </p:nvCxnSpPr>
        <p:spPr>
          <a:xfrm>
            <a:off x="467544" y="2688949"/>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Прямая со стрелкой 14"/>
          <p:cNvCxnSpPr/>
          <p:nvPr/>
        </p:nvCxnSpPr>
        <p:spPr>
          <a:xfrm>
            <a:off x="467544" y="3212976"/>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p:cNvCxnSpPr/>
          <p:nvPr/>
        </p:nvCxnSpPr>
        <p:spPr>
          <a:xfrm>
            <a:off x="467544" y="3789040"/>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7" name="Прямая со стрелкой 16"/>
          <p:cNvCxnSpPr/>
          <p:nvPr/>
        </p:nvCxnSpPr>
        <p:spPr>
          <a:xfrm>
            <a:off x="467544" y="4293096"/>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9" name="Прямоугольник 18"/>
          <p:cNvSpPr/>
          <p:nvPr/>
        </p:nvSpPr>
        <p:spPr>
          <a:xfrm>
            <a:off x="550184" y="696834"/>
            <a:ext cx="301686" cy="369332"/>
          </a:xfrm>
          <a:prstGeom prst="rect">
            <a:avLst/>
          </a:prstGeom>
        </p:spPr>
        <p:txBody>
          <a:bodyPr wrap="none">
            <a:spAutoFit/>
          </a:bodyPr>
          <a:lstStyle/>
          <a:p>
            <a:r>
              <a:rPr lang="ru-RU" dirty="0" smtClean="0">
                <a:solidFill>
                  <a:srgbClr val="C00000"/>
                </a:solidFill>
              </a:rPr>
              <a:t>1</a:t>
            </a:r>
            <a:endParaRPr lang="ru-RU" dirty="0">
              <a:solidFill>
                <a:srgbClr val="C00000"/>
              </a:solidFill>
            </a:endParaRPr>
          </a:p>
        </p:txBody>
      </p:sp>
      <p:sp>
        <p:nvSpPr>
          <p:cNvPr id="20" name="Прямоугольник 19"/>
          <p:cNvSpPr/>
          <p:nvPr/>
        </p:nvSpPr>
        <p:spPr>
          <a:xfrm>
            <a:off x="551741" y="1187460"/>
            <a:ext cx="301686" cy="369332"/>
          </a:xfrm>
          <a:prstGeom prst="rect">
            <a:avLst/>
          </a:prstGeom>
        </p:spPr>
        <p:txBody>
          <a:bodyPr wrap="none">
            <a:spAutoFit/>
          </a:bodyPr>
          <a:lstStyle/>
          <a:p>
            <a:r>
              <a:rPr lang="ru-RU" dirty="0" smtClean="0">
                <a:solidFill>
                  <a:srgbClr val="C00000"/>
                </a:solidFill>
              </a:rPr>
              <a:t>2</a:t>
            </a:r>
            <a:endParaRPr lang="ru-RU" dirty="0">
              <a:solidFill>
                <a:srgbClr val="C00000"/>
              </a:solidFill>
            </a:endParaRPr>
          </a:p>
        </p:txBody>
      </p:sp>
      <p:sp>
        <p:nvSpPr>
          <p:cNvPr id="21" name="Прямоугольник 20"/>
          <p:cNvSpPr/>
          <p:nvPr/>
        </p:nvSpPr>
        <p:spPr>
          <a:xfrm>
            <a:off x="551741" y="1756191"/>
            <a:ext cx="301686" cy="369332"/>
          </a:xfrm>
          <a:prstGeom prst="rect">
            <a:avLst/>
          </a:prstGeom>
        </p:spPr>
        <p:txBody>
          <a:bodyPr wrap="none">
            <a:spAutoFit/>
          </a:bodyPr>
          <a:lstStyle/>
          <a:p>
            <a:r>
              <a:rPr lang="ru-RU" dirty="0" smtClean="0">
                <a:solidFill>
                  <a:srgbClr val="C00000"/>
                </a:solidFill>
              </a:rPr>
              <a:t>3</a:t>
            </a:r>
            <a:endParaRPr lang="ru-RU" dirty="0">
              <a:solidFill>
                <a:srgbClr val="C00000"/>
              </a:solidFill>
            </a:endParaRPr>
          </a:p>
        </p:txBody>
      </p:sp>
      <p:sp>
        <p:nvSpPr>
          <p:cNvPr id="22" name="Прямоугольник 21"/>
          <p:cNvSpPr/>
          <p:nvPr/>
        </p:nvSpPr>
        <p:spPr>
          <a:xfrm>
            <a:off x="550184" y="2319617"/>
            <a:ext cx="301686" cy="369332"/>
          </a:xfrm>
          <a:prstGeom prst="rect">
            <a:avLst/>
          </a:prstGeom>
        </p:spPr>
        <p:txBody>
          <a:bodyPr wrap="none">
            <a:spAutoFit/>
          </a:bodyPr>
          <a:lstStyle/>
          <a:p>
            <a:r>
              <a:rPr lang="ru-RU" dirty="0" smtClean="0">
                <a:solidFill>
                  <a:srgbClr val="C00000"/>
                </a:solidFill>
              </a:rPr>
              <a:t>4</a:t>
            </a:r>
            <a:endParaRPr lang="ru-RU" dirty="0">
              <a:solidFill>
                <a:srgbClr val="C00000"/>
              </a:solidFill>
            </a:endParaRPr>
          </a:p>
        </p:txBody>
      </p:sp>
      <p:sp>
        <p:nvSpPr>
          <p:cNvPr id="23" name="Прямоугольник 22"/>
          <p:cNvSpPr/>
          <p:nvPr/>
        </p:nvSpPr>
        <p:spPr>
          <a:xfrm>
            <a:off x="547026" y="2858053"/>
            <a:ext cx="301686" cy="369332"/>
          </a:xfrm>
          <a:prstGeom prst="rect">
            <a:avLst/>
          </a:prstGeom>
        </p:spPr>
        <p:txBody>
          <a:bodyPr wrap="none">
            <a:spAutoFit/>
          </a:bodyPr>
          <a:lstStyle/>
          <a:p>
            <a:r>
              <a:rPr lang="ru-RU" dirty="0" smtClean="0">
                <a:solidFill>
                  <a:srgbClr val="C00000"/>
                </a:solidFill>
              </a:rPr>
              <a:t>5</a:t>
            </a:r>
            <a:endParaRPr lang="ru-RU" dirty="0">
              <a:solidFill>
                <a:srgbClr val="C00000"/>
              </a:solidFill>
            </a:endParaRPr>
          </a:p>
        </p:txBody>
      </p:sp>
      <p:sp>
        <p:nvSpPr>
          <p:cNvPr id="24" name="Прямоугольник 23"/>
          <p:cNvSpPr/>
          <p:nvPr/>
        </p:nvSpPr>
        <p:spPr>
          <a:xfrm>
            <a:off x="547026" y="3433025"/>
            <a:ext cx="301686" cy="369332"/>
          </a:xfrm>
          <a:prstGeom prst="rect">
            <a:avLst/>
          </a:prstGeom>
        </p:spPr>
        <p:txBody>
          <a:bodyPr wrap="none">
            <a:spAutoFit/>
          </a:bodyPr>
          <a:lstStyle/>
          <a:p>
            <a:r>
              <a:rPr lang="ru-RU" dirty="0">
                <a:solidFill>
                  <a:srgbClr val="C00000"/>
                </a:solidFill>
              </a:rPr>
              <a:t>6</a:t>
            </a:r>
          </a:p>
        </p:txBody>
      </p:sp>
      <p:sp>
        <p:nvSpPr>
          <p:cNvPr id="25" name="Прямоугольник 24"/>
          <p:cNvSpPr/>
          <p:nvPr/>
        </p:nvSpPr>
        <p:spPr>
          <a:xfrm>
            <a:off x="538896" y="3911666"/>
            <a:ext cx="354584" cy="369332"/>
          </a:xfrm>
          <a:prstGeom prst="rect">
            <a:avLst/>
          </a:prstGeom>
        </p:spPr>
        <p:txBody>
          <a:bodyPr wrap="none">
            <a:spAutoFit/>
          </a:bodyPr>
          <a:lstStyle/>
          <a:p>
            <a:r>
              <a:rPr lang="ru-RU" dirty="0" smtClean="0">
                <a:solidFill>
                  <a:srgbClr val="C00000"/>
                </a:solidFill>
              </a:rPr>
              <a:t>7 </a:t>
            </a:r>
            <a:endParaRPr lang="ru-RU" dirty="0">
              <a:solidFill>
                <a:srgbClr val="C00000"/>
              </a:solidFill>
            </a:endParaRPr>
          </a:p>
        </p:txBody>
      </p:sp>
      <p:sp>
        <p:nvSpPr>
          <p:cNvPr id="26" name="Прямоугольник 25"/>
          <p:cNvSpPr/>
          <p:nvPr/>
        </p:nvSpPr>
        <p:spPr>
          <a:xfrm>
            <a:off x="147022" y="5300918"/>
            <a:ext cx="8856985" cy="954107"/>
          </a:xfrm>
          <a:prstGeom prst="rect">
            <a:avLst/>
          </a:prstGeom>
        </p:spPr>
        <p:txBody>
          <a:bodyPr wrap="square">
            <a:spAutoFit/>
          </a:bodyPr>
          <a:lstStyle/>
          <a:p>
            <a:pPr algn="ctr"/>
            <a:r>
              <a:rPr lang="ru-RU" sz="2800" b="1" dirty="0" smtClean="0">
                <a:solidFill>
                  <a:srgbClr val="C00000"/>
                </a:solidFill>
              </a:rPr>
              <a:t>Для самостоятельного решения. </a:t>
            </a:r>
            <a:r>
              <a:rPr lang="en-US" sz="2800" dirty="0" smtClean="0">
                <a:solidFill>
                  <a:srgbClr val="C00000"/>
                </a:solidFill>
              </a:rPr>
              <a:t/>
            </a:r>
            <a:br>
              <a:rPr lang="en-US" sz="2800" dirty="0" smtClean="0">
                <a:solidFill>
                  <a:srgbClr val="C00000"/>
                </a:solidFill>
              </a:rPr>
            </a:br>
            <a:r>
              <a:rPr lang="ru-RU" sz="2800" dirty="0" smtClean="0">
                <a:solidFill>
                  <a:srgbClr val="C00000"/>
                </a:solidFill>
              </a:rPr>
              <a:t>ПЗУ (масочное) тоже самое, что ОЗУ, но без сигнала </a:t>
            </a:r>
            <a:r>
              <a:rPr lang="en-US" sz="2800" dirty="0" smtClean="0">
                <a:solidFill>
                  <a:srgbClr val="C00000"/>
                </a:solidFill>
              </a:rPr>
              <a:t>R/W</a:t>
            </a:r>
            <a:endParaRPr lang="ru-RU" sz="2800" dirty="0">
              <a:solidFill>
                <a:srgbClr val="C00000"/>
              </a:solidFill>
            </a:endParaRPr>
          </a:p>
        </p:txBody>
      </p:sp>
    </p:spTree>
    <p:extLst>
      <p:ext uri="{BB962C8B-B14F-4D97-AF65-F5344CB8AC3E}">
        <p14:creationId xmlns:p14="http://schemas.microsoft.com/office/powerpoint/2010/main" val="24670473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Заголовок 1"/>
          <p:cNvSpPr txBox="1">
            <a:spLocks/>
          </p:cNvSpPr>
          <p:nvPr/>
        </p:nvSpPr>
        <p:spPr>
          <a:xfrm>
            <a:off x="3515" y="404664"/>
            <a:ext cx="9144000"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80000"/>
              </a:lnSpc>
            </a:pPr>
            <a:r>
              <a:rPr lang="ru-RU" sz="4000" b="1" dirty="0" smtClean="0">
                <a:solidFill>
                  <a:srgbClr val="C00000"/>
                </a:solidFill>
              </a:rPr>
              <a:t>ЗАПОМИНАЮЩИЕ УСТРОЙСТВА</a:t>
            </a:r>
            <a:r>
              <a:rPr lang="en-US" sz="4000" b="1" dirty="0" smtClean="0">
                <a:solidFill>
                  <a:srgbClr val="C00000"/>
                </a:solidFill>
              </a:rPr>
              <a:t>. </a:t>
            </a:r>
            <a:endParaRPr lang="ru-RU" sz="4000" b="1" dirty="0" smtClean="0">
              <a:solidFill>
                <a:srgbClr val="C00000"/>
              </a:solidFill>
            </a:endParaRPr>
          </a:p>
          <a:p>
            <a:pPr>
              <a:lnSpc>
                <a:spcPct val="80000"/>
              </a:lnSpc>
            </a:pPr>
            <a:r>
              <a:rPr lang="ru-RU" sz="4000" b="1" dirty="0" smtClean="0">
                <a:solidFill>
                  <a:schemeClr val="tx2"/>
                </a:solidFill>
              </a:rPr>
              <a:t>Перспективные виды памяти</a:t>
            </a:r>
            <a:endParaRPr lang="ru-RU" sz="4000" dirty="0">
              <a:solidFill>
                <a:schemeClr val="tx2"/>
              </a:solidFill>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12776"/>
            <a:ext cx="4392488" cy="3100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6" name="Picture 4" descr="http://programming-lang.com/ru/computers/avtorov/1e/i674267nech-fe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5205" y="1412776"/>
            <a:ext cx="2448272" cy="1293511"/>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https://static.efind.ru/images/forum/2b2dd82591e4fd68570b3d7256e2742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3887" y="4051267"/>
            <a:ext cx="1512168" cy="1352077"/>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179512" y="1412776"/>
            <a:ext cx="4680520" cy="3100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Прямоугольник 7"/>
          <p:cNvSpPr/>
          <p:nvPr/>
        </p:nvSpPr>
        <p:spPr>
          <a:xfrm>
            <a:off x="5940152" y="1264426"/>
            <a:ext cx="2952328" cy="54769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8440" name="Picture 8" descr="http://www.ebvnews.ru/img13/fuj_fram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5919" y="5398991"/>
            <a:ext cx="1488104" cy="1338024"/>
          </a:xfrm>
          <a:prstGeom prst="rect">
            <a:avLst/>
          </a:prstGeom>
          <a:noFill/>
          <a:extLst>
            <a:ext uri="{909E8E84-426E-40DD-AFC4-6F175D3DCCD1}">
              <a14:hiddenFill xmlns:a14="http://schemas.microsoft.com/office/drawing/2010/main">
                <a:solidFill>
                  <a:srgbClr val="FFFFFF"/>
                </a:solidFill>
              </a14:hiddenFill>
            </a:ext>
          </a:extLst>
        </p:spPr>
      </p:pic>
      <p:pic>
        <p:nvPicPr>
          <p:cNvPr id="18444" name="Picture 12" descr="http://kit-e.ru/assets/images/magazine/memo/eqev/110_1-1.gif"/>
          <p:cNvPicPr>
            <a:picLocks noChangeAspect="1" noChangeArrowheads="1"/>
          </p:cNvPicPr>
          <p:nvPr/>
        </p:nvPicPr>
        <p:blipFill rotWithShape="1">
          <a:blip r:embed="rId6">
            <a:extLst>
              <a:ext uri="{28A0092B-C50C-407E-A947-70E740481C1C}">
                <a14:useLocalDpi xmlns:a14="http://schemas.microsoft.com/office/drawing/2010/main" val="0"/>
              </a:ext>
            </a:extLst>
          </a:blip>
          <a:srcRect b="17891"/>
          <a:stretch/>
        </p:blipFill>
        <p:spPr bwMode="auto">
          <a:xfrm>
            <a:off x="7248329" y="2800325"/>
            <a:ext cx="1584176" cy="1184892"/>
          </a:xfrm>
          <a:prstGeom prst="rect">
            <a:avLst/>
          </a:prstGeom>
          <a:noFill/>
          <a:extLst>
            <a:ext uri="{909E8E84-426E-40DD-AFC4-6F175D3DCCD1}">
              <a14:hiddenFill xmlns:a14="http://schemas.microsoft.com/office/drawing/2010/main">
                <a:solidFill>
                  <a:srgbClr val="FFFFFF"/>
                </a:solidFill>
              </a14:hiddenFill>
            </a:ext>
          </a:extLst>
        </p:spPr>
      </p:pic>
      <p:pic>
        <p:nvPicPr>
          <p:cNvPr id="18446" name="Picture 14" descr="http://www.knowsky.com/UploadFiles/20070302/200832163475007780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97534" y="2847342"/>
            <a:ext cx="1106371" cy="1792563"/>
          </a:xfrm>
          <a:prstGeom prst="rect">
            <a:avLst/>
          </a:prstGeom>
          <a:noFill/>
          <a:extLst>
            <a:ext uri="{909E8E84-426E-40DD-AFC4-6F175D3DCCD1}">
              <a14:hiddenFill xmlns:a14="http://schemas.microsoft.com/office/drawing/2010/main">
                <a:solidFill>
                  <a:srgbClr val="FFFFFF"/>
                </a:solidFill>
              </a14:hiddenFill>
            </a:ext>
          </a:extLst>
        </p:spPr>
      </p:pic>
      <p:pic>
        <p:nvPicPr>
          <p:cNvPr id="18448" name="Picture 16" descr="http://techon.nikkeibp.co.jp/english/NEWS_EN/20121213/256171/2.jpg"/>
          <p:cNvPicPr>
            <a:picLocks noChangeAspect="1" noChangeArrowheads="1"/>
          </p:cNvPicPr>
          <p:nvPr/>
        </p:nvPicPr>
        <p:blipFill rotWithShape="1">
          <a:blip r:embed="rId8">
            <a:extLst>
              <a:ext uri="{28A0092B-C50C-407E-A947-70E740481C1C}">
                <a14:useLocalDpi xmlns:a14="http://schemas.microsoft.com/office/drawing/2010/main" val="0"/>
              </a:ext>
            </a:extLst>
          </a:blip>
          <a:srcRect t="6190"/>
          <a:stretch/>
        </p:blipFill>
        <p:spPr bwMode="auto">
          <a:xfrm>
            <a:off x="179512" y="5054321"/>
            <a:ext cx="5220072" cy="1682694"/>
          </a:xfrm>
          <a:prstGeom prst="rect">
            <a:avLst/>
          </a:prstGeom>
          <a:noFill/>
          <a:ln w="25400">
            <a:solidFill>
              <a:schemeClr val="tx2"/>
            </a:solidFill>
          </a:ln>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179512" y="1042160"/>
            <a:ext cx="857927" cy="369332"/>
          </a:xfrm>
          <a:prstGeom prst="rect">
            <a:avLst/>
          </a:prstGeom>
        </p:spPr>
        <p:txBody>
          <a:bodyPr wrap="none">
            <a:spAutoFit/>
          </a:bodyPr>
          <a:lstStyle/>
          <a:p>
            <a:r>
              <a:rPr lang="en-US" b="1" dirty="0" smtClean="0">
                <a:solidFill>
                  <a:srgbClr val="C00000"/>
                </a:solidFill>
              </a:rPr>
              <a:t>MRAM</a:t>
            </a:r>
            <a:endParaRPr lang="ru-RU" dirty="0"/>
          </a:p>
        </p:txBody>
      </p:sp>
      <p:sp>
        <p:nvSpPr>
          <p:cNvPr id="15" name="Прямоугольник 14"/>
          <p:cNvSpPr/>
          <p:nvPr/>
        </p:nvSpPr>
        <p:spPr>
          <a:xfrm>
            <a:off x="179512" y="4684989"/>
            <a:ext cx="897810" cy="369332"/>
          </a:xfrm>
          <a:prstGeom prst="rect">
            <a:avLst/>
          </a:prstGeom>
        </p:spPr>
        <p:txBody>
          <a:bodyPr wrap="none">
            <a:spAutoFit/>
          </a:bodyPr>
          <a:lstStyle/>
          <a:p>
            <a:r>
              <a:rPr lang="en-US" b="1" dirty="0" smtClean="0">
                <a:solidFill>
                  <a:srgbClr val="C00000"/>
                </a:solidFill>
              </a:rPr>
              <a:t>ReRAM</a:t>
            </a:r>
            <a:endParaRPr lang="ru-RU" dirty="0"/>
          </a:p>
        </p:txBody>
      </p:sp>
      <p:sp>
        <p:nvSpPr>
          <p:cNvPr id="16" name="Прямоугольник 15"/>
          <p:cNvSpPr/>
          <p:nvPr/>
        </p:nvSpPr>
        <p:spPr>
          <a:xfrm>
            <a:off x="5940152" y="1412776"/>
            <a:ext cx="761747" cy="369332"/>
          </a:xfrm>
          <a:prstGeom prst="rect">
            <a:avLst/>
          </a:prstGeom>
          <a:noFill/>
        </p:spPr>
        <p:txBody>
          <a:bodyPr wrap="none">
            <a:spAutoFit/>
          </a:bodyPr>
          <a:lstStyle/>
          <a:p>
            <a:r>
              <a:rPr lang="en-US" b="1" dirty="0">
                <a:solidFill>
                  <a:srgbClr val="C00000"/>
                </a:solidFill>
              </a:rPr>
              <a:t>F</a:t>
            </a:r>
            <a:r>
              <a:rPr lang="en-US" b="1" dirty="0" smtClean="0">
                <a:solidFill>
                  <a:srgbClr val="C00000"/>
                </a:solidFill>
              </a:rPr>
              <a:t>RAM</a:t>
            </a:r>
            <a:endParaRPr lang="ru-RU" dirty="0"/>
          </a:p>
        </p:txBody>
      </p:sp>
    </p:spTree>
    <p:extLst>
      <p:ext uri="{BB962C8B-B14F-4D97-AF65-F5344CB8AC3E}">
        <p14:creationId xmlns:p14="http://schemas.microsoft.com/office/powerpoint/2010/main" val="1984031434"/>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43000" y="908720"/>
            <a:ext cx="9001000" cy="4154984"/>
          </a:xfrm>
          <a:prstGeom prst="rect">
            <a:avLst/>
          </a:prstGeom>
        </p:spPr>
        <p:txBody>
          <a:bodyPr wrap="square">
            <a:spAutoFit/>
          </a:bodyPr>
          <a:lstStyle/>
          <a:p>
            <a:r>
              <a:rPr lang="ru-RU" sz="2400" dirty="0" smtClean="0"/>
              <a:t>1. Сколько </a:t>
            </a:r>
            <a:r>
              <a:rPr lang="ru-RU" sz="2400" dirty="0"/>
              <a:t>линий данных и адреса имеет ОЗУ </a:t>
            </a:r>
            <a:r>
              <a:rPr lang="ru-RU" sz="2400" dirty="0" smtClean="0"/>
              <a:t>16Кх4</a:t>
            </a:r>
          </a:p>
          <a:p>
            <a:pPr marL="457200" indent="-457200">
              <a:buAutoNum type="arabicPeriod"/>
            </a:pPr>
            <a:endParaRPr lang="ru-RU" sz="2400" dirty="0"/>
          </a:p>
          <a:p>
            <a:r>
              <a:rPr lang="ru-RU" sz="2400" dirty="0" smtClean="0"/>
              <a:t>2</a:t>
            </a:r>
            <a:r>
              <a:rPr lang="ru-RU" sz="2400" dirty="0"/>
              <a:t>. Сколько корпусов памяти с организацией 4Кх1 нужно для </a:t>
            </a:r>
            <a:endParaRPr lang="ru-RU" sz="2400" dirty="0" smtClean="0"/>
          </a:p>
          <a:p>
            <a:r>
              <a:rPr lang="ru-RU" sz="2400" dirty="0"/>
              <a:t> </a:t>
            </a:r>
            <a:r>
              <a:rPr lang="ru-RU" sz="2400" dirty="0" smtClean="0"/>
              <a:t>    построения </a:t>
            </a:r>
            <a:r>
              <a:rPr lang="ru-RU" sz="2400" dirty="0"/>
              <a:t>модуля </a:t>
            </a:r>
            <a:r>
              <a:rPr lang="ru-RU" sz="2400" dirty="0" smtClean="0"/>
              <a:t>2Кх4</a:t>
            </a:r>
          </a:p>
          <a:p>
            <a:endParaRPr lang="ru-RU" sz="2400" dirty="0"/>
          </a:p>
          <a:p>
            <a:r>
              <a:rPr lang="ru-RU" sz="2400" dirty="0" smtClean="0"/>
              <a:t>3</a:t>
            </a:r>
            <a:r>
              <a:rPr lang="ru-RU" sz="2400" dirty="0"/>
              <a:t>. Нарисуйте схему организации модуля </a:t>
            </a:r>
            <a:r>
              <a:rPr lang="ru-RU" sz="2400" dirty="0" smtClean="0"/>
              <a:t>ОЗУ </a:t>
            </a:r>
            <a:r>
              <a:rPr lang="ru-RU" sz="2400" dirty="0"/>
              <a:t>16Кх8 на </a:t>
            </a:r>
            <a:r>
              <a:rPr lang="ru-RU" sz="2400" dirty="0" smtClean="0"/>
              <a:t>ОЗУ 2Кх2</a:t>
            </a:r>
          </a:p>
          <a:p>
            <a:endParaRPr lang="ru-RU" sz="2400" dirty="0" smtClean="0"/>
          </a:p>
          <a:p>
            <a:r>
              <a:rPr lang="ru-RU" sz="2400" dirty="0" smtClean="0"/>
              <a:t>4. Сколько </a:t>
            </a:r>
            <a:r>
              <a:rPr lang="ru-RU" sz="2400" dirty="0"/>
              <a:t>корпусов памяти с организацией 1Кх8 нужно для </a:t>
            </a:r>
            <a:r>
              <a:rPr lang="ru-RU" sz="2400" dirty="0" smtClean="0"/>
              <a:t> </a:t>
            </a:r>
          </a:p>
          <a:p>
            <a:r>
              <a:rPr lang="ru-RU" sz="2400" dirty="0"/>
              <a:t> </a:t>
            </a:r>
            <a:r>
              <a:rPr lang="ru-RU" sz="2400" dirty="0" smtClean="0"/>
              <a:t>    построения </a:t>
            </a:r>
            <a:r>
              <a:rPr lang="ru-RU" sz="2400" dirty="0"/>
              <a:t>модуля </a:t>
            </a:r>
            <a:r>
              <a:rPr lang="ru-RU" sz="2400" dirty="0" smtClean="0"/>
              <a:t>16Кх16</a:t>
            </a:r>
          </a:p>
          <a:p>
            <a:endParaRPr lang="ru-RU" sz="2400" dirty="0"/>
          </a:p>
          <a:p>
            <a:r>
              <a:rPr lang="ru-RU" sz="2400" dirty="0" smtClean="0"/>
              <a:t>5.</a:t>
            </a:r>
            <a:r>
              <a:rPr lang="ru-RU" sz="2400" dirty="0"/>
              <a:t> Нарисуйте схему организации модуля </a:t>
            </a:r>
            <a:r>
              <a:rPr lang="ru-RU" sz="2400" dirty="0" smtClean="0"/>
              <a:t>ПЗУ </a:t>
            </a:r>
            <a:r>
              <a:rPr lang="ru-RU" sz="2400" dirty="0"/>
              <a:t>4Кх8 на БИС 4Кх1</a:t>
            </a:r>
          </a:p>
        </p:txBody>
      </p:sp>
      <p:sp>
        <p:nvSpPr>
          <p:cNvPr id="6" name="Заголовок 1"/>
          <p:cNvSpPr txBox="1">
            <a:spLocks/>
          </p:cNvSpPr>
          <p:nvPr/>
        </p:nvSpPr>
        <p:spPr>
          <a:xfrm>
            <a:off x="107504" y="33779"/>
            <a:ext cx="8856984" cy="586909"/>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b="1" dirty="0" smtClean="0">
                <a:solidFill>
                  <a:srgbClr val="C00000"/>
                </a:solidFill>
              </a:rPr>
              <a:t>Для самостоятельного решения</a:t>
            </a:r>
            <a:endParaRPr lang="ru-RU" dirty="0">
              <a:solidFill>
                <a:srgbClr val="C00000"/>
              </a:solidFill>
            </a:endParaRPr>
          </a:p>
        </p:txBody>
      </p:sp>
    </p:spTree>
    <p:extLst>
      <p:ext uri="{BB962C8B-B14F-4D97-AF65-F5344CB8AC3E}">
        <p14:creationId xmlns:p14="http://schemas.microsoft.com/office/powerpoint/2010/main" val="7510300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Логические элементы (есть ещё</a:t>
            </a:r>
            <a:r>
              <a:rPr lang="ru-RU" b="1" dirty="0" smtClean="0">
                <a:solidFill>
                  <a:srgbClr val="C00000"/>
                </a:solidFill>
                <a:sym typeface="Wingdings" panose="05000000000000000000" pitchFamily="2" charset="2"/>
              </a:rPr>
              <a:t></a:t>
            </a:r>
            <a:r>
              <a:rPr lang="ru-RU" b="1" dirty="0" smtClean="0">
                <a:solidFill>
                  <a:srgbClr val="C00000"/>
                </a:solidFill>
              </a:rPr>
              <a:t>)</a:t>
            </a:r>
            <a:endParaRPr lang="ru-RU" dirty="0">
              <a:solidFill>
                <a:srgbClr val="C00000"/>
              </a:solidFill>
            </a:endParaRPr>
          </a:p>
        </p:txBody>
      </p:sp>
      <p:sp>
        <p:nvSpPr>
          <p:cNvPr id="3" name="Прямоугольник 2"/>
          <p:cNvSpPr/>
          <p:nvPr/>
        </p:nvSpPr>
        <p:spPr>
          <a:xfrm>
            <a:off x="180225" y="620688"/>
            <a:ext cx="8712968" cy="3028521"/>
          </a:xfrm>
          <a:prstGeom prst="rect">
            <a:avLst/>
          </a:prstGeom>
        </p:spPr>
        <p:txBody>
          <a:bodyPr wrap="square">
            <a:spAutoFit/>
          </a:bodyPr>
          <a:lstStyle/>
          <a:p>
            <a:pPr>
              <a:lnSpc>
                <a:spcPct val="80000"/>
              </a:lnSpc>
            </a:pPr>
            <a:r>
              <a:rPr lang="ru-RU" dirty="0" smtClean="0">
                <a:solidFill>
                  <a:schemeClr val="accent1"/>
                </a:solidFill>
              </a:rPr>
              <a:t>Повторители и буферы </a:t>
            </a:r>
            <a:r>
              <a:rPr lang="ru-RU" dirty="0" smtClean="0"/>
              <a:t>– не изменяют логику работы сигналов. </a:t>
            </a:r>
          </a:p>
          <a:p>
            <a:pPr>
              <a:lnSpc>
                <a:spcPct val="80000"/>
              </a:lnSpc>
            </a:pPr>
            <a:r>
              <a:rPr lang="ru-RU" dirty="0" smtClean="0"/>
              <a:t>Что на входе, то и на выходе.</a:t>
            </a:r>
          </a:p>
          <a:p>
            <a:r>
              <a:rPr lang="ru-RU" dirty="0" smtClean="0"/>
              <a:t>Повторители </a:t>
            </a:r>
            <a:r>
              <a:rPr lang="ru-RU" dirty="0"/>
              <a:t>и буферы отличаются от инверторов прежде всего тем,</a:t>
            </a:r>
          </a:p>
          <a:p>
            <a:r>
              <a:rPr lang="ru-RU" dirty="0"/>
              <a:t>что они не инвертируют сигнал (правда, существуют и инвертирующие </a:t>
            </a:r>
            <a:r>
              <a:rPr lang="ru-RU" dirty="0" smtClean="0"/>
              <a:t>буферы</a:t>
            </a:r>
            <a:r>
              <a:rPr lang="ru-RU" dirty="0"/>
              <a:t>). </a:t>
            </a:r>
            <a:endParaRPr lang="ru-RU" dirty="0" smtClean="0"/>
          </a:p>
          <a:p>
            <a:endParaRPr lang="ru-RU" dirty="0"/>
          </a:p>
          <a:p>
            <a:r>
              <a:rPr lang="ru-RU" dirty="0" smtClean="0"/>
              <a:t>Зачем </a:t>
            </a:r>
            <a:r>
              <a:rPr lang="ru-RU" dirty="0"/>
              <a:t>же тогда они нужны? </a:t>
            </a:r>
            <a:endParaRPr lang="ru-RU" dirty="0" smtClean="0"/>
          </a:p>
          <a:p>
            <a:pPr marL="342900" indent="-342900">
              <a:buAutoNum type="arabicParenR"/>
            </a:pPr>
            <a:r>
              <a:rPr lang="ru-RU" dirty="0" smtClean="0"/>
              <a:t>Выполняют функцию увеличения </a:t>
            </a:r>
            <a:r>
              <a:rPr lang="ru-RU" dirty="0"/>
              <a:t>нагрузочной способности сигнала, то есть позволяют </a:t>
            </a:r>
            <a:r>
              <a:rPr lang="ru-RU" dirty="0" smtClean="0"/>
              <a:t>подавать один </a:t>
            </a:r>
            <a:r>
              <a:rPr lang="ru-RU" dirty="0"/>
              <a:t>сигнал на много входов. Для этого имеются буферы с </a:t>
            </a:r>
            <a:r>
              <a:rPr lang="ru-RU" dirty="0" smtClean="0"/>
              <a:t>повышенным выходным током. </a:t>
            </a:r>
          </a:p>
          <a:p>
            <a:pPr marL="342900" indent="-342900">
              <a:buAutoNum type="arabicParenR"/>
            </a:pPr>
            <a:r>
              <a:rPr lang="ru-RU" dirty="0" smtClean="0"/>
              <a:t>Большинство </a:t>
            </a:r>
            <a:r>
              <a:rPr lang="ru-RU" dirty="0"/>
              <a:t>буферов имеют выход ОК или ЗС, что </a:t>
            </a:r>
            <a:r>
              <a:rPr lang="ru-RU" dirty="0" smtClean="0"/>
              <a:t>позволяет </a:t>
            </a:r>
            <a:r>
              <a:rPr lang="ru-RU" dirty="0"/>
              <a:t>использовать их для получения двунаправленных линий или </a:t>
            </a:r>
            <a:r>
              <a:rPr lang="ru-RU" dirty="0" smtClean="0"/>
              <a:t>для мультиплексирования </a:t>
            </a:r>
            <a:r>
              <a:rPr lang="ru-RU" dirty="0"/>
              <a:t>сигналов.</a:t>
            </a:r>
          </a:p>
        </p:txBody>
      </p:sp>
      <p:sp>
        <p:nvSpPr>
          <p:cNvPr id="4" name="Прямоугольник 3"/>
          <p:cNvSpPr/>
          <p:nvPr/>
        </p:nvSpPr>
        <p:spPr>
          <a:xfrm>
            <a:off x="2411760" y="6310710"/>
            <a:ext cx="4115166" cy="369332"/>
          </a:xfrm>
          <a:prstGeom prst="rect">
            <a:avLst/>
          </a:prstGeom>
        </p:spPr>
        <p:txBody>
          <a:bodyPr wrap="none">
            <a:spAutoFit/>
          </a:bodyPr>
          <a:lstStyle/>
          <a:p>
            <a:r>
              <a:rPr lang="ru-RU" dirty="0">
                <a:solidFill>
                  <a:schemeClr val="tx2"/>
                </a:solidFill>
              </a:rPr>
              <a:t>Три типа выходов цифровых микросхем</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763714"/>
            <a:ext cx="7958658" cy="2397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2179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Для самостоятельного решения (№1)</a:t>
            </a:r>
            <a:endParaRPr lang="ru-RU" dirty="0">
              <a:solidFill>
                <a:srgbClr val="C00000"/>
              </a:solidFill>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764705"/>
            <a:ext cx="2543175" cy="1368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225968" y="2391271"/>
            <a:ext cx="8454559" cy="923330"/>
          </a:xfrm>
          <a:prstGeom prst="rect">
            <a:avLst/>
          </a:prstGeom>
        </p:spPr>
        <p:txBody>
          <a:bodyPr wrap="none">
            <a:spAutoFit/>
          </a:bodyPr>
          <a:lstStyle/>
          <a:p>
            <a:r>
              <a:rPr lang="ru-RU" dirty="0" smtClean="0"/>
              <a:t>Вычислить (a) −2</a:t>
            </a:r>
            <a:r>
              <a:rPr lang="ru-RU" baseline="-25000" dirty="0" smtClean="0"/>
              <a:t>10</a:t>
            </a:r>
            <a:r>
              <a:rPr lang="ru-RU" dirty="0" smtClean="0"/>
              <a:t> + 1</a:t>
            </a:r>
            <a:r>
              <a:rPr lang="ru-RU" baseline="-25000" dirty="0" smtClean="0"/>
              <a:t>10</a:t>
            </a:r>
            <a:r>
              <a:rPr lang="ru-RU" dirty="0" smtClean="0"/>
              <a:t> и (b) −7</a:t>
            </a:r>
            <a:r>
              <a:rPr lang="ru-RU" baseline="-25000" dirty="0" smtClean="0"/>
              <a:t>10</a:t>
            </a:r>
            <a:r>
              <a:rPr lang="ru-RU" dirty="0" smtClean="0"/>
              <a:t> + 7</a:t>
            </a:r>
            <a:r>
              <a:rPr lang="ru-RU" baseline="-25000" dirty="0" smtClean="0"/>
              <a:t>10</a:t>
            </a:r>
            <a:r>
              <a:rPr lang="ru-RU" dirty="0" smtClean="0"/>
              <a:t> используя 10р числа в дополнительном коде;</a:t>
            </a:r>
          </a:p>
          <a:p>
            <a:r>
              <a:rPr lang="ru-RU" dirty="0" smtClean="0"/>
              <a:t>Вычислить (a) 12</a:t>
            </a:r>
            <a:r>
              <a:rPr lang="ru-RU" baseline="-25000" dirty="0" smtClean="0"/>
              <a:t>10</a:t>
            </a:r>
            <a:r>
              <a:rPr lang="ru-RU" dirty="0" smtClean="0"/>
              <a:t> − 6</a:t>
            </a:r>
            <a:r>
              <a:rPr lang="ru-RU" baseline="-25000" dirty="0" smtClean="0"/>
              <a:t>10</a:t>
            </a:r>
            <a:r>
              <a:rPr lang="ru-RU" dirty="0" smtClean="0"/>
              <a:t> и (b) 20</a:t>
            </a:r>
            <a:r>
              <a:rPr lang="ru-RU" baseline="-25000" dirty="0" smtClean="0"/>
              <a:t>10</a:t>
            </a:r>
            <a:r>
              <a:rPr lang="ru-RU" dirty="0" smtClean="0"/>
              <a:t> − 11</a:t>
            </a:r>
            <a:r>
              <a:rPr lang="ru-RU" baseline="-25000" dirty="0" smtClean="0"/>
              <a:t>10</a:t>
            </a:r>
            <a:r>
              <a:rPr lang="ru-RU" dirty="0" smtClean="0"/>
              <a:t> используя 8р числа в дополнительном коде.</a:t>
            </a:r>
          </a:p>
          <a:p>
            <a:r>
              <a:rPr lang="ru-RU" dirty="0" smtClean="0"/>
              <a:t> </a:t>
            </a:r>
            <a:endParaRPr lang="ru-RU" dirty="0"/>
          </a:p>
        </p:txBody>
      </p:sp>
      <p:sp>
        <p:nvSpPr>
          <p:cNvPr id="4" name="Прямоугольник 3"/>
          <p:cNvSpPr/>
          <p:nvPr/>
        </p:nvSpPr>
        <p:spPr>
          <a:xfrm>
            <a:off x="323528" y="764704"/>
            <a:ext cx="4129720" cy="1200329"/>
          </a:xfrm>
          <a:prstGeom prst="rect">
            <a:avLst/>
          </a:prstGeom>
        </p:spPr>
        <p:txBody>
          <a:bodyPr wrap="none">
            <a:spAutoFit/>
          </a:bodyPr>
          <a:lstStyle/>
          <a:p>
            <a:r>
              <a:rPr lang="ru-RU" dirty="0"/>
              <a:t>32</a:t>
            </a:r>
            <a:r>
              <a:rPr lang="ru-RU" baseline="-25000" dirty="0"/>
              <a:t>10</a:t>
            </a:r>
            <a:r>
              <a:rPr lang="ru-RU" dirty="0"/>
              <a:t> перевести в 2, 8 и 16 </a:t>
            </a:r>
            <a:r>
              <a:rPr lang="ru-RU" dirty="0" smtClean="0"/>
              <a:t>систему</a:t>
            </a:r>
          </a:p>
          <a:p>
            <a:r>
              <a:rPr lang="ru-RU" dirty="0" smtClean="0"/>
              <a:t>5341601167</a:t>
            </a:r>
            <a:r>
              <a:rPr lang="ru-RU" baseline="-25000" dirty="0" smtClean="0"/>
              <a:t>8</a:t>
            </a:r>
            <a:r>
              <a:rPr lang="ru-RU" dirty="0" smtClean="0"/>
              <a:t> </a:t>
            </a:r>
            <a:r>
              <a:rPr lang="ru-RU" dirty="0"/>
              <a:t>перевести в 16 и 2 </a:t>
            </a:r>
            <a:r>
              <a:rPr lang="ru-RU" dirty="0" smtClean="0"/>
              <a:t>систему</a:t>
            </a:r>
          </a:p>
          <a:p>
            <a:r>
              <a:rPr lang="ru-RU" dirty="0" smtClean="0"/>
              <a:t>А</a:t>
            </a:r>
            <a:r>
              <a:rPr lang="en-US" dirty="0" smtClean="0"/>
              <a:t>F0</a:t>
            </a:r>
            <a:r>
              <a:rPr lang="ru-RU" dirty="0" smtClean="0"/>
              <a:t>3</a:t>
            </a:r>
            <a:r>
              <a:rPr lang="en-US" dirty="0" smtClean="0"/>
              <a:t>DC</a:t>
            </a:r>
            <a:r>
              <a:rPr lang="ru-RU" dirty="0" smtClean="0"/>
              <a:t>145</a:t>
            </a:r>
            <a:r>
              <a:rPr lang="en-US" dirty="0"/>
              <a:t>F</a:t>
            </a:r>
            <a:r>
              <a:rPr lang="ru-RU" baseline="-25000" dirty="0"/>
              <a:t>16</a:t>
            </a:r>
            <a:r>
              <a:rPr lang="ru-RU" dirty="0"/>
              <a:t> перевести в 2 и 8 </a:t>
            </a:r>
            <a:r>
              <a:rPr lang="ru-RU" dirty="0" smtClean="0"/>
              <a:t>систему</a:t>
            </a:r>
            <a:endParaRPr lang="en-US" dirty="0" smtClean="0"/>
          </a:p>
          <a:p>
            <a:r>
              <a:rPr lang="ru-RU" dirty="0"/>
              <a:t>10101</a:t>
            </a:r>
            <a:r>
              <a:rPr lang="ru-RU" baseline="-25000" dirty="0"/>
              <a:t>8</a:t>
            </a:r>
            <a:r>
              <a:rPr lang="ru-RU" dirty="0"/>
              <a:t> перевести в 2 и 10 систему</a:t>
            </a:r>
          </a:p>
        </p:txBody>
      </p:sp>
      <p:sp>
        <p:nvSpPr>
          <p:cNvPr id="6" name="Rectangle 2"/>
          <p:cNvSpPr>
            <a:spLocks noChangeArrowheads="1"/>
          </p:cNvSpPr>
          <p:nvPr/>
        </p:nvSpPr>
        <p:spPr bwMode="auto">
          <a:xfrm>
            <a:off x="323528" y="3310719"/>
            <a:ext cx="31048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ru-RU" altLang="ru-RU" dirty="0"/>
              <a:t>Написать таблицу истинности</a:t>
            </a:r>
          </a:p>
        </p:txBody>
      </p:sp>
      <p:graphicFrame>
        <p:nvGraphicFramePr>
          <p:cNvPr id="7" name="Объект 6"/>
          <p:cNvGraphicFramePr>
            <a:graphicFrameLocks noChangeAspect="1"/>
          </p:cNvGraphicFramePr>
          <p:nvPr>
            <p:extLst>
              <p:ext uri="{D42A27DB-BD31-4B8C-83A1-F6EECF244321}">
                <p14:modId xmlns:p14="http://schemas.microsoft.com/office/powerpoint/2010/main" val="1827905205"/>
              </p:ext>
            </p:extLst>
          </p:nvPr>
        </p:nvGraphicFramePr>
        <p:xfrm>
          <a:off x="336681" y="3748971"/>
          <a:ext cx="1162050" cy="762000"/>
        </p:xfrm>
        <a:graphic>
          <a:graphicData uri="http://schemas.openxmlformats.org/presentationml/2006/ole">
            <mc:AlternateContent xmlns:mc="http://schemas.openxmlformats.org/markup-compatibility/2006">
              <mc:Choice xmlns:v="urn:schemas-microsoft-com:vml" Requires="v">
                <p:oleObj spid="_x0000_s8539" name="Visio" r:id="rId4" imgW="1162825" imgH="766779" progId="Visio.Drawing.11">
                  <p:embed/>
                </p:oleObj>
              </mc:Choice>
              <mc:Fallback>
                <p:oleObj name="Visio" r:id="rId4" imgW="1162825" imgH="766779"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681" y="3748971"/>
                        <a:ext cx="116205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2"/>
          <p:cNvSpPr>
            <a:spLocks noChangeArrowheads="1"/>
          </p:cNvSpPr>
          <p:nvPr/>
        </p:nvSpPr>
        <p:spPr bwMode="auto">
          <a:xfrm>
            <a:off x="200705" y="5129372"/>
            <a:ext cx="43712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ru-RU" altLang="ru-RU" dirty="0"/>
              <a:t>Максимально упростить схему</a:t>
            </a:r>
          </a:p>
        </p:txBody>
      </p:sp>
      <p:graphicFrame>
        <p:nvGraphicFramePr>
          <p:cNvPr id="8" name="Объект 7"/>
          <p:cNvGraphicFramePr>
            <a:graphicFrameLocks noChangeAspect="1"/>
          </p:cNvGraphicFramePr>
          <p:nvPr>
            <p:extLst>
              <p:ext uri="{D42A27DB-BD31-4B8C-83A1-F6EECF244321}">
                <p14:modId xmlns:p14="http://schemas.microsoft.com/office/powerpoint/2010/main" val="3331265189"/>
              </p:ext>
            </p:extLst>
          </p:nvPr>
        </p:nvGraphicFramePr>
        <p:xfrm>
          <a:off x="251324" y="5733256"/>
          <a:ext cx="3200400" cy="647700"/>
        </p:xfrm>
        <a:graphic>
          <a:graphicData uri="http://schemas.openxmlformats.org/presentationml/2006/ole">
            <mc:AlternateContent xmlns:mc="http://schemas.openxmlformats.org/markup-compatibility/2006">
              <mc:Choice xmlns:v="urn:schemas-microsoft-com:vml" Requires="v">
                <p:oleObj spid="_x0000_s8540" name="Visio" r:id="rId6" imgW="3792600" imgH="779400" progId="Visio.Drawing.11">
                  <p:embed/>
                </p:oleObj>
              </mc:Choice>
              <mc:Fallback>
                <p:oleObj name="Visio" r:id="rId6" imgW="3792600" imgH="779400" progId="Visio.Drawing.11">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324" y="5733256"/>
                        <a:ext cx="320040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Объект 9"/>
          <p:cNvGraphicFramePr>
            <a:graphicFrameLocks noChangeAspect="1"/>
          </p:cNvGraphicFramePr>
          <p:nvPr>
            <p:extLst>
              <p:ext uri="{D42A27DB-BD31-4B8C-83A1-F6EECF244321}">
                <p14:modId xmlns:p14="http://schemas.microsoft.com/office/powerpoint/2010/main" val="3998904678"/>
              </p:ext>
            </p:extLst>
          </p:nvPr>
        </p:nvGraphicFramePr>
        <p:xfrm>
          <a:off x="1838163" y="3706448"/>
          <a:ext cx="1162050" cy="762000"/>
        </p:xfrm>
        <a:graphic>
          <a:graphicData uri="http://schemas.openxmlformats.org/presentationml/2006/ole">
            <mc:AlternateContent xmlns:mc="http://schemas.openxmlformats.org/markup-compatibility/2006">
              <mc:Choice xmlns:v="urn:schemas-microsoft-com:vml" Requires="v">
                <p:oleObj spid="_x0000_s8541" name="Visio" r:id="rId8" imgW="1162825" imgH="766779" progId="Visio.Drawing.11">
                  <p:embed/>
                </p:oleObj>
              </mc:Choice>
              <mc:Fallback>
                <p:oleObj name="Visio" r:id="rId8" imgW="1162825" imgH="766779" progId="Visio.Drawing.11">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8163" y="3706448"/>
                        <a:ext cx="116205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12" name="Объект 11"/>
          <p:cNvGraphicFramePr>
            <a:graphicFrameLocks noChangeAspect="1"/>
          </p:cNvGraphicFramePr>
          <p:nvPr>
            <p:extLst>
              <p:ext uri="{D42A27DB-BD31-4B8C-83A1-F6EECF244321}">
                <p14:modId xmlns:p14="http://schemas.microsoft.com/office/powerpoint/2010/main" val="2815782306"/>
              </p:ext>
            </p:extLst>
          </p:nvPr>
        </p:nvGraphicFramePr>
        <p:xfrm>
          <a:off x="4067944" y="5733256"/>
          <a:ext cx="3276600" cy="704850"/>
        </p:xfrm>
        <a:graphic>
          <a:graphicData uri="http://schemas.openxmlformats.org/presentationml/2006/ole">
            <mc:AlternateContent xmlns:mc="http://schemas.openxmlformats.org/markup-compatibility/2006">
              <mc:Choice xmlns:v="urn:schemas-microsoft-com:vml" Requires="v">
                <p:oleObj spid="_x0000_s8542" name="Visio" r:id="rId10" imgW="3636720" imgH="779400" progId="Visio.Drawing.11">
                  <p:embed/>
                </p:oleObj>
              </mc:Choice>
              <mc:Fallback>
                <p:oleObj name="Visio" r:id="rId10" imgW="3636720" imgH="779400" progId="Visio.Drawing.11">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67944" y="5733256"/>
                        <a:ext cx="3276600" cy="704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2"/>
          <p:cNvSpPr>
            <a:spLocks noChangeArrowheads="1"/>
          </p:cNvSpPr>
          <p:nvPr/>
        </p:nvSpPr>
        <p:spPr bwMode="auto">
          <a:xfrm>
            <a:off x="4139952" y="3341497"/>
            <a:ext cx="490031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ru-RU" altLang="ru-RU" sz="1600" dirty="0" smtClean="0"/>
              <a:t>Нарисовать на логических элементах булеву функцию</a:t>
            </a:r>
            <a:endParaRPr lang="ru-RU" altLang="ru-RU" sz="1600" dirty="0"/>
          </a:p>
        </p:txBody>
      </p:sp>
      <p:sp>
        <p:nvSpPr>
          <p:cNvPr id="15" name="Rectangle 2"/>
          <p:cNvSpPr>
            <a:spLocks noChangeArrowheads="1"/>
          </p:cNvSpPr>
          <p:nvPr/>
        </p:nvSpPr>
        <p:spPr bwMode="auto">
          <a:xfrm>
            <a:off x="4243684" y="3861048"/>
            <a:ext cx="26564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ru-RU" sz="1600" dirty="0" smtClean="0"/>
              <a:t>Y = X0*X1 + X3 + (X0*X2) * X3</a:t>
            </a:r>
            <a:endParaRPr lang="ru-RU" altLang="ru-RU" sz="1600" dirty="0"/>
          </a:p>
        </p:txBody>
      </p:sp>
      <p:cxnSp>
        <p:nvCxnSpPr>
          <p:cNvPr id="16" name="Прямая соединительная линия 15"/>
          <p:cNvCxnSpPr/>
          <p:nvPr/>
        </p:nvCxnSpPr>
        <p:spPr>
          <a:xfrm>
            <a:off x="4932040" y="3933056"/>
            <a:ext cx="2160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p:cNvCxnSpPr/>
          <p:nvPr/>
        </p:nvCxnSpPr>
        <p:spPr>
          <a:xfrm>
            <a:off x="5796136" y="3933056"/>
            <a:ext cx="2160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Прямая соединительная линия 18"/>
          <p:cNvCxnSpPr/>
          <p:nvPr/>
        </p:nvCxnSpPr>
        <p:spPr>
          <a:xfrm>
            <a:off x="5724128" y="3860279"/>
            <a:ext cx="936104" cy="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7840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ЛЕКЦИЯ №1. </a:t>
            </a:r>
            <a:r>
              <a:rPr lang="ru-RU" b="1" dirty="0">
                <a:solidFill>
                  <a:srgbClr val="C00000"/>
                </a:solidFill>
              </a:rPr>
              <a:t>Выполнение плана</a:t>
            </a:r>
            <a:endParaRPr lang="ru-RU" dirty="0">
              <a:solidFill>
                <a:srgbClr val="C00000"/>
              </a:solidFill>
            </a:endParaRPr>
          </a:p>
        </p:txBody>
      </p:sp>
      <p:sp>
        <p:nvSpPr>
          <p:cNvPr id="10" name="Прямоугольник 9"/>
          <p:cNvSpPr/>
          <p:nvPr/>
        </p:nvSpPr>
        <p:spPr>
          <a:xfrm>
            <a:off x="251520" y="980728"/>
            <a:ext cx="6696744" cy="5262979"/>
          </a:xfrm>
          <a:prstGeom prst="rect">
            <a:avLst/>
          </a:prstGeom>
        </p:spPr>
        <p:txBody>
          <a:bodyPr wrap="square">
            <a:spAutoFit/>
          </a:bodyPr>
          <a:lstStyle/>
          <a:p>
            <a:pPr marL="457200" indent="-457200">
              <a:lnSpc>
                <a:spcPct val="150000"/>
              </a:lnSpc>
              <a:buAutoNum type="arabicPeriod"/>
            </a:pPr>
            <a:r>
              <a:rPr lang="ru-RU" sz="2800" dirty="0" smtClean="0">
                <a:solidFill>
                  <a:schemeClr val="tx2"/>
                </a:solidFill>
              </a:rPr>
              <a:t>Что изучим в курсе? </a:t>
            </a:r>
          </a:p>
          <a:p>
            <a:pPr marL="457200" indent="-457200">
              <a:lnSpc>
                <a:spcPct val="150000"/>
              </a:lnSpc>
              <a:buAutoNum type="arabicPeriod"/>
            </a:pPr>
            <a:r>
              <a:rPr lang="ru-RU" sz="2800" dirty="0" smtClean="0">
                <a:solidFill>
                  <a:schemeClr val="tx2"/>
                </a:solidFill>
              </a:rPr>
              <a:t>Понятие цифровых сигналов</a:t>
            </a:r>
          </a:p>
          <a:p>
            <a:pPr marL="457200" indent="-457200">
              <a:lnSpc>
                <a:spcPct val="150000"/>
              </a:lnSpc>
              <a:buAutoNum type="arabicPeriod"/>
            </a:pPr>
            <a:r>
              <a:rPr lang="ru-RU" sz="2800" dirty="0" smtClean="0">
                <a:solidFill>
                  <a:schemeClr val="tx2"/>
                </a:solidFill>
              </a:rPr>
              <a:t>Системы счисления</a:t>
            </a:r>
          </a:p>
          <a:p>
            <a:pPr marL="457200" indent="-457200">
              <a:lnSpc>
                <a:spcPct val="150000"/>
              </a:lnSpc>
              <a:buAutoNum type="arabicPeriod"/>
            </a:pPr>
            <a:r>
              <a:rPr lang="ru-RU" sz="2800" dirty="0" smtClean="0">
                <a:solidFill>
                  <a:schemeClr val="tx2"/>
                </a:solidFill>
              </a:rPr>
              <a:t>Сложение двоичных чисел</a:t>
            </a:r>
          </a:p>
          <a:p>
            <a:pPr marL="457200" indent="-457200">
              <a:lnSpc>
                <a:spcPct val="150000"/>
              </a:lnSpc>
              <a:buAutoNum type="arabicPeriod"/>
            </a:pPr>
            <a:r>
              <a:rPr lang="ru-RU" sz="2800" dirty="0" smtClean="0">
                <a:solidFill>
                  <a:schemeClr val="tx2"/>
                </a:solidFill>
              </a:rPr>
              <a:t>Представление чисел со знаком</a:t>
            </a:r>
          </a:p>
          <a:p>
            <a:pPr marL="457200" indent="-457200">
              <a:lnSpc>
                <a:spcPct val="150000"/>
              </a:lnSpc>
              <a:buAutoNum type="arabicPeriod"/>
            </a:pPr>
            <a:r>
              <a:rPr lang="ru-RU" sz="2800" dirty="0" smtClean="0">
                <a:solidFill>
                  <a:schemeClr val="tx2"/>
                </a:solidFill>
              </a:rPr>
              <a:t>Вычитание двоичных чисел</a:t>
            </a:r>
          </a:p>
          <a:p>
            <a:pPr marL="457200" indent="-457200">
              <a:lnSpc>
                <a:spcPct val="150000"/>
              </a:lnSpc>
              <a:buAutoNum type="arabicPeriod"/>
            </a:pPr>
            <a:r>
              <a:rPr lang="ru-RU" sz="2800" dirty="0" smtClean="0">
                <a:solidFill>
                  <a:schemeClr val="tx2"/>
                </a:solidFill>
              </a:rPr>
              <a:t>Логические элементы</a:t>
            </a:r>
          </a:p>
          <a:p>
            <a:pPr marL="457200" indent="-457200">
              <a:lnSpc>
                <a:spcPct val="150000"/>
              </a:lnSpc>
              <a:buAutoNum type="arabicPeriod"/>
            </a:pPr>
            <a:r>
              <a:rPr lang="ru-RU" sz="2800" dirty="0" smtClean="0">
                <a:solidFill>
                  <a:schemeClr val="tx2"/>
                </a:solidFill>
              </a:rPr>
              <a:t>Задачи для самостоятельного решения</a:t>
            </a:r>
            <a:endParaRPr lang="ru-RU" sz="2800" dirty="0"/>
          </a:p>
        </p:txBody>
      </p:sp>
      <p:sp>
        <p:nvSpPr>
          <p:cNvPr id="3" name="Прямоугольник 2"/>
          <p:cNvSpPr/>
          <p:nvPr/>
        </p:nvSpPr>
        <p:spPr>
          <a:xfrm>
            <a:off x="4218239" y="4941168"/>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5" name="Прямоугольник 4"/>
          <p:cNvSpPr/>
          <p:nvPr/>
        </p:nvSpPr>
        <p:spPr>
          <a:xfrm>
            <a:off x="5148064" y="1628800"/>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6" name="Прямоугольник 5"/>
          <p:cNvSpPr/>
          <p:nvPr/>
        </p:nvSpPr>
        <p:spPr>
          <a:xfrm>
            <a:off x="3923927" y="2336686"/>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7" name="Прямоугольник 6"/>
          <p:cNvSpPr/>
          <p:nvPr/>
        </p:nvSpPr>
        <p:spPr>
          <a:xfrm>
            <a:off x="4932040" y="2934792"/>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8" name="Прямоугольник 7"/>
          <p:cNvSpPr/>
          <p:nvPr/>
        </p:nvSpPr>
        <p:spPr>
          <a:xfrm>
            <a:off x="5746511" y="3633441"/>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9" name="Прямоугольник 8"/>
          <p:cNvSpPr/>
          <p:nvPr/>
        </p:nvSpPr>
        <p:spPr>
          <a:xfrm>
            <a:off x="5004048" y="4293096"/>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11" name="Прямоугольник 10"/>
          <p:cNvSpPr/>
          <p:nvPr/>
        </p:nvSpPr>
        <p:spPr>
          <a:xfrm>
            <a:off x="4076328" y="1205136"/>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12" name="Прямоугольник 11"/>
          <p:cNvSpPr/>
          <p:nvPr/>
        </p:nvSpPr>
        <p:spPr>
          <a:xfrm>
            <a:off x="6964676" y="5459422"/>
            <a:ext cx="970137" cy="707886"/>
          </a:xfrm>
          <a:prstGeom prst="rect">
            <a:avLst/>
          </a:prstGeom>
        </p:spPr>
        <p:txBody>
          <a:bodyPr wrap="none">
            <a:spAutoFit/>
          </a:bodyPr>
          <a:lstStyle/>
          <a:p>
            <a:r>
              <a:rPr lang="ru-RU" sz="4000" dirty="0" smtClean="0">
                <a:solidFill>
                  <a:srgbClr val="FF0000"/>
                </a:solidFill>
              </a:rPr>
              <a:t>? </a:t>
            </a:r>
            <a:r>
              <a:rPr lang="ru-RU" sz="4000" dirty="0" smtClean="0">
                <a:solidFill>
                  <a:srgbClr val="FF0000"/>
                </a:solidFill>
                <a:sym typeface="Wingdings" panose="05000000000000000000" pitchFamily="2" charset="2"/>
              </a:rPr>
              <a:t></a:t>
            </a:r>
            <a:endParaRPr lang="ru-RU" sz="4000" dirty="0">
              <a:solidFill>
                <a:srgbClr val="FF0000"/>
              </a:solidFill>
            </a:endParaRPr>
          </a:p>
        </p:txBody>
      </p:sp>
    </p:spTree>
    <p:extLst>
      <p:ext uri="{BB962C8B-B14F-4D97-AF65-F5344CB8AC3E}">
        <p14:creationId xmlns:p14="http://schemas.microsoft.com/office/powerpoint/2010/main" val="18486064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Расписание</a:t>
            </a:r>
            <a:endParaRPr lang="ru-RU" dirty="0">
              <a:solidFill>
                <a:srgbClr val="C00000"/>
              </a:solidFill>
            </a:endParaRP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126" b="1"/>
          <a:stretch/>
        </p:blipFill>
        <p:spPr bwMode="auto">
          <a:xfrm>
            <a:off x="435208" y="836712"/>
            <a:ext cx="8248650" cy="2808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Прямоугольник 9"/>
          <p:cNvSpPr/>
          <p:nvPr/>
        </p:nvSpPr>
        <p:spPr>
          <a:xfrm>
            <a:off x="179512" y="3717032"/>
            <a:ext cx="8887803" cy="3370153"/>
          </a:xfrm>
          <a:prstGeom prst="rect">
            <a:avLst/>
          </a:prstGeom>
        </p:spPr>
        <p:txBody>
          <a:bodyPr wrap="square">
            <a:spAutoFit/>
          </a:bodyPr>
          <a:lstStyle/>
          <a:p>
            <a:pPr marL="342900" indent="-342900">
              <a:spcAft>
                <a:spcPts val="1800"/>
              </a:spcAft>
              <a:buFont typeface="Wingdings" panose="05000000000000000000" pitchFamily="2" charset="2"/>
              <a:buChar char="ü"/>
            </a:pPr>
            <a:r>
              <a:rPr lang="ru-RU" sz="2400" dirty="0" smtClean="0">
                <a:solidFill>
                  <a:schemeClr val="tx2"/>
                </a:solidFill>
              </a:rPr>
              <a:t>Лекция – из Б-100 (будет ремонт) переноситься в Б-304 (химия)</a:t>
            </a:r>
          </a:p>
          <a:p>
            <a:pPr marL="342900" indent="-342900">
              <a:spcAft>
                <a:spcPts val="1800"/>
              </a:spcAft>
              <a:buFont typeface="Wingdings" panose="05000000000000000000" pitchFamily="2" charset="2"/>
              <a:buChar char="ü"/>
            </a:pPr>
            <a:r>
              <a:rPr lang="ru-RU" sz="2400" dirty="0" smtClean="0">
                <a:solidFill>
                  <a:schemeClr val="tx2"/>
                </a:solidFill>
              </a:rPr>
              <a:t>Группы </a:t>
            </a:r>
            <a:r>
              <a:rPr lang="ru-RU" sz="2400" dirty="0" smtClean="0">
                <a:solidFill>
                  <a:srgbClr val="C00000"/>
                </a:solidFill>
              </a:rPr>
              <a:t>С14-001, С14-301 </a:t>
            </a:r>
            <a:r>
              <a:rPr lang="ru-RU" sz="2400" dirty="0" smtClean="0">
                <a:solidFill>
                  <a:schemeClr val="tx2"/>
                </a:solidFill>
              </a:rPr>
              <a:t>вместо понедельника четной неделе</a:t>
            </a:r>
            <a:br>
              <a:rPr lang="ru-RU" sz="2400" dirty="0" smtClean="0">
                <a:solidFill>
                  <a:schemeClr val="tx2"/>
                </a:solidFill>
              </a:rPr>
            </a:br>
            <a:r>
              <a:rPr lang="ru-RU" sz="2400" dirty="0" smtClean="0">
                <a:solidFill>
                  <a:schemeClr val="tx2"/>
                </a:solidFill>
              </a:rPr>
              <a:t> семинары будут проходить </a:t>
            </a:r>
            <a:r>
              <a:rPr lang="ru-RU" sz="2400" dirty="0" smtClean="0">
                <a:solidFill>
                  <a:srgbClr val="C00000"/>
                </a:solidFill>
              </a:rPr>
              <a:t>в среду </a:t>
            </a:r>
            <a:r>
              <a:rPr lang="ru-RU" sz="2400" u="sng" dirty="0" smtClean="0">
                <a:solidFill>
                  <a:srgbClr val="C00000"/>
                </a:solidFill>
              </a:rPr>
              <a:t>каждую неделю </a:t>
            </a:r>
            <a:r>
              <a:rPr lang="ru-RU" sz="2400" dirty="0" smtClean="0">
                <a:solidFill>
                  <a:schemeClr val="tx2"/>
                </a:solidFill>
              </a:rPr>
              <a:t/>
            </a:r>
            <a:br>
              <a:rPr lang="ru-RU" sz="2400" dirty="0" smtClean="0">
                <a:solidFill>
                  <a:schemeClr val="tx2"/>
                </a:solidFill>
              </a:rPr>
            </a:br>
            <a:r>
              <a:rPr lang="ru-RU" sz="2400" dirty="0" smtClean="0">
                <a:solidFill>
                  <a:schemeClr val="tx2"/>
                </a:solidFill>
              </a:rPr>
              <a:t>в Б-214, время 16.15…17.00 </a:t>
            </a:r>
            <a:r>
              <a:rPr lang="ru-RU" sz="2400" i="1" dirty="0" smtClean="0">
                <a:solidFill>
                  <a:schemeClr val="tx2"/>
                </a:solidFill>
              </a:rPr>
              <a:t>(</a:t>
            </a:r>
            <a:r>
              <a:rPr lang="ru-RU" sz="2400" i="1" u="sng" dirty="0" smtClean="0">
                <a:solidFill>
                  <a:srgbClr val="C00000"/>
                </a:solidFill>
              </a:rPr>
              <a:t>сегодня первое занятие!!!</a:t>
            </a:r>
            <a:r>
              <a:rPr lang="ru-RU" sz="2400" i="1" dirty="0" smtClean="0">
                <a:solidFill>
                  <a:schemeClr val="tx2"/>
                </a:solidFill>
              </a:rPr>
              <a:t>);</a:t>
            </a:r>
          </a:p>
          <a:p>
            <a:pPr marL="342900" indent="-342900">
              <a:spcAft>
                <a:spcPts val="1800"/>
              </a:spcAft>
              <a:buFont typeface="Wingdings" panose="05000000000000000000" pitchFamily="2" charset="2"/>
              <a:buChar char="ü"/>
            </a:pPr>
            <a:r>
              <a:rPr lang="ru-RU" sz="2400" dirty="0" smtClean="0">
                <a:solidFill>
                  <a:schemeClr val="tx2"/>
                </a:solidFill>
              </a:rPr>
              <a:t>Поменять местами экзамен (ЦЭ – </a:t>
            </a:r>
            <a:r>
              <a:rPr lang="ru-RU" sz="2400" dirty="0" err="1" smtClean="0">
                <a:solidFill>
                  <a:schemeClr val="tx2"/>
                </a:solidFill>
              </a:rPr>
              <a:t>дискр.математика</a:t>
            </a:r>
            <a:r>
              <a:rPr lang="ru-RU" sz="2400" dirty="0" smtClean="0">
                <a:solidFill>
                  <a:schemeClr val="tx2"/>
                </a:solidFill>
              </a:rPr>
              <a:t>) </a:t>
            </a:r>
            <a:br>
              <a:rPr lang="ru-RU" sz="2400" dirty="0" smtClean="0">
                <a:solidFill>
                  <a:schemeClr val="tx2"/>
                </a:solidFill>
              </a:rPr>
            </a:br>
            <a:r>
              <a:rPr lang="ru-RU" sz="2400" dirty="0" smtClean="0">
                <a:solidFill>
                  <a:schemeClr val="tx2"/>
                </a:solidFill>
              </a:rPr>
              <a:t>у групп </a:t>
            </a:r>
            <a:r>
              <a:rPr lang="ru-RU" sz="2400" dirty="0">
                <a:solidFill>
                  <a:srgbClr val="C00000"/>
                </a:solidFill>
              </a:rPr>
              <a:t>С14-101, </a:t>
            </a:r>
            <a:r>
              <a:rPr lang="ru-RU" sz="2400" dirty="0" smtClean="0">
                <a:solidFill>
                  <a:srgbClr val="C00000"/>
                </a:solidFill>
              </a:rPr>
              <a:t>С14-102 </a:t>
            </a:r>
            <a:r>
              <a:rPr lang="ru-RU" sz="2400" dirty="0" smtClean="0">
                <a:solidFill>
                  <a:schemeClr val="tx2"/>
                </a:solidFill>
              </a:rPr>
              <a:t>и </a:t>
            </a:r>
            <a:r>
              <a:rPr lang="ru-RU" sz="2400" dirty="0" smtClean="0">
                <a:solidFill>
                  <a:srgbClr val="C00000"/>
                </a:solidFill>
              </a:rPr>
              <a:t>С14-401, С14-402</a:t>
            </a:r>
            <a:r>
              <a:rPr lang="ru-RU" sz="2400" dirty="0" smtClean="0">
                <a:solidFill>
                  <a:schemeClr val="tx2"/>
                </a:solidFill>
              </a:rPr>
              <a:t>.</a:t>
            </a:r>
          </a:p>
          <a:p>
            <a:pPr>
              <a:spcAft>
                <a:spcPts val="1800"/>
              </a:spcAft>
            </a:pPr>
            <a:endParaRPr lang="ru-RU" sz="2400" dirty="0" smtClean="0">
              <a:solidFill>
                <a:schemeClr val="tx2"/>
              </a:solidFill>
            </a:endParaRPr>
          </a:p>
        </p:txBody>
      </p:sp>
    </p:spTree>
    <p:extLst>
      <p:ext uri="{BB962C8B-B14F-4D97-AF65-F5344CB8AC3E}">
        <p14:creationId xmlns:p14="http://schemas.microsoft.com/office/powerpoint/2010/main" val="27414038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FEFD1"/>
            </a:gs>
            <a:gs pos="64999">
              <a:srgbClr val="F0EBD5"/>
            </a:gs>
            <a:gs pos="100000">
              <a:srgbClr val="D1C39F"/>
            </a:gs>
          </a:gsLst>
          <a:lin ang="5400000" scaled="0"/>
        </a:gra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ЛЕКЦИЯ №2. План лекции</a:t>
            </a:r>
            <a:endParaRPr lang="ru-RU" dirty="0">
              <a:solidFill>
                <a:srgbClr val="C00000"/>
              </a:solidFill>
            </a:endParaRPr>
          </a:p>
        </p:txBody>
      </p:sp>
      <p:sp>
        <p:nvSpPr>
          <p:cNvPr id="10" name="Прямоугольник 9"/>
          <p:cNvSpPr/>
          <p:nvPr/>
        </p:nvSpPr>
        <p:spPr>
          <a:xfrm>
            <a:off x="251520" y="980728"/>
            <a:ext cx="8640960" cy="4616648"/>
          </a:xfrm>
          <a:prstGeom prst="rect">
            <a:avLst/>
          </a:prstGeom>
        </p:spPr>
        <p:txBody>
          <a:bodyPr wrap="square">
            <a:spAutoFit/>
          </a:bodyPr>
          <a:lstStyle/>
          <a:p>
            <a:pPr marL="457200" indent="-457200">
              <a:lnSpc>
                <a:spcPct val="150000"/>
              </a:lnSpc>
              <a:buAutoNum type="arabicPeriod"/>
            </a:pPr>
            <a:r>
              <a:rPr lang="ru-RU" sz="2800" dirty="0" smtClean="0">
                <a:solidFill>
                  <a:schemeClr val="tx2"/>
                </a:solidFill>
              </a:rPr>
              <a:t>Устройство КМОП и ТТЛ логических элементов.</a:t>
            </a:r>
          </a:p>
          <a:p>
            <a:pPr marL="457200" indent="-457200">
              <a:lnSpc>
                <a:spcPct val="150000"/>
              </a:lnSpc>
              <a:buAutoNum type="arabicPeriod"/>
            </a:pPr>
            <a:r>
              <a:rPr lang="ru-RU" sz="2800" dirty="0" smtClean="0">
                <a:solidFill>
                  <a:schemeClr val="tx2"/>
                </a:solidFill>
              </a:rPr>
              <a:t>Характеристики цифровых элементов.</a:t>
            </a:r>
          </a:p>
          <a:p>
            <a:pPr marL="457200" indent="-457200">
              <a:lnSpc>
                <a:spcPct val="150000"/>
              </a:lnSpc>
              <a:buAutoNum type="arabicPeriod"/>
            </a:pPr>
            <a:r>
              <a:rPr lang="ru-RU" sz="2800" dirty="0">
                <a:solidFill>
                  <a:schemeClr val="tx2"/>
                </a:solidFill>
              </a:rPr>
              <a:t>Б</a:t>
            </a:r>
            <a:r>
              <a:rPr lang="ru-RU" sz="2800" dirty="0" smtClean="0">
                <a:solidFill>
                  <a:schemeClr val="tx2"/>
                </a:solidFill>
              </a:rPr>
              <a:t>улева алгебра: законы, ДНФ, КНД</a:t>
            </a:r>
          </a:p>
          <a:p>
            <a:pPr marL="457200" indent="-457200">
              <a:lnSpc>
                <a:spcPct val="150000"/>
              </a:lnSpc>
              <a:buAutoNum type="arabicPeriod"/>
            </a:pPr>
            <a:r>
              <a:rPr lang="ru-RU" sz="2800" dirty="0" smtClean="0">
                <a:solidFill>
                  <a:schemeClr val="tx2"/>
                </a:solidFill>
              </a:rPr>
              <a:t>Логические </a:t>
            </a:r>
            <a:r>
              <a:rPr lang="ru-RU" sz="2800" dirty="0">
                <a:solidFill>
                  <a:schemeClr val="tx2"/>
                </a:solidFill>
              </a:rPr>
              <a:t>базисы (И-НЕ, ИЛИ-НЕ): построение в базисах любого логического элемента</a:t>
            </a:r>
            <a:r>
              <a:rPr lang="ru-RU" sz="2800" dirty="0" smtClean="0">
                <a:solidFill>
                  <a:schemeClr val="tx2"/>
                </a:solidFill>
              </a:rPr>
              <a:t>.</a:t>
            </a:r>
          </a:p>
          <a:p>
            <a:pPr marL="457200" indent="-457200">
              <a:lnSpc>
                <a:spcPct val="150000"/>
              </a:lnSpc>
              <a:buAutoNum type="arabicPeriod"/>
            </a:pPr>
            <a:r>
              <a:rPr lang="ru-RU" sz="2800" dirty="0" smtClean="0">
                <a:solidFill>
                  <a:schemeClr val="tx2"/>
                </a:solidFill>
              </a:rPr>
              <a:t>Минимизация функций: карты Карно</a:t>
            </a:r>
            <a:endParaRPr lang="ru-RU" sz="2800" dirty="0">
              <a:solidFill>
                <a:schemeClr val="tx2"/>
              </a:solidFill>
            </a:endParaRPr>
          </a:p>
          <a:p>
            <a:pPr marL="457200" indent="-457200">
              <a:lnSpc>
                <a:spcPct val="150000"/>
              </a:lnSpc>
              <a:buAutoNum type="arabicPeriod"/>
            </a:pPr>
            <a:r>
              <a:rPr lang="ru-RU" sz="2800" dirty="0" smtClean="0">
                <a:solidFill>
                  <a:schemeClr val="tx2"/>
                </a:solidFill>
              </a:rPr>
              <a:t>Задачи для самостоятельного решения.</a:t>
            </a:r>
            <a:endParaRPr lang="ru-RU" sz="2800" dirty="0"/>
          </a:p>
        </p:txBody>
      </p:sp>
    </p:spTree>
    <p:extLst>
      <p:ext uri="{BB962C8B-B14F-4D97-AF65-F5344CB8AC3E}">
        <p14:creationId xmlns:p14="http://schemas.microsoft.com/office/powerpoint/2010/main" val="9334480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3800" b="1" dirty="0">
                <a:solidFill>
                  <a:srgbClr val="C00000"/>
                </a:solidFill>
              </a:rPr>
              <a:t>Устройство КМОП </a:t>
            </a:r>
            <a:r>
              <a:rPr lang="ru-RU" sz="3800" b="1" dirty="0" smtClean="0">
                <a:solidFill>
                  <a:srgbClr val="C00000"/>
                </a:solidFill>
              </a:rPr>
              <a:t>логических элементов</a:t>
            </a:r>
            <a:endParaRPr lang="ru-RU" sz="3800" b="1" dirty="0">
              <a:solidFill>
                <a:srgbClr val="C00000"/>
              </a:solidFill>
            </a:endParaRPr>
          </a:p>
        </p:txBody>
      </p:sp>
      <p:pic>
        <p:nvPicPr>
          <p:cNvPr id="71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656444"/>
            <a:ext cx="2805856" cy="2832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Прямоугольник 7"/>
          <p:cNvSpPr/>
          <p:nvPr/>
        </p:nvSpPr>
        <p:spPr>
          <a:xfrm>
            <a:off x="540655" y="3501579"/>
            <a:ext cx="2995885" cy="369332"/>
          </a:xfrm>
          <a:prstGeom prst="rect">
            <a:avLst/>
          </a:prstGeom>
        </p:spPr>
        <p:txBody>
          <a:bodyPr wrap="none">
            <a:spAutoFit/>
          </a:bodyPr>
          <a:lstStyle/>
          <a:p>
            <a:r>
              <a:rPr lang="ru-RU" dirty="0" smtClean="0"/>
              <a:t>Отечественное обозначение</a:t>
            </a:r>
            <a:endParaRPr lang="ru-RU" dirty="0"/>
          </a:p>
        </p:txBody>
      </p:sp>
      <p:sp>
        <p:nvSpPr>
          <p:cNvPr id="10" name="Прямоугольник 9"/>
          <p:cNvSpPr/>
          <p:nvPr/>
        </p:nvSpPr>
        <p:spPr>
          <a:xfrm>
            <a:off x="5364088" y="3515301"/>
            <a:ext cx="2821606" cy="369332"/>
          </a:xfrm>
          <a:prstGeom prst="rect">
            <a:avLst/>
          </a:prstGeom>
        </p:spPr>
        <p:txBody>
          <a:bodyPr wrap="none">
            <a:spAutoFit/>
          </a:bodyPr>
          <a:lstStyle/>
          <a:p>
            <a:r>
              <a:rPr lang="ru-RU" dirty="0" smtClean="0"/>
              <a:t>Иностранное обозначение</a:t>
            </a:r>
            <a:endParaRPr lang="ru-RU" dirty="0"/>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4221088"/>
            <a:ext cx="5075336" cy="2291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4474613"/>
            <a:ext cx="3180953" cy="17846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644" y="836711"/>
            <a:ext cx="3395457" cy="2640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13683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340768"/>
            <a:ext cx="3826835" cy="3599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Прямоугольник 4"/>
          <p:cNvSpPr/>
          <p:nvPr/>
        </p:nvSpPr>
        <p:spPr>
          <a:xfrm>
            <a:off x="498456" y="3290965"/>
            <a:ext cx="367408" cy="523220"/>
          </a:xfrm>
          <a:prstGeom prst="rect">
            <a:avLst/>
          </a:prstGeom>
        </p:spPr>
        <p:txBody>
          <a:bodyPr wrap="none">
            <a:spAutoFit/>
          </a:bodyPr>
          <a:lstStyle/>
          <a:p>
            <a:r>
              <a:rPr lang="ru-RU" sz="2800" b="1" dirty="0" smtClean="0">
                <a:solidFill>
                  <a:srgbClr val="FF0000"/>
                </a:solidFill>
              </a:rPr>
              <a:t>1</a:t>
            </a:r>
            <a:endParaRPr lang="ru-RU" sz="2800" dirty="0">
              <a:solidFill>
                <a:srgbClr val="FF0000"/>
              </a:solidFill>
            </a:endParaRPr>
          </a:p>
        </p:txBody>
      </p:sp>
      <p:sp>
        <p:nvSpPr>
          <p:cNvPr id="9" name="Прямоугольник 8"/>
          <p:cNvSpPr/>
          <p:nvPr/>
        </p:nvSpPr>
        <p:spPr>
          <a:xfrm>
            <a:off x="4110675" y="2932194"/>
            <a:ext cx="367408" cy="523220"/>
          </a:xfrm>
          <a:prstGeom prst="rect">
            <a:avLst/>
          </a:prstGeom>
        </p:spPr>
        <p:txBody>
          <a:bodyPr wrap="none">
            <a:spAutoFit/>
          </a:bodyPr>
          <a:lstStyle/>
          <a:p>
            <a:r>
              <a:rPr lang="ru-RU" sz="2800" b="1" dirty="0" smtClean="0">
                <a:solidFill>
                  <a:schemeClr val="accent1"/>
                </a:solidFill>
              </a:rPr>
              <a:t>0</a:t>
            </a:r>
            <a:endParaRPr lang="ru-RU" sz="2800" dirty="0">
              <a:solidFill>
                <a:schemeClr val="accent1"/>
              </a:solidFill>
            </a:endParaRPr>
          </a:p>
        </p:txBody>
      </p:sp>
      <p:sp>
        <p:nvSpPr>
          <p:cNvPr id="6" name="Умножение 5"/>
          <p:cNvSpPr/>
          <p:nvPr/>
        </p:nvSpPr>
        <p:spPr>
          <a:xfrm>
            <a:off x="1993135" y="1799385"/>
            <a:ext cx="1288776" cy="151216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2320667"/>
            <a:ext cx="3969992" cy="2227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Прямоугольник 7"/>
          <p:cNvSpPr/>
          <p:nvPr/>
        </p:nvSpPr>
        <p:spPr>
          <a:xfrm>
            <a:off x="7596336" y="2171337"/>
            <a:ext cx="1017664" cy="2520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Выгнутая влево стрелка 9"/>
          <p:cNvSpPr/>
          <p:nvPr/>
        </p:nvSpPr>
        <p:spPr>
          <a:xfrm rot="2047299">
            <a:off x="3052419" y="3109804"/>
            <a:ext cx="524961" cy="122913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13" name="Заголовок 1"/>
          <p:cNvSpPr txBox="1">
            <a:spLocks/>
          </p:cNvSpPr>
          <p:nvPr/>
        </p:nvSpPr>
        <p:spPr>
          <a:xfrm>
            <a:off x="107504" y="327233"/>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800" b="1" dirty="0" smtClean="0">
                <a:solidFill>
                  <a:srgbClr val="C00000"/>
                </a:solidFill>
              </a:rPr>
              <a:t>Устройство КМОП логических элементов:</a:t>
            </a:r>
          </a:p>
          <a:p>
            <a:r>
              <a:rPr lang="ru-RU" sz="3800" b="1" dirty="0" smtClean="0">
                <a:solidFill>
                  <a:srgbClr val="C00000"/>
                </a:solidFill>
              </a:rPr>
              <a:t>НЕ</a:t>
            </a:r>
            <a:endParaRPr lang="ru-RU" sz="3800" b="1" dirty="0">
              <a:solidFill>
                <a:srgbClr val="C00000"/>
              </a:solidFill>
            </a:endParaRPr>
          </a:p>
        </p:txBody>
      </p:sp>
    </p:spTree>
    <p:extLst>
      <p:ext uri="{BB962C8B-B14F-4D97-AF65-F5344CB8AC3E}">
        <p14:creationId xmlns:p14="http://schemas.microsoft.com/office/powerpoint/2010/main" val="10452526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3" y="1719972"/>
            <a:ext cx="3826835" cy="3599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Прямоугольник 4"/>
          <p:cNvSpPr/>
          <p:nvPr/>
        </p:nvSpPr>
        <p:spPr>
          <a:xfrm>
            <a:off x="467543" y="3736196"/>
            <a:ext cx="367408" cy="523220"/>
          </a:xfrm>
          <a:prstGeom prst="rect">
            <a:avLst/>
          </a:prstGeom>
        </p:spPr>
        <p:txBody>
          <a:bodyPr wrap="none">
            <a:spAutoFit/>
          </a:bodyPr>
          <a:lstStyle/>
          <a:p>
            <a:r>
              <a:rPr lang="ru-RU" sz="2800" b="1" dirty="0" smtClean="0">
                <a:solidFill>
                  <a:schemeClr val="accent1"/>
                </a:solidFill>
              </a:rPr>
              <a:t>0</a:t>
            </a:r>
            <a:endParaRPr lang="ru-RU" sz="2800" dirty="0">
              <a:solidFill>
                <a:schemeClr val="accent1"/>
              </a:solidFill>
            </a:endParaRPr>
          </a:p>
        </p:txBody>
      </p:sp>
      <p:sp>
        <p:nvSpPr>
          <p:cNvPr id="9" name="Прямоугольник 8"/>
          <p:cNvSpPr/>
          <p:nvPr/>
        </p:nvSpPr>
        <p:spPr>
          <a:xfrm>
            <a:off x="4110674" y="3321555"/>
            <a:ext cx="367408" cy="523220"/>
          </a:xfrm>
          <a:prstGeom prst="rect">
            <a:avLst/>
          </a:prstGeom>
        </p:spPr>
        <p:txBody>
          <a:bodyPr wrap="none">
            <a:spAutoFit/>
          </a:bodyPr>
          <a:lstStyle/>
          <a:p>
            <a:r>
              <a:rPr lang="ru-RU" sz="2800" b="1" dirty="0" smtClean="0">
                <a:solidFill>
                  <a:srgbClr val="FF0000"/>
                </a:solidFill>
              </a:rPr>
              <a:t>1</a:t>
            </a:r>
            <a:endParaRPr lang="ru-RU" sz="2800" dirty="0">
              <a:solidFill>
                <a:srgbClr val="FF0000"/>
              </a:solidFill>
            </a:endParaRPr>
          </a:p>
        </p:txBody>
      </p:sp>
      <p:sp>
        <p:nvSpPr>
          <p:cNvPr id="6" name="Умножение 5"/>
          <p:cNvSpPr/>
          <p:nvPr/>
        </p:nvSpPr>
        <p:spPr>
          <a:xfrm>
            <a:off x="1979711" y="3414999"/>
            <a:ext cx="1288776" cy="151216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7" y="2699871"/>
            <a:ext cx="3969992" cy="2227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Прямоугольник 7"/>
          <p:cNvSpPr/>
          <p:nvPr/>
        </p:nvSpPr>
        <p:spPr>
          <a:xfrm>
            <a:off x="6444207" y="2550541"/>
            <a:ext cx="1017664" cy="2520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Выгнутая вниз стрелка 2"/>
          <p:cNvSpPr/>
          <p:nvPr/>
        </p:nvSpPr>
        <p:spPr>
          <a:xfrm rot="3106218">
            <a:off x="2741949" y="2908006"/>
            <a:ext cx="1100413" cy="474439"/>
          </a:xfrm>
          <a:prstGeom prst="curved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11" name="Прямоугольник 10"/>
          <p:cNvSpPr/>
          <p:nvPr/>
        </p:nvSpPr>
        <p:spPr>
          <a:xfrm>
            <a:off x="2735840" y="1196752"/>
            <a:ext cx="891591" cy="523220"/>
          </a:xfrm>
          <a:prstGeom prst="rect">
            <a:avLst/>
          </a:prstGeom>
        </p:spPr>
        <p:txBody>
          <a:bodyPr wrap="none">
            <a:spAutoFit/>
          </a:bodyPr>
          <a:lstStyle/>
          <a:p>
            <a:r>
              <a:rPr lang="ru-RU" sz="2800" b="1" dirty="0" err="1" smtClean="0"/>
              <a:t>Епит</a:t>
            </a:r>
            <a:endParaRPr lang="ru-RU" sz="2800" dirty="0"/>
          </a:p>
        </p:txBody>
      </p:sp>
      <p:sp>
        <p:nvSpPr>
          <p:cNvPr id="13" name="Заголовок 1"/>
          <p:cNvSpPr txBox="1">
            <a:spLocks/>
          </p:cNvSpPr>
          <p:nvPr/>
        </p:nvSpPr>
        <p:spPr>
          <a:xfrm>
            <a:off x="107504" y="327233"/>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800" b="1" dirty="0" smtClean="0">
                <a:solidFill>
                  <a:srgbClr val="C00000"/>
                </a:solidFill>
              </a:rPr>
              <a:t>Устройство КМОП логических элементов:</a:t>
            </a:r>
          </a:p>
          <a:p>
            <a:r>
              <a:rPr lang="ru-RU" sz="3800" b="1" dirty="0" smtClean="0">
                <a:solidFill>
                  <a:srgbClr val="C00000"/>
                </a:solidFill>
              </a:rPr>
              <a:t>НЕ</a:t>
            </a:r>
            <a:endParaRPr lang="ru-RU" sz="3800" b="1" dirty="0">
              <a:solidFill>
                <a:srgbClr val="C00000"/>
              </a:solidFill>
            </a:endParaRPr>
          </a:p>
        </p:txBody>
      </p:sp>
    </p:spTree>
    <p:extLst>
      <p:ext uri="{BB962C8B-B14F-4D97-AF65-F5344CB8AC3E}">
        <p14:creationId xmlns:p14="http://schemas.microsoft.com/office/powerpoint/2010/main" val="19190302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717" y="1626175"/>
            <a:ext cx="5544616" cy="4648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Прямоугольник 6"/>
          <p:cNvSpPr/>
          <p:nvPr/>
        </p:nvSpPr>
        <p:spPr>
          <a:xfrm>
            <a:off x="591067" y="3436741"/>
            <a:ext cx="497252" cy="830997"/>
          </a:xfrm>
          <a:prstGeom prst="rect">
            <a:avLst/>
          </a:prstGeom>
        </p:spPr>
        <p:txBody>
          <a:bodyPr wrap="none">
            <a:spAutoFit/>
          </a:bodyPr>
          <a:lstStyle/>
          <a:p>
            <a:r>
              <a:rPr lang="ru-RU" sz="4800" b="1" dirty="0" smtClean="0">
                <a:solidFill>
                  <a:schemeClr val="accent1"/>
                </a:solidFill>
              </a:rPr>
              <a:t>0</a:t>
            </a:r>
            <a:endParaRPr lang="ru-RU" sz="4800" dirty="0">
              <a:solidFill>
                <a:schemeClr val="accent1"/>
              </a:solidFill>
            </a:endParaRPr>
          </a:p>
        </p:txBody>
      </p:sp>
      <p:sp>
        <p:nvSpPr>
          <p:cNvPr id="8" name="Прямоугольник 7"/>
          <p:cNvSpPr/>
          <p:nvPr/>
        </p:nvSpPr>
        <p:spPr>
          <a:xfrm>
            <a:off x="580823" y="4506495"/>
            <a:ext cx="466794" cy="830997"/>
          </a:xfrm>
          <a:prstGeom prst="rect">
            <a:avLst/>
          </a:prstGeom>
        </p:spPr>
        <p:txBody>
          <a:bodyPr wrap="none">
            <a:spAutoFit/>
          </a:bodyPr>
          <a:lstStyle/>
          <a:p>
            <a:r>
              <a:rPr lang="ru-RU" sz="4800" b="1" dirty="0" smtClean="0"/>
              <a:t>х</a:t>
            </a:r>
            <a:endParaRPr lang="ru-RU" sz="4800" dirty="0"/>
          </a:p>
        </p:txBody>
      </p:sp>
      <p:sp>
        <p:nvSpPr>
          <p:cNvPr id="13" name="Прямоугольник 12"/>
          <p:cNvSpPr/>
          <p:nvPr/>
        </p:nvSpPr>
        <p:spPr>
          <a:xfrm>
            <a:off x="6431309" y="2778882"/>
            <a:ext cx="444352" cy="707886"/>
          </a:xfrm>
          <a:prstGeom prst="rect">
            <a:avLst/>
          </a:prstGeom>
        </p:spPr>
        <p:txBody>
          <a:bodyPr wrap="none">
            <a:spAutoFit/>
          </a:bodyPr>
          <a:lstStyle/>
          <a:p>
            <a:r>
              <a:rPr lang="ru-RU" sz="4000" b="1" dirty="0" smtClean="0">
                <a:solidFill>
                  <a:srgbClr val="FF0000"/>
                </a:solidFill>
              </a:rPr>
              <a:t>1</a:t>
            </a:r>
            <a:endParaRPr lang="ru-RU" sz="4000" dirty="0">
              <a:solidFill>
                <a:srgbClr val="FF0000"/>
              </a:solidFill>
            </a:endParaRPr>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5742" y="5013176"/>
            <a:ext cx="2567627" cy="144052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5"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430" y="765363"/>
            <a:ext cx="2023314" cy="1417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Заголовок 1"/>
          <p:cNvSpPr txBox="1">
            <a:spLocks/>
          </p:cNvSpPr>
          <p:nvPr/>
        </p:nvSpPr>
        <p:spPr>
          <a:xfrm>
            <a:off x="107504" y="260648"/>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800" b="1" dirty="0" smtClean="0">
                <a:solidFill>
                  <a:srgbClr val="C00000"/>
                </a:solidFill>
              </a:rPr>
              <a:t>Устройство КМОП логических элементов:</a:t>
            </a:r>
          </a:p>
          <a:p>
            <a:r>
              <a:rPr lang="ru-RU" sz="3800" b="1" dirty="0" smtClean="0">
                <a:solidFill>
                  <a:srgbClr val="C00000"/>
                </a:solidFill>
              </a:rPr>
              <a:t>И-НЕ</a:t>
            </a:r>
            <a:endParaRPr lang="ru-RU" sz="3800" b="1" dirty="0">
              <a:solidFill>
                <a:srgbClr val="C00000"/>
              </a:solidFill>
            </a:endParaRPr>
          </a:p>
        </p:txBody>
      </p:sp>
    </p:spTree>
    <p:extLst>
      <p:ext uri="{BB962C8B-B14F-4D97-AF65-F5344CB8AC3E}">
        <p14:creationId xmlns:p14="http://schemas.microsoft.com/office/powerpoint/2010/main" val="25546920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595" y="1501313"/>
            <a:ext cx="5544616" cy="4648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Прямоугольник 6"/>
          <p:cNvSpPr/>
          <p:nvPr/>
        </p:nvSpPr>
        <p:spPr>
          <a:xfrm>
            <a:off x="599945" y="3311879"/>
            <a:ext cx="497252" cy="830997"/>
          </a:xfrm>
          <a:prstGeom prst="rect">
            <a:avLst/>
          </a:prstGeom>
        </p:spPr>
        <p:txBody>
          <a:bodyPr wrap="none">
            <a:spAutoFit/>
          </a:bodyPr>
          <a:lstStyle/>
          <a:p>
            <a:r>
              <a:rPr lang="ru-RU" sz="4800" b="1" dirty="0" smtClean="0">
                <a:solidFill>
                  <a:schemeClr val="accent1"/>
                </a:solidFill>
              </a:rPr>
              <a:t>0</a:t>
            </a:r>
            <a:endParaRPr lang="ru-RU" sz="4800" dirty="0">
              <a:solidFill>
                <a:schemeClr val="accent1"/>
              </a:solidFill>
            </a:endParaRPr>
          </a:p>
        </p:txBody>
      </p:sp>
      <p:sp>
        <p:nvSpPr>
          <p:cNvPr id="8" name="Прямоугольник 7"/>
          <p:cNvSpPr/>
          <p:nvPr/>
        </p:nvSpPr>
        <p:spPr>
          <a:xfrm>
            <a:off x="589701" y="4381633"/>
            <a:ext cx="466794" cy="830997"/>
          </a:xfrm>
          <a:prstGeom prst="rect">
            <a:avLst/>
          </a:prstGeom>
        </p:spPr>
        <p:txBody>
          <a:bodyPr wrap="none">
            <a:spAutoFit/>
          </a:bodyPr>
          <a:lstStyle/>
          <a:p>
            <a:r>
              <a:rPr lang="ru-RU" sz="4800" b="1" dirty="0" smtClean="0"/>
              <a:t>х</a:t>
            </a:r>
            <a:endParaRPr lang="ru-RU" sz="4800" dirty="0"/>
          </a:p>
        </p:txBody>
      </p:sp>
      <p:sp>
        <p:nvSpPr>
          <p:cNvPr id="9" name="Умножение 8"/>
          <p:cNvSpPr/>
          <p:nvPr/>
        </p:nvSpPr>
        <p:spPr>
          <a:xfrm>
            <a:off x="3838459" y="3309052"/>
            <a:ext cx="504056" cy="88377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Прямоугольник 12"/>
          <p:cNvSpPr/>
          <p:nvPr/>
        </p:nvSpPr>
        <p:spPr>
          <a:xfrm>
            <a:off x="6333507" y="2791180"/>
            <a:ext cx="444352" cy="707886"/>
          </a:xfrm>
          <a:prstGeom prst="rect">
            <a:avLst/>
          </a:prstGeom>
        </p:spPr>
        <p:txBody>
          <a:bodyPr wrap="none">
            <a:spAutoFit/>
          </a:bodyPr>
          <a:lstStyle/>
          <a:p>
            <a:r>
              <a:rPr lang="ru-RU" sz="4000" b="1" dirty="0" smtClean="0">
                <a:solidFill>
                  <a:srgbClr val="FF0000"/>
                </a:solidFill>
              </a:rPr>
              <a:t>1</a:t>
            </a:r>
            <a:endParaRPr lang="ru-RU" sz="4000" dirty="0">
              <a:solidFill>
                <a:srgbClr val="FF0000"/>
              </a:solidFill>
            </a:endParaRPr>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620" y="4888314"/>
            <a:ext cx="2567627" cy="144052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Полилиния 4"/>
          <p:cNvSpPr/>
          <p:nvPr/>
        </p:nvSpPr>
        <p:spPr>
          <a:xfrm>
            <a:off x="2927075" y="2728074"/>
            <a:ext cx="766985" cy="936104"/>
          </a:xfrm>
          <a:custGeom>
            <a:avLst/>
            <a:gdLst>
              <a:gd name="connsiteX0" fmla="*/ 0 w 766985"/>
              <a:gd name="connsiteY0" fmla="*/ 426720 h 426720"/>
              <a:gd name="connsiteX1" fmla="*/ 259080 w 766985"/>
              <a:gd name="connsiteY1" fmla="*/ 411480 h 426720"/>
              <a:gd name="connsiteX2" fmla="*/ 304800 w 766985"/>
              <a:gd name="connsiteY2" fmla="*/ 396240 h 426720"/>
              <a:gd name="connsiteX3" fmla="*/ 335280 w 766985"/>
              <a:gd name="connsiteY3" fmla="*/ 388620 h 426720"/>
              <a:gd name="connsiteX4" fmla="*/ 381000 w 766985"/>
              <a:gd name="connsiteY4" fmla="*/ 373380 h 426720"/>
              <a:gd name="connsiteX5" fmla="*/ 411480 w 766985"/>
              <a:gd name="connsiteY5" fmla="*/ 365760 h 426720"/>
              <a:gd name="connsiteX6" fmla="*/ 434340 w 766985"/>
              <a:gd name="connsiteY6" fmla="*/ 358140 h 426720"/>
              <a:gd name="connsiteX7" fmla="*/ 541020 w 766985"/>
              <a:gd name="connsiteY7" fmla="*/ 335280 h 426720"/>
              <a:gd name="connsiteX8" fmla="*/ 601980 w 766985"/>
              <a:gd name="connsiteY8" fmla="*/ 320040 h 426720"/>
              <a:gd name="connsiteX9" fmla="*/ 647700 w 766985"/>
              <a:gd name="connsiteY9" fmla="*/ 289560 h 426720"/>
              <a:gd name="connsiteX10" fmla="*/ 701040 w 766985"/>
              <a:gd name="connsiteY10" fmla="*/ 266700 h 426720"/>
              <a:gd name="connsiteX11" fmla="*/ 739140 w 766985"/>
              <a:gd name="connsiteY11" fmla="*/ 213360 h 426720"/>
              <a:gd name="connsiteX12" fmla="*/ 754380 w 766985"/>
              <a:gd name="connsiteY12" fmla="*/ 167640 h 426720"/>
              <a:gd name="connsiteX13" fmla="*/ 762000 w 766985"/>
              <a:gd name="connsiteY13" fmla="*/ 0 h 42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6985" h="426720">
                <a:moveTo>
                  <a:pt x="0" y="426720"/>
                </a:moveTo>
                <a:cubicBezTo>
                  <a:pt x="11205" y="426289"/>
                  <a:pt x="196799" y="424826"/>
                  <a:pt x="259080" y="411480"/>
                </a:cubicBezTo>
                <a:cubicBezTo>
                  <a:pt x="274788" y="408114"/>
                  <a:pt x="289215" y="400136"/>
                  <a:pt x="304800" y="396240"/>
                </a:cubicBezTo>
                <a:cubicBezTo>
                  <a:pt x="314960" y="393700"/>
                  <a:pt x="325249" y="391629"/>
                  <a:pt x="335280" y="388620"/>
                </a:cubicBezTo>
                <a:cubicBezTo>
                  <a:pt x="350667" y="384004"/>
                  <a:pt x="365415" y="377276"/>
                  <a:pt x="381000" y="373380"/>
                </a:cubicBezTo>
                <a:cubicBezTo>
                  <a:pt x="391160" y="370840"/>
                  <a:pt x="401410" y="368637"/>
                  <a:pt x="411480" y="365760"/>
                </a:cubicBezTo>
                <a:cubicBezTo>
                  <a:pt x="419203" y="363553"/>
                  <a:pt x="426591" y="360253"/>
                  <a:pt x="434340" y="358140"/>
                </a:cubicBezTo>
                <a:cubicBezTo>
                  <a:pt x="506300" y="338515"/>
                  <a:pt x="477582" y="346814"/>
                  <a:pt x="541020" y="335280"/>
                </a:cubicBezTo>
                <a:cubicBezTo>
                  <a:pt x="551062" y="333454"/>
                  <a:pt x="589118" y="327185"/>
                  <a:pt x="601980" y="320040"/>
                </a:cubicBezTo>
                <a:cubicBezTo>
                  <a:pt x="617991" y="311145"/>
                  <a:pt x="630324" y="295352"/>
                  <a:pt x="647700" y="289560"/>
                </a:cubicBezTo>
                <a:cubicBezTo>
                  <a:pt x="681336" y="278348"/>
                  <a:pt x="663376" y="285532"/>
                  <a:pt x="701040" y="266700"/>
                </a:cubicBezTo>
                <a:cubicBezTo>
                  <a:pt x="704110" y="262606"/>
                  <a:pt x="735088" y="222476"/>
                  <a:pt x="739140" y="213360"/>
                </a:cubicBezTo>
                <a:cubicBezTo>
                  <a:pt x="745664" y="198680"/>
                  <a:pt x="749300" y="182880"/>
                  <a:pt x="754380" y="167640"/>
                </a:cubicBezTo>
                <a:cubicBezTo>
                  <a:pt x="777261" y="98997"/>
                  <a:pt x="762000" y="152812"/>
                  <a:pt x="762000" y="0"/>
                </a:cubicBezTo>
              </a:path>
            </a:pathLst>
          </a:custGeom>
          <a:noFill/>
          <a:ln w="3810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5"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73" y="554102"/>
            <a:ext cx="2097109" cy="14695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Полилиния 3"/>
          <p:cNvSpPr/>
          <p:nvPr/>
        </p:nvSpPr>
        <p:spPr>
          <a:xfrm>
            <a:off x="4685784" y="2153126"/>
            <a:ext cx="816851" cy="815340"/>
          </a:xfrm>
          <a:custGeom>
            <a:avLst/>
            <a:gdLst>
              <a:gd name="connsiteX0" fmla="*/ 9131 w 816851"/>
              <a:gd name="connsiteY0" fmla="*/ 0 h 815340"/>
              <a:gd name="connsiteX1" fmla="*/ 9131 w 816851"/>
              <a:gd name="connsiteY1" fmla="*/ 190500 h 815340"/>
              <a:gd name="connsiteX2" fmla="*/ 16751 w 816851"/>
              <a:gd name="connsiteY2" fmla="*/ 350520 h 815340"/>
              <a:gd name="connsiteX3" fmla="*/ 24371 w 816851"/>
              <a:gd name="connsiteY3" fmla="*/ 388620 h 815340"/>
              <a:gd name="connsiteX4" fmla="*/ 39611 w 816851"/>
              <a:gd name="connsiteY4" fmla="*/ 411480 h 815340"/>
              <a:gd name="connsiteX5" fmla="*/ 70091 w 816851"/>
              <a:gd name="connsiteY5" fmla="*/ 487680 h 815340"/>
              <a:gd name="connsiteX6" fmla="*/ 100571 w 816851"/>
              <a:gd name="connsiteY6" fmla="*/ 533400 h 815340"/>
              <a:gd name="connsiteX7" fmla="*/ 123431 w 816851"/>
              <a:gd name="connsiteY7" fmla="*/ 579120 h 815340"/>
              <a:gd name="connsiteX8" fmla="*/ 146291 w 816851"/>
              <a:gd name="connsiteY8" fmla="*/ 594360 h 815340"/>
              <a:gd name="connsiteX9" fmla="*/ 176771 w 816851"/>
              <a:gd name="connsiteY9" fmla="*/ 624840 h 815340"/>
              <a:gd name="connsiteX10" fmla="*/ 199631 w 816851"/>
              <a:gd name="connsiteY10" fmla="*/ 647700 h 815340"/>
              <a:gd name="connsiteX11" fmla="*/ 245351 w 816851"/>
              <a:gd name="connsiteY11" fmla="*/ 670560 h 815340"/>
              <a:gd name="connsiteX12" fmla="*/ 291071 w 816851"/>
              <a:gd name="connsiteY12" fmla="*/ 708660 h 815340"/>
              <a:gd name="connsiteX13" fmla="*/ 313931 w 816851"/>
              <a:gd name="connsiteY13" fmla="*/ 716280 h 815340"/>
              <a:gd name="connsiteX14" fmla="*/ 374891 w 816851"/>
              <a:gd name="connsiteY14" fmla="*/ 739140 h 815340"/>
              <a:gd name="connsiteX15" fmla="*/ 420611 w 816851"/>
              <a:gd name="connsiteY15" fmla="*/ 754380 h 815340"/>
              <a:gd name="connsiteX16" fmla="*/ 603491 w 816851"/>
              <a:gd name="connsiteY16" fmla="*/ 762000 h 815340"/>
              <a:gd name="connsiteX17" fmla="*/ 694931 w 816851"/>
              <a:gd name="connsiteY17" fmla="*/ 769620 h 815340"/>
              <a:gd name="connsiteX18" fmla="*/ 725411 w 816851"/>
              <a:gd name="connsiteY18" fmla="*/ 784860 h 815340"/>
              <a:gd name="connsiteX19" fmla="*/ 748271 w 816851"/>
              <a:gd name="connsiteY19" fmla="*/ 792480 h 815340"/>
              <a:gd name="connsiteX20" fmla="*/ 801611 w 816851"/>
              <a:gd name="connsiteY20" fmla="*/ 807720 h 815340"/>
              <a:gd name="connsiteX21" fmla="*/ 816851 w 816851"/>
              <a:gd name="connsiteY21" fmla="*/ 815340 h 81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6851" h="815340">
                <a:moveTo>
                  <a:pt x="9131" y="0"/>
                </a:moveTo>
                <a:cubicBezTo>
                  <a:pt x="-6538" y="94011"/>
                  <a:pt x="1023" y="28345"/>
                  <a:pt x="9131" y="190500"/>
                </a:cubicBezTo>
                <a:cubicBezTo>
                  <a:pt x="11798" y="243834"/>
                  <a:pt x="12655" y="297277"/>
                  <a:pt x="16751" y="350520"/>
                </a:cubicBezTo>
                <a:cubicBezTo>
                  <a:pt x="17744" y="363433"/>
                  <a:pt x="19823" y="376493"/>
                  <a:pt x="24371" y="388620"/>
                </a:cubicBezTo>
                <a:cubicBezTo>
                  <a:pt x="27587" y="397195"/>
                  <a:pt x="35892" y="403111"/>
                  <a:pt x="39611" y="411480"/>
                </a:cubicBezTo>
                <a:cubicBezTo>
                  <a:pt x="64534" y="467557"/>
                  <a:pt x="43360" y="443128"/>
                  <a:pt x="70091" y="487680"/>
                </a:cubicBezTo>
                <a:cubicBezTo>
                  <a:pt x="79515" y="503386"/>
                  <a:pt x="94779" y="516024"/>
                  <a:pt x="100571" y="533400"/>
                </a:cubicBezTo>
                <a:cubicBezTo>
                  <a:pt x="106769" y="551993"/>
                  <a:pt x="108659" y="564348"/>
                  <a:pt x="123431" y="579120"/>
                </a:cubicBezTo>
                <a:cubicBezTo>
                  <a:pt x="129907" y="585596"/>
                  <a:pt x="138671" y="589280"/>
                  <a:pt x="146291" y="594360"/>
                </a:cubicBezTo>
                <a:cubicBezTo>
                  <a:pt x="160805" y="637903"/>
                  <a:pt x="141937" y="601617"/>
                  <a:pt x="176771" y="624840"/>
                </a:cubicBezTo>
                <a:cubicBezTo>
                  <a:pt x="185737" y="630818"/>
                  <a:pt x="191352" y="640801"/>
                  <a:pt x="199631" y="647700"/>
                </a:cubicBezTo>
                <a:cubicBezTo>
                  <a:pt x="219326" y="664113"/>
                  <a:pt x="222440" y="662923"/>
                  <a:pt x="245351" y="670560"/>
                </a:cubicBezTo>
                <a:cubicBezTo>
                  <a:pt x="262203" y="687412"/>
                  <a:pt x="269853" y="698051"/>
                  <a:pt x="291071" y="708660"/>
                </a:cubicBezTo>
                <a:cubicBezTo>
                  <a:pt x="298255" y="712252"/>
                  <a:pt x="306548" y="713116"/>
                  <a:pt x="313931" y="716280"/>
                </a:cubicBezTo>
                <a:cubicBezTo>
                  <a:pt x="393420" y="750347"/>
                  <a:pt x="296842" y="715725"/>
                  <a:pt x="374891" y="739140"/>
                </a:cubicBezTo>
                <a:cubicBezTo>
                  <a:pt x="390278" y="743756"/>
                  <a:pt x="404561" y="753711"/>
                  <a:pt x="420611" y="754380"/>
                </a:cubicBezTo>
                <a:lnTo>
                  <a:pt x="603491" y="762000"/>
                </a:lnTo>
                <a:cubicBezTo>
                  <a:pt x="634030" y="763697"/>
                  <a:pt x="664451" y="767080"/>
                  <a:pt x="694931" y="769620"/>
                </a:cubicBezTo>
                <a:cubicBezTo>
                  <a:pt x="705091" y="774700"/>
                  <a:pt x="714970" y="780385"/>
                  <a:pt x="725411" y="784860"/>
                </a:cubicBezTo>
                <a:cubicBezTo>
                  <a:pt x="732794" y="788024"/>
                  <a:pt x="740578" y="790172"/>
                  <a:pt x="748271" y="792480"/>
                </a:cubicBezTo>
                <a:cubicBezTo>
                  <a:pt x="765983" y="797793"/>
                  <a:pt x="784068" y="801872"/>
                  <a:pt x="801611" y="807720"/>
                </a:cubicBezTo>
                <a:cubicBezTo>
                  <a:pt x="806999" y="809516"/>
                  <a:pt x="811771" y="812800"/>
                  <a:pt x="816851" y="815340"/>
                </a:cubicBezTo>
              </a:path>
            </a:pathLst>
          </a:custGeom>
          <a:noFill/>
          <a:ln w="38100">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Заголовок 1"/>
          <p:cNvSpPr txBox="1">
            <a:spLocks/>
          </p:cNvSpPr>
          <p:nvPr/>
        </p:nvSpPr>
        <p:spPr>
          <a:xfrm>
            <a:off x="107504" y="260648"/>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800" b="1" dirty="0" smtClean="0">
                <a:solidFill>
                  <a:srgbClr val="C00000"/>
                </a:solidFill>
              </a:rPr>
              <a:t>Устройство КМОП логических элементов:</a:t>
            </a:r>
          </a:p>
          <a:p>
            <a:r>
              <a:rPr lang="ru-RU" sz="3800" b="1" dirty="0" smtClean="0">
                <a:solidFill>
                  <a:srgbClr val="C00000"/>
                </a:solidFill>
              </a:rPr>
              <a:t>И-НЕ</a:t>
            </a:r>
            <a:endParaRPr lang="ru-RU" sz="3800" b="1" dirty="0">
              <a:solidFill>
                <a:srgbClr val="C00000"/>
              </a:solidFill>
            </a:endParaRPr>
          </a:p>
        </p:txBody>
      </p:sp>
    </p:spTree>
    <p:extLst>
      <p:ext uri="{BB962C8B-B14F-4D97-AF65-F5344CB8AC3E}">
        <p14:creationId xmlns:p14="http://schemas.microsoft.com/office/powerpoint/2010/main" val="12948052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735630"/>
            <a:ext cx="5544616" cy="4648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Прямоугольник 6"/>
          <p:cNvSpPr/>
          <p:nvPr/>
        </p:nvSpPr>
        <p:spPr>
          <a:xfrm>
            <a:off x="566982" y="3546196"/>
            <a:ext cx="497252" cy="830997"/>
          </a:xfrm>
          <a:prstGeom prst="rect">
            <a:avLst/>
          </a:prstGeom>
        </p:spPr>
        <p:txBody>
          <a:bodyPr wrap="none">
            <a:spAutoFit/>
          </a:bodyPr>
          <a:lstStyle/>
          <a:p>
            <a:r>
              <a:rPr lang="ru-RU" sz="4800" b="1" dirty="0" smtClean="0">
                <a:solidFill>
                  <a:srgbClr val="FF0000"/>
                </a:solidFill>
              </a:rPr>
              <a:t>1</a:t>
            </a:r>
            <a:endParaRPr lang="ru-RU" sz="4800" dirty="0">
              <a:solidFill>
                <a:srgbClr val="FF0000"/>
              </a:solidFill>
            </a:endParaRPr>
          </a:p>
        </p:txBody>
      </p:sp>
      <p:sp>
        <p:nvSpPr>
          <p:cNvPr id="8" name="Прямоугольник 7"/>
          <p:cNvSpPr/>
          <p:nvPr/>
        </p:nvSpPr>
        <p:spPr>
          <a:xfrm>
            <a:off x="556738" y="4615950"/>
            <a:ext cx="497252" cy="830997"/>
          </a:xfrm>
          <a:prstGeom prst="rect">
            <a:avLst/>
          </a:prstGeom>
        </p:spPr>
        <p:txBody>
          <a:bodyPr wrap="none">
            <a:spAutoFit/>
          </a:bodyPr>
          <a:lstStyle/>
          <a:p>
            <a:r>
              <a:rPr lang="ru-RU" sz="4800" b="1" dirty="0" smtClean="0">
                <a:solidFill>
                  <a:srgbClr val="FF0000"/>
                </a:solidFill>
              </a:rPr>
              <a:t>1</a:t>
            </a:r>
            <a:endParaRPr lang="ru-RU" sz="4800" dirty="0">
              <a:solidFill>
                <a:srgbClr val="FF0000"/>
              </a:solidFill>
            </a:endParaRPr>
          </a:p>
        </p:txBody>
      </p:sp>
      <p:sp>
        <p:nvSpPr>
          <p:cNvPr id="13" name="Прямоугольник 12"/>
          <p:cNvSpPr/>
          <p:nvPr/>
        </p:nvSpPr>
        <p:spPr>
          <a:xfrm>
            <a:off x="6300544" y="3025497"/>
            <a:ext cx="444352" cy="707886"/>
          </a:xfrm>
          <a:prstGeom prst="rect">
            <a:avLst/>
          </a:prstGeom>
        </p:spPr>
        <p:txBody>
          <a:bodyPr wrap="none">
            <a:spAutoFit/>
          </a:bodyPr>
          <a:lstStyle/>
          <a:p>
            <a:r>
              <a:rPr lang="ru-RU" sz="4000" b="1" dirty="0" smtClean="0">
                <a:solidFill>
                  <a:schemeClr val="accent1"/>
                </a:solidFill>
              </a:rPr>
              <a:t>0</a:t>
            </a:r>
            <a:endParaRPr lang="ru-RU" sz="4000" dirty="0">
              <a:solidFill>
                <a:schemeClr val="accent1"/>
              </a:solidFill>
            </a:endParaRPr>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1657" y="5122631"/>
            <a:ext cx="2567627" cy="144052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1" name="Умножение 10"/>
          <p:cNvSpPr/>
          <p:nvPr/>
        </p:nvSpPr>
        <p:spPr>
          <a:xfrm>
            <a:off x="2055756" y="2178244"/>
            <a:ext cx="504056" cy="88377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Умножение 14"/>
          <p:cNvSpPr/>
          <p:nvPr/>
        </p:nvSpPr>
        <p:spPr>
          <a:xfrm>
            <a:off x="3711940" y="2195286"/>
            <a:ext cx="504056" cy="88377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Стрелка вниз 5"/>
          <p:cNvSpPr/>
          <p:nvPr/>
        </p:nvSpPr>
        <p:spPr>
          <a:xfrm>
            <a:off x="5548144" y="3546196"/>
            <a:ext cx="216024" cy="23685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8"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09" y="711880"/>
            <a:ext cx="2092623" cy="1466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Заголовок 1"/>
          <p:cNvSpPr txBox="1">
            <a:spLocks/>
          </p:cNvSpPr>
          <p:nvPr/>
        </p:nvSpPr>
        <p:spPr>
          <a:xfrm>
            <a:off x="107504" y="260648"/>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800" b="1" dirty="0" smtClean="0">
                <a:solidFill>
                  <a:srgbClr val="C00000"/>
                </a:solidFill>
              </a:rPr>
              <a:t>Устройство КМОП логических элементов:</a:t>
            </a:r>
          </a:p>
          <a:p>
            <a:r>
              <a:rPr lang="ru-RU" sz="3800" b="1" dirty="0" smtClean="0">
                <a:solidFill>
                  <a:srgbClr val="C00000"/>
                </a:solidFill>
              </a:rPr>
              <a:t>И-НЕ</a:t>
            </a:r>
            <a:endParaRPr lang="ru-RU" sz="3800" b="1" dirty="0">
              <a:solidFill>
                <a:srgbClr val="C00000"/>
              </a:solidFill>
            </a:endParaRPr>
          </a:p>
        </p:txBody>
      </p:sp>
    </p:spTree>
    <p:extLst>
      <p:ext uri="{BB962C8B-B14F-4D97-AF65-F5344CB8AC3E}">
        <p14:creationId xmlns:p14="http://schemas.microsoft.com/office/powerpoint/2010/main" val="25886815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300" y="959873"/>
            <a:ext cx="5821059" cy="5317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Прямоугольник 6"/>
          <p:cNvSpPr/>
          <p:nvPr/>
        </p:nvSpPr>
        <p:spPr>
          <a:xfrm>
            <a:off x="806416" y="2028655"/>
            <a:ext cx="367408" cy="523220"/>
          </a:xfrm>
          <a:prstGeom prst="rect">
            <a:avLst/>
          </a:prstGeom>
        </p:spPr>
        <p:txBody>
          <a:bodyPr wrap="none">
            <a:spAutoFit/>
          </a:bodyPr>
          <a:lstStyle/>
          <a:p>
            <a:r>
              <a:rPr lang="ru-RU" sz="2800" b="1" dirty="0" smtClean="0">
                <a:solidFill>
                  <a:srgbClr val="FF0000"/>
                </a:solidFill>
              </a:rPr>
              <a:t>1</a:t>
            </a:r>
            <a:endParaRPr lang="ru-RU" sz="2800" dirty="0">
              <a:solidFill>
                <a:srgbClr val="FF0000"/>
              </a:solidFill>
            </a:endParaRPr>
          </a:p>
        </p:txBody>
      </p:sp>
      <p:sp>
        <p:nvSpPr>
          <p:cNvPr id="8" name="Прямоугольник 7"/>
          <p:cNvSpPr/>
          <p:nvPr/>
        </p:nvSpPr>
        <p:spPr>
          <a:xfrm>
            <a:off x="815232" y="3066037"/>
            <a:ext cx="349776" cy="523220"/>
          </a:xfrm>
          <a:prstGeom prst="rect">
            <a:avLst/>
          </a:prstGeom>
        </p:spPr>
        <p:txBody>
          <a:bodyPr wrap="none">
            <a:spAutoFit/>
          </a:bodyPr>
          <a:lstStyle/>
          <a:p>
            <a:r>
              <a:rPr lang="ru-RU" sz="2800" b="1" dirty="0" smtClean="0"/>
              <a:t>х</a:t>
            </a:r>
            <a:endParaRPr lang="ru-RU" sz="2800" dirty="0"/>
          </a:p>
        </p:txBody>
      </p:sp>
      <p:sp>
        <p:nvSpPr>
          <p:cNvPr id="13" name="Прямоугольник 12"/>
          <p:cNvSpPr/>
          <p:nvPr/>
        </p:nvSpPr>
        <p:spPr>
          <a:xfrm>
            <a:off x="5580112" y="3455422"/>
            <a:ext cx="367408" cy="523220"/>
          </a:xfrm>
          <a:prstGeom prst="rect">
            <a:avLst/>
          </a:prstGeom>
        </p:spPr>
        <p:txBody>
          <a:bodyPr wrap="none">
            <a:spAutoFit/>
          </a:bodyPr>
          <a:lstStyle/>
          <a:p>
            <a:r>
              <a:rPr lang="ru-RU" sz="2800" b="1" dirty="0" smtClean="0">
                <a:solidFill>
                  <a:schemeClr val="accent1"/>
                </a:solidFill>
              </a:rPr>
              <a:t>0</a:t>
            </a:r>
            <a:endParaRPr lang="ru-RU" sz="2800" dirty="0">
              <a:solidFill>
                <a:schemeClr val="accent1"/>
              </a:solidFill>
            </a:endParaRPr>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5311" y="4725144"/>
            <a:ext cx="2567627" cy="144052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5"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6525" y="1742626"/>
            <a:ext cx="2139922" cy="1502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Заголовок 1"/>
          <p:cNvSpPr txBox="1">
            <a:spLocks/>
          </p:cNvSpPr>
          <p:nvPr/>
        </p:nvSpPr>
        <p:spPr>
          <a:xfrm>
            <a:off x="107504" y="260648"/>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800" b="1" dirty="0" smtClean="0">
                <a:solidFill>
                  <a:srgbClr val="C00000"/>
                </a:solidFill>
              </a:rPr>
              <a:t>Устройство КМОП логических элементов:</a:t>
            </a:r>
          </a:p>
          <a:p>
            <a:r>
              <a:rPr lang="ru-RU" sz="3800" b="1" dirty="0" smtClean="0">
                <a:solidFill>
                  <a:srgbClr val="C00000"/>
                </a:solidFill>
              </a:rPr>
              <a:t>ИЛИ-НЕ</a:t>
            </a:r>
            <a:endParaRPr lang="ru-RU" sz="3800" b="1" dirty="0">
              <a:solidFill>
                <a:srgbClr val="C00000"/>
              </a:solidFill>
            </a:endParaRPr>
          </a:p>
        </p:txBody>
      </p:sp>
    </p:spTree>
    <p:extLst>
      <p:ext uri="{BB962C8B-B14F-4D97-AF65-F5344CB8AC3E}">
        <p14:creationId xmlns:p14="http://schemas.microsoft.com/office/powerpoint/2010/main" val="22928637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300" y="959873"/>
            <a:ext cx="5821059" cy="5317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Прямоугольник 6"/>
          <p:cNvSpPr/>
          <p:nvPr/>
        </p:nvSpPr>
        <p:spPr>
          <a:xfrm>
            <a:off x="806416" y="2028655"/>
            <a:ext cx="367408" cy="523220"/>
          </a:xfrm>
          <a:prstGeom prst="rect">
            <a:avLst/>
          </a:prstGeom>
        </p:spPr>
        <p:txBody>
          <a:bodyPr wrap="none">
            <a:spAutoFit/>
          </a:bodyPr>
          <a:lstStyle/>
          <a:p>
            <a:r>
              <a:rPr lang="ru-RU" sz="2800" b="1" dirty="0" smtClean="0">
                <a:solidFill>
                  <a:srgbClr val="FF0000"/>
                </a:solidFill>
              </a:rPr>
              <a:t>1</a:t>
            </a:r>
            <a:endParaRPr lang="ru-RU" sz="2800" dirty="0">
              <a:solidFill>
                <a:srgbClr val="FF0000"/>
              </a:solidFill>
            </a:endParaRPr>
          </a:p>
        </p:txBody>
      </p:sp>
      <p:sp>
        <p:nvSpPr>
          <p:cNvPr id="8" name="Прямоугольник 7"/>
          <p:cNvSpPr/>
          <p:nvPr/>
        </p:nvSpPr>
        <p:spPr>
          <a:xfrm>
            <a:off x="846192" y="3095381"/>
            <a:ext cx="349776" cy="523220"/>
          </a:xfrm>
          <a:prstGeom prst="rect">
            <a:avLst/>
          </a:prstGeom>
        </p:spPr>
        <p:txBody>
          <a:bodyPr wrap="none">
            <a:spAutoFit/>
          </a:bodyPr>
          <a:lstStyle/>
          <a:p>
            <a:r>
              <a:rPr lang="ru-RU" sz="2800" b="1" dirty="0" smtClean="0"/>
              <a:t>х</a:t>
            </a:r>
            <a:endParaRPr lang="ru-RU" sz="2800" dirty="0"/>
          </a:p>
        </p:txBody>
      </p:sp>
      <p:sp>
        <p:nvSpPr>
          <p:cNvPr id="9" name="Умножение 8"/>
          <p:cNvSpPr/>
          <p:nvPr/>
        </p:nvSpPr>
        <p:spPr>
          <a:xfrm>
            <a:off x="4078801" y="1848377"/>
            <a:ext cx="504056" cy="88377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Прямоугольник 12"/>
          <p:cNvSpPr/>
          <p:nvPr/>
        </p:nvSpPr>
        <p:spPr>
          <a:xfrm>
            <a:off x="5580112" y="3455422"/>
            <a:ext cx="367408" cy="523220"/>
          </a:xfrm>
          <a:prstGeom prst="rect">
            <a:avLst/>
          </a:prstGeom>
        </p:spPr>
        <p:txBody>
          <a:bodyPr wrap="none">
            <a:spAutoFit/>
          </a:bodyPr>
          <a:lstStyle/>
          <a:p>
            <a:r>
              <a:rPr lang="ru-RU" sz="2800" b="1" dirty="0" smtClean="0">
                <a:solidFill>
                  <a:schemeClr val="accent1"/>
                </a:solidFill>
              </a:rPr>
              <a:t>0</a:t>
            </a:r>
            <a:endParaRPr lang="ru-RU" sz="2800" dirty="0">
              <a:solidFill>
                <a:schemeClr val="accent1"/>
              </a:solidFill>
            </a:endParaRPr>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5311" y="4725144"/>
            <a:ext cx="2567627" cy="144052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5"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6525" y="1742626"/>
            <a:ext cx="2139922" cy="1502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Полилиния 3"/>
          <p:cNvSpPr/>
          <p:nvPr/>
        </p:nvSpPr>
        <p:spPr>
          <a:xfrm>
            <a:off x="2190254" y="2525130"/>
            <a:ext cx="792088" cy="2488045"/>
          </a:xfrm>
          <a:custGeom>
            <a:avLst/>
            <a:gdLst>
              <a:gd name="connsiteX0" fmla="*/ 45720 w 464820"/>
              <a:gd name="connsiteY0" fmla="*/ 0 h 2186940"/>
              <a:gd name="connsiteX1" fmla="*/ 53340 w 464820"/>
              <a:gd name="connsiteY1" fmla="*/ 53340 h 2186940"/>
              <a:gd name="connsiteX2" fmla="*/ 45720 w 464820"/>
              <a:gd name="connsiteY2" fmla="*/ 205740 h 2186940"/>
              <a:gd name="connsiteX3" fmla="*/ 30480 w 464820"/>
              <a:gd name="connsiteY3" fmla="*/ 304800 h 2186940"/>
              <a:gd name="connsiteX4" fmla="*/ 22860 w 464820"/>
              <a:gd name="connsiteY4" fmla="*/ 411480 h 2186940"/>
              <a:gd name="connsiteX5" fmla="*/ 15240 w 464820"/>
              <a:gd name="connsiteY5" fmla="*/ 472440 h 2186940"/>
              <a:gd name="connsiteX6" fmla="*/ 0 w 464820"/>
              <a:gd name="connsiteY6" fmla="*/ 952500 h 2186940"/>
              <a:gd name="connsiteX7" fmla="*/ 7620 w 464820"/>
              <a:gd name="connsiteY7" fmla="*/ 1424940 h 2186940"/>
              <a:gd name="connsiteX8" fmla="*/ 22860 w 464820"/>
              <a:gd name="connsiteY8" fmla="*/ 1615440 h 2186940"/>
              <a:gd name="connsiteX9" fmla="*/ 30480 w 464820"/>
              <a:gd name="connsiteY9" fmla="*/ 1638300 h 2186940"/>
              <a:gd name="connsiteX10" fmla="*/ 45720 w 464820"/>
              <a:gd name="connsiteY10" fmla="*/ 1744980 h 2186940"/>
              <a:gd name="connsiteX11" fmla="*/ 53340 w 464820"/>
              <a:gd name="connsiteY11" fmla="*/ 1767840 h 2186940"/>
              <a:gd name="connsiteX12" fmla="*/ 68580 w 464820"/>
              <a:gd name="connsiteY12" fmla="*/ 1920240 h 2186940"/>
              <a:gd name="connsiteX13" fmla="*/ 83820 w 464820"/>
              <a:gd name="connsiteY13" fmla="*/ 1965960 h 2186940"/>
              <a:gd name="connsiteX14" fmla="*/ 91440 w 464820"/>
              <a:gd name="connsiteY14" fmla="*/ 1988820 h 2186940"/>
              <a:gd name="connsiteX15" fmla="*/ 99060 w 464820"/>
              <a:gd name="connsiteY15" fmla="*/ 2011680 h 2186940"/>
              <a:gd name="connsiteX16" fmla="*/ 121920 w 464820"/>
              <a:gd name="connsiteY16" fmla="*/ 2026920 h 2186940"/>
              <a:gd name="connsiteX17" fmla="*/ 160020 w 464820"/>
              <a:gd name="connsiteY17" fmla="*/ 2065020 h 2186940"/>
              <a:gd name="connsiteX18" fmla="*/ 198120 w 464820"/>
              <a:gd name="connsiteY18" fmla="*/ 2103120 h 2186940"/>
              <a:gd name="connsiteX19" fmla="*/ 213360 w 464820"/>
              <a:gd name="connsiteY19" fmla="*/ 2125980 h 2186940"/>
              <a:gd name="connsiteX20" fmla="*/ 266700 w 464820"/>
              <a:gd name="connsiteY20" fmla="*/ 2148840 h 2186940"/>
              <a:gd name="connsiteX21" fmla="*/ 304800 w 464820"/>
              <a:gd name="connsiteY21" fmla="*/ 2156460 h 2186940"/>
              <a:gd name="connsiteX22" fmla="*/ 381000 w 464820"/>
              <a:gd name="connsiteY22" fmla="*/ 2171700 h 2186940"/>
              <a:gd name="connsiteX23" fmla="*/ 434340 w 464820"/>
              <a:gd name="connsiteY23" fmla="*/ 2179320 h 2186940"/>
              <a:gd name="connsiteX24" fmla="*/ 464820 w 464820"/>
              <a:gd name="connsiteY24" fmla="*/ 2186940 h 218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4820" h="2186940">
                <a:moveTo>
                  <a:pt x="45720" y="0"/>
                </a:moveTo>
                <a:cubicBezTo>
                  <a:pt x="48260" y="17780"/>
                  <a:pt x="53340" y="35379"/>
                  <a:pt x="53340" y="53340"/>
                </a:cubicBezTo>
                <a:cubicBezTo>
                  <a:pt x="53340" y="104203"/>
                  <a:pt x="49477" y="155016"/>
                  <a:pt x="45720" y="205740"/>
                </a:cubicBezTo>
                <a:cubicBezTo>
                  <a:pt x="44413" y="223389"/>
                  <a:pt x="33743" y="285224"/>
                  <a:pt x="30480" y="304800"/>
                </a:cubicBezTo>
                <a:cubicBezTo>
                  <a:pt x="27940" y="340360"/>
                  <a:pt x="26088" y="375976"/>
                  <a:pt x="22860" y="411480"/>
                </a:cubicBezTo>
                <a:cubicBezTo>
                  <a:pt x="21006" y="431874"/>
                  <a:pt x="16012" y="451976"/>
                  <a:pt x="15240" y="472440"/>
                </a:cubicBezTo>
                <a:cubicBezTo>
                  <a:pt x="-12196" y="1199499"/>
                  <a:pt x="21491" y="565661"/>
                  <a:pt x="0" y="952500"/>
                </a:cubicBezTo>
                <a:cubicBezTo>
                  <a:pt x="2540" y="1109980"/>
                  <a:pt x="3732" y="1267488"/>
                  <a:pt x="7620" y="1424940"/>
                </a:cubicBezTo>
                <a:cubicBezTo>
                  <a:pt x="8988" y="1480331"/>
                  <a:pt x="9554" y="1555561"/>
                  <a:pt x="22860" y="1615440"/>
                </a:cubicBezTo>
                <a:cubicBezTo>
                  <a:pt x="24602" y="1623281"/>
                  <a:pt x="27940" y="1630680"/>
                  <a:pt x="30480" y="1638300"/>
                </a:cubicBezTo>
                <a:cubicBezTo>
                  <a:pt x="33776" y="1664664"/>
                  <a:pt x="39442" y="1716729"/>
                  <a:pt x="45720" y="1744980"/>
                </a:cubicBezTo>
                <a:cubicBezTo>
                  <a:pt x="47462" y="1752821"/>
                  <a:pt x="50800" y="1760220"/>
                  <a:pt x="53340" y="1767840"/>
                </a:cubicBezTo>
                <a:cubicBezTo>
                  <a:pt x="56581" y="1816455"/>
                  <a:pt x="55249" y="1871359"/>
                  <a:pt x="68580" y="1920240"/>
                </a:cubicBezTo>
                <a:cubicBezTo>
                  <a:pt x="72807" y="1935738"/>
                  <a:pt x="78740" y="1950720"/>
                  <a:pt x="83820" y="1965960"/>
                </a:cubicBezTo>
                <a:lnTo>
                  <a:pt x="91440" y="1988820"/>
                </a:lnTo>
                <a:cubicBezTo>
                  <a:pt x="93980" y="1996440"/>
                  <a:pt x="92377" y="2007225"/>
                  <a:pt x="99060" y="2011680"/>
                </a:cubicBezTo>
                <a:lnTo>
                  <a:pt x="121920" y="2026920"/>
                </a:lnTo>
                <a:cubicBezTo>
                  <a:pt x="162560" y="2087880"/>
                  <a:pt x="109220" y="2014220"/>
                  <a:pt x="160020" y="2065020"/>
                </a:cubicBezTo>
                <a:cubicBezTo>
                  <a:pt x="210820" y="2115820"/>
                  <a:pt x="137160" y="2062480"/>
                  <a:pt x="198120" y="2103120"/>
                </a:cubicBezTo>
                <a:cubicBezTo>
                  <a:pt x="203200" y="2110740"/>
                  <a:pt x="206884" y="2119504"/>
                  <a:pt x="213360" y="2125980"/>
                </a:cubicBezTo>
                <a:cubicBezTo>
                  <a:pt x="230173" y="2142793"/>
                  <a:pt x="244215" y="2143843"/>
                  <a:pt x="266700" y="2148840"/>
                </a:cubicBezTo>
                <a:cubicBezTo>
                  <a:pt x="279343" y="2151650"/>
                  <a:pt x="292157" y="2153650"/>
                  <a:pt x="304800" y="2156460"/>
                </a:cubicBezTo>
                <a:cubicBezTo>
                  <a:pt x="361617" y="2169086"/>
                  <a:pt x="308208" y="2160501"/>
                  <a:pt x="381000" y="2171700"/>
                </a:cubicBezTo>
                <a:cubicBezTo>
                  <a:pt x="398752" y="2174431"/>
                  <a:pt x="416669" y="2176107"/>
                  <a:pt x="434340" y="2179320"/>
                </a:cubicBezTo>
                <a:cubicBezTo>
                  <a:pt x="444644" y="2181193"/>
                  <a:pt x="464820" y="2186940"/>
                  <a:pt x="464820" y="2186940"/>
                </a:cubicBezTo>
              </a:path>
            </a:pathLst>
          </a:custGeom>
          <a:noFill/>
          <a:ln w="38100">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Заголовок 1"/>
          <p:cNvSpPr txBox="1">
            <a:spLocks/>
          </p:cNvSpPr>
          <p:nvPr/>
        </p:nvSpPr>
        <p:spPr>
          <a:xfrm>
            <a:off x="107504" y="260648"/>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800" b="1" dirty="0" smtClean="0">
                <a:solidFill>
                  <a:srgbClr val="C00000"/>
                </a:solidFill>
              </a:rPr>
              <a:t>Устройство КМОП логических элементов:</a:t>
            </a:r>
          </a:p>
          <a:p>
            <a:r>
              <a:rPr lang="ru-RU" sz="3800" b="1" dirty="0" smtClean="0">
                <a:solidFill>
                  <a:srgbClr val="C00000"/>
                </a:solidFill>
              </a:rPr>
              <a:t>ИЛИ-НЕ</a:t>
            </a:r>
            <a:endParaRPr lang="ru-RU" sz="3800" b="1" dirty="0">
              <a:solidFill>
                <a:srgbClr val="C00000"/>
              </a:solidFill>
            </a:endParaRPr>
          </a:p>
        </p:txBody>
      </p:sp>
    </p:spTree>
    <p:extLst>
      <p:ext uri="{BB962C8B-B14F-4D97-AF65-F5344CB8AC3E}">
        <p14:creationId xmlns:p14="http://schemas.microsoft.com/office/powerpoint/2010/main" val="2610705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805" y="1365499"/>
            <a:ext cx="5821059" cy="5317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Прямоугольник 6"/>
          <p:cNvSpPr/>
          <p:nvPr/>
        </p:nvSpPr>
        <p:spPr>
          <a:xfrm>
            <a:off x="1027921" y="2434281"/>
            <a:ext cx="367408" cy="523220"/>
          </a:xfrm>
          <a:prstGeom prst="rect">
            <a:avLst/>
          </a:prstGeom>
        </p:spPr>
        <p:txBody>
          <a:bodyPr wrap="none">
            <a:spAutoFit/>
          </a:bodyPr>
          <a:lstStyle/>
          <a:p>
            <a:r>
              <a:rPr lang="ru-RU" sz="2800" b="1" dirty="0" smtClean="0">
                <a:solidFill>
                  <a:schemeClr val="accent1"/>
                </a:solidFill>
              </a:rPr>
              <a:t>0</a:t>
            </a:r>
            <a:endParaRPr lang="ru-RU" sz="2800" dirty="0">
              <a:solidFill>
                <a:schemeClr val="accent1"/>
              </a:solidFill>
            </a:endParaRPr>
          </a:p>
        </p:txBody>
      </p:sp>
      <p:sp>
        <p:nvSpPr>
          <p:cNvPr id="8" name="Прямоугольник 7"/>
          <p:cNvSpPr/>
          <p:nvPr/>
        </p:nvSpPr>
        <p:spPr>
          <a:xfrm>
            <a:off x="1067697" y="3501007"/>
            <a:ext cx="367408" cy="523220"/>
          </a:xfrm>
          <a:prstGeom prst="rect">
            <a:avLst/>
          </a:prstGeom>
        </p:spPr>
        <p:txBody>
          <a:bodyPr wrap="none">
            <a:spAutoFit/>
          </a:bodyPr>
          <a:lstStyle/>
          <a:p>
            <a:r>
              <a:rPr lang="ru-RU" sz="2800" b="1" dirty="0" smtClean="0">
                <a:solidFill>
                  <a:schemeClr val="accent1"/>
                </a:solidFill>
              </a:rPr>
              <a:t>0</a:t>
            </a:r>
            <a:endParaRPr lang="ru-RU" sz="2800" dirty="0">
              <a:solidFill>
                <a:schemeClr val="accent1"/>
              </a:solidFill>
            </a:endParaRPr>
          </a:p>
        </p:txBody>
      </p:sp>
      <p:sp>
        <p:nvSpPr>
          <p:cNvPr id="13" name="Прямоугольник 12"/>
          <p:cNvSpPr/>
          <p:nvPr/>
        </p:nvSpPr>
        <p:spPr>
          <a:xfrm>
            <a:off x="7164287" y="4122658"/>
            <a:ext cx="367408" cy="523220"/>
          </a:xfrm>
          <a:prstGeom prst="rect">
            <a:avLst/>
          </a:prstGeom>
        </p:spPr>
        <p:txBody>
          <a:bodyPr wrap="none">
            <a:spAutoFit/>
          </a:bodyPr>
          <a:lstStyle/>
          <a:p>
            <a:r>
              <a:rPr lang="ru-RU" sz="2800" b="1" dirty="0" smtClean="0">
                <a:solidFill>
                  <a:srgbClr val="FF0000"/>
                </a:solidFill>
              </a:rPr>
              <a:t>1</a:t>
            </a:r>
            <a:endParaRPr lang="ru-RU" sz="2800" dirty="0">
              <a:solidFill>
                <a:srgbClr val="FF0000"/>
              </a:solidFill>
            </a:endParaRPr>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6816" y="5130770"/>
            <a:ext cx="2567627" cy="144052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5"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224" y="1844824"/>
            <a:ext cx="2203611" cy="154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Стрелка вниз 2"/>
          <p:cNvSpPr/>
          <p:nvPr/>
        </p:nvSpPr>
        <p:spPr>
          <a:xfrm>
            <a:off x="5652119" y="2034426"/>
            <a:ext cx="216024" cy="20882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22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799" y="4853751"/>
            <a:ext cx="401637"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1999" y="4853751"/>
            <a:ext cx="401637"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Заголовок 1"/>
          <p:cNvSpPr txBox="1">
            <a:spLocks/>
          </p:cNvSpPr>
          <p:nvPr/>
        </p:nvSpPr>
        <p:spPr>
          <a:xfrm>
            <a:off x="107504" y="260648"/>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800" b="1" dirty="0" smtClean="0">
                <a:solidFill>
                  <a:srgbClr val="C00000"/>
                </a:solidFill>
              </a:rPr>
              <a:t>Устройство КМОП логических элементов:</a:t>
            </a:r>
          </a:p>
          <a:p>
            <a:r>
              <a:rPr lang="ru-RU" sz="3800" b="1" dirty="0" smtClean="0">
                <a:solidFill>
                  <a:srgbClr val="C00000"/>
                </a:solidFill>
              </a:rPr>
              <a:t>ИЛИ-НЕ</a:t>
            </a:r>
            <a:endParaRPr lang="ru-RU" sz="3800" b="1" dirty="0">
              <a:solidFill>
                <a:srgbClr val="C00000"/>
              </a:solidFill>
            </a:endParaRPr>
          </a:p>
        </p:txBody>
      </p:sp>
    </p:spTree>
    <p:extLst>
      <p:ext uri="{BB962C8B-B14F-4D97-AF65-F5344CB8AC3E}">
        <p14:creationId xmlns:p14="http://schemas.microsoft.com/office/powerpoint/2010/main" val="6946260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230" y="620688"/>
            <a:ext cx="7326191" cy="5980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План курса</a:t>
            </a:r>
            <a:endParaRPr lang="ru-RU" dirty="0">
              <a:solidFill>
                <a:srgbClr val="C00000"/>
              </a:solidFill>
            </a:endParaRPr>
          </a:p>
        </p:txBody>
      </p:sp>
      <p:cxnSp>
        <p:nvCxnSpPr>
          <p:cNvPr id="6" name="Прямая со стрелкой 5"/>
          <p:cNvCxnSpPr/>
          <p:nvPr/>
        </p:nvCxnSpPr>
        <p:spPr>
          <a:xfrm>
            <a:off x="525982" y="5949280"/>
            <a:ext cx="527248"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 name="Прямая со стрелкой 7"/>
          <p:cNvCxnSpPr/>
          <p:nvPr/>
        </p:nvCxnSpPr>
        <p:spPr>
          <a:xfrm flipH="1">
            <a:off x="8344515" y="5682925"/>
            <a:ext cx="475957"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 name="Прямоугольник 8"/>
          <p:cNvSpPr/>
          <p:nvPr/>
        </p:nvSpPr>
        <p:spPr>
          <a:xfrm>
            <a:off x="6084167" y="5484903"/>
            <a:ext cx="2163905" cy="39604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Прямоугольник 10"/>
          <p:cNvSpPr/>
          <p:nvPr/>
        </p:nvSpPr>
        <p:spPr>
          <a:xfrm>
            <a:off x="2123727" y="5875941"/>
            <a:ext cx="3039399" cy="14616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4736938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2656"/>
            <a:ext cx="8856984" cy="586909"/>
          </a:xfrm>
        </p:spPr>
        <p:txBody>
          <a:bodyPr>
            <a:noAutofit/>
          </a:bodyPr>
          <a:lstStyle/>
          <a:p>
            <a:pPr>
              <a:lnSpc>
                <a:spcPct val="80000"/>
              </a:lnSpc>
            </a:pPr>
            <a:r>
              <a:rPr lang="ru-RU" sz="4000" b="1" dirty="0" smtClean="0">
                <a:solidFill>
                  <a:srgbClr val="C00000"/>
                </a:solidFill>
              </a:rPr>
              <a:t>Транзисторно-транзисторная логика:</a:t>
            </a:r>
            <a:br>
              <a:rPr lang="ru-RU" sz="4000" b="1" dirty="0" smtClean="0">
                <a:solidFill>
                  <a:srgbClr val="C00000"/>
                </a:solidFill>
              </a:rPr>
            </a:br>
            <a:r>
              <a:rPr lang="ru-RU" sz="4000" b="1" dirty="0" smtClean="0">
                <a:solidFill>
                  <a:srgbClr val="C00000"/>
                </a:solidFill>
              </a:rPr>
              <a:t>типовая схема инвертора</a:t>
            </a:r>
            <a:endParaRPr lang="ru-RU" sz="4000" b="1" dirty="0">
              <a:solidFill>
                <a:srgbClr val="C00000"/>
              </a:solidFill>
            </a:endParaRPr>
          </a:p>
        </p:txBody>
      </p: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701"/>
          <a:stretch/>
        </p:blipFill>
        <p:spPr bwMode="auto">
          <a:xfrm>
            <a:off x="1547664" y="1609621"/>
            <a:ext cx="6565091" cy="3617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Прямоугольник 3"/>
          <p:cNvSpPr/>
          <p:nvPr/>
        </p:nvSpPr>
        <p:spPr>
          <a:xfrm>
            <a:off x="827584" y="3399185"/>
            <a:ext cx="911660" cy="523220"/>
          </a:xfrm>
          <a:prstGeom prst="rect">
            <a:avLst/>
          </a:prstGeom>
        </p:spPr>
        <p:txBody>
          <a:bodyPr wrap="none">
            <a:spAutoFit/>
          </a:bodyPr>
          <a:lstStyle/>
          <a:p>
            <a:r>
              <a:rPr lang="ru-RU" sz="2800" b="1" dirty="0" smtClean="0"/>
              <a:t>вход</a:t>
            </a:r>
            <a:endParaRPr lang="ru-RU" sz="2800" dirty="0"/>
          </a:p>
        </p:txBody>
      </p:sp>
      <p:sp>
        <p:nvSpPr>
          <p:cNvPr id="3" name="Прямоугольник 2"/>
          <p:cNvSpPr/>
          <p:nvPr/>
        </p:nvSpPr>
        <p:spPr>
          <a:xfrm>
            <a:off x="179512" y="5239435"/>
            <a:ext cx="8712968" cy="923330"/>
          </a:xfrm>
          <a:prstGeom prst="rect">
            <a:avLst/>
          </a:prstGeom>
        </p:spPr>
        <p:txBody>
          <a:bodyPr wrap="square">
            <a:spAutoFit/>
          </a:bodyPr>
          <a:lstStyle/>
          <a:p>
            <a:pPr algn="ctr"/>
            <a:r>
              <a:rPr lang="ru-RU" b="1" dirty="0" smtClean="0"/>
              <a:t>для самостоятельного решения (дополнительно): </a:t>
            </a:r>
          </a:p>
          <a:p>
            <a:pPr algn="ctr"/>
            <a:r>
              <a:rPr lang="ru-RU" b="1" dirty="0" smtClean="0"/>
              <a:t>в каком состоянии находятся каждый из транзисторов </a:t>
            </a:r>
            <a:br>
              <a:rPr lang="ru-RU" b="1" dirty="0" smtClean="0"/>
            </a:br>
            <a:r>
              <a:rPr lang="ru-RU" b="1" dirty="0" smtClean="0"/>
              <a:t>при подаче на вход логических 0 и 1</a:t>
            </a: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26" y="1815009"/>
            <a:ext cx="1541703" cy="981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42993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Характеристики цифровых элементов</a:t>
            </a:r>
            <a:endParaRPr lang="ru-RU" sz="4000" b="1" dirty="0">
              <a:solidFill>
                <a:srgbClr val="C00000"/>
              </a:solidFill>
            </a:endParaRPr>
          </a:p>
        </p:txBody>
      </p:sp>
      <p:sp>
        <p:nvSpPr>
          <p:cNvPr id="4" name="Прямоугольник 3"/>
          <p:cNvSpPr/>
          <p:nvPr/>
        </p:nvSpPr>
        <p:spPr>
          <a:xfrm>
            <a:off x="395536" y="1484784"/>
            <a:ext cx="7357720" cy="3785652"/>
          </a:xfrm>
          <a:prstGeom prst="rect">
            <a:avLst/>
          </a:prstGeom>
        </p:spPr>
        <p:txBody>
          <a:bodyPr wrap="none">
            <a:spAutoFit/>
          </a:bodyPr>
          <a:lstStyle/>
          <a:p>
            <a:pPr marL="285750" indent="-285750">
              <a:lnSpc>
                <a:spcPct val="150000"/>
              </a:lnSpc>
              <a:buFont typeface="Wingdings" panose="05000000000000000000" pitchFamily="2" charset="2"/>
              <a:buChar char="ü"/>
            </a:pPr>
            <a:r>
              <a:rPr lang="ru-RU" sz="3200" dirty="0" smtClean="0"/>
              <a:t> Напряжение </a:t>
            </a:r>
            <a:r>
              <a:rPr lang="ru-RU" sz="3200" dirty="0"/>
              <a:t>питания </a:t>
            </a:r>
            <a:endParaRPr lang="ru-RU" sz="3200" dirty="0" smtClean="0"/>
          </a:p>
          <a:p>
            <a:pPr marL="285750" indent="-285750">
              <a:lnSpc>
                <a:spcPct val="150000"/>
              </a:lnSpc>
              <a:buFont typeface="Wingdings" panose="05000000000000000000" pitchFamily="2" charset="2"/>
              <a:buChar char="ü"/>
            </a:pPr>
            <a:r>
              <a:rPr lang="ru-RU" sz="3200" dirty="0" smtClean="0"/>
              <a:t> Логические уровни</a:t>
            </a:r>
          </a:p>
          <a:p>
            <a:pPr marL="285750" indent="-285750">
              <a:lnSpc>
                <a:spcPct val="150000"/>
              </a:lnSpc>
              <a:buFont typeface="Wingdings" panose="05000000000000000000" pitchFamily="2" charset="2"/>
              <a:buChar char="ü"/>
            </a:pPr>
            <a:r>
              <a:rPr lang="ru-RU" sz="3200" dirty="0" smtClean="0"/>
              <a:t> Помехозащищенность (уровни шумов)</a:t>
            </a:r>
          </a:p>
          <a:p>
            <a:pPr marL="285750" indent="-285750">
              <a:lnSpc>
                <a:spcPct val="150000"/>
              </a:lnSpc>
              <a:buFont typeface="Wingdings" panose="05000000000000000000" pitchFamily="2" charset="2"/>
              <a:buChar char="ü"/>
            </a:pPr>
            <a:r>
              <a:rPr lang="ru-RU" sz="3200" dirty="0" smtClean="0"/>
              <a:t> Передаточная характеристика</a:t>
            </a:r>
          </a:p>
          <a:p>
            <a:pPr marL="285750" indent="-285750">
              <a:lnSpc>
                <a:spcPct val="150000"/>
              </a:lnSpc>
              <a:buFont typeface="Wingdings" panose="05000000000000000000" pitchFamily="2" charset="2"/>
              <a:buChar char="ü"/>
            </a:pPr>
            <a:r>
              <a:rPr lang="ru-RU" sz="3200" dirty="0" smtClean="0"/>
              <a:t> Потребляемая мощность </a:t>
            </a:r>
            <a:endParaRPr lang="ru-RU" sz="3200" dirty="0"/>
          </a:p>
        </p:txBody>
      </p:sp>
    </p:spTree>
    <p:extLst>
      <p:ext uri="{BB962C8B-B14F-4D97-AF65-F5344CB8AC3E}">
        <p14:creationId xmlns:p14="http://schemas.microsoft.com/office/powerpoint/2010/main" val="28442224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2708920"/>
            <a:ext cx="4101256" cy="2160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Характеристики цифровых элементов</a:t>
            </a:r>
            <a:endParaRPr lang="ru-RU" sz="4000" b="1" dirty="0">
              <a:solidFill>
                <a:srgbClr val="C00000"/>
              </a:solidFill>
            </a:endParaRPr>
          </a:p>
        </p:txBody>
      </p:sp>
      <p:sp>
        <p:nvSpPr>
          <p:cNvPr id="4" name="Прямоугольник 3"/>
          <p:cNvSpPr/>
          <p:nvPr/>
        </p:nvSpPr>
        <p:spPr>
          <a:xfrm>
            <a:off x="99904" y="602685"/>
            <a:ext cx="8856984" cy="954107"/>
          </a:xfrm>
          <a:prstGeom prst="rect">
            <a:avLst/>
          </a:prstGeom>
        </p:spPr>
        <p:txBody>
          <a:bodyPr wrap="square">
            <a:spAutoFit/>
          </a:bodyPr>
          <a:lstStyle/>
          <a:p>
            <a:pPr algn="ctr"/>
            <a:r>
              <a:rPr lang="ru-RU" sz="2800" dirty="0" smtClean="0">
                <a:solidFill>
                  <a:schemeClr val="tx2"/>
                </a:solidFill>
              </a:rPr>
              <a:t>Напряжение питания (</a:t>
            </a:r>
            <a:r>
              <a:rPr lang="ru-RU" sz="2800" i="1" dirty="0" err="1" smtClean="0">
                <a:solidFill>
                  <a:schemeClr val="tx2"/>
                </a:solidFill>
              </a:rPr>
              <a:t>Епит</a:t>
            </a:r>
            <a:r>
              <a:rPr lang="ru-RU" sz="2800" i="1" dirty="0" smtClean="0">
                <a:solidFill>
                  <a:schemeClr val="tx2"/>
                </a:solidFill>
              </a:rPr>
              <a:t>, </a:t>
            </a:r>
            <a:r>
              <a:rPr lang="en-US" sz="2800" i="1" dirty="0" err="1" smtClean="0">
                <a:solidFill>
                  <a:schemeClr val="tx2"/>
                </a:solidFill>
              </a:rPr>
              <a:t>Vcc</a:t>
            </a:r>
            <a:r>
              <a:rPr lang="en-US" sz="2800" i="1" dirty="0" smtClean="0">
                <a:solidFill>
                  <a:schemeClr val="tx2"/>
                </a:solidFill>
              </a:rPr>
              <a:t>, </a:t>
            </a:r>
            <a:r>
              <a:rPr lang="en-US" sz="2800" i="1" dirty="0" err="1" smtClean="0">
                <a:solidFill>
                  <a:schemeClr val="tx2"/>
                </a:solidFill>
              </a:rPr>
              <a:t>Vdd</a:t>
            </a:r>
            <a:r>
              <a:rPr lang="ru-RU" sz="2800" i="1" dirty="0" smtClean="0">
                <a:solidFill>
                  <a:schemeClr val="tx2"/>
                </a:solidFill>
              </a:rPr>
              <a:t>)</a:t>
            </a:r>
            <a:br>
              <a:rPr lang="ru-RU" sz="2800" i="1" dirty="0" smtClean="0">
                <a:solidFill>
                  <a:schemeClr val="tx2"/>
                </a:solidFill>
              </a:rPr>
            </a:br>
            <a:r>
              <a:rPr lang="ru-RU" sz="2800" i="1" dirty="0" smtClean="0">
                <a:solidFill>
                  <a:schemeClr val="tx2"/>
                </a:solidFill>
              </a:rPr>
              <a:t>и логические уровни 0 и 1 (</a:t>
            </a:r>
            <a:r>
              <a:rPr lang="en-US" sz="2800" i="1" dirty="0" smtClean="0">
                <a:solidFill>
                  <a:schemeClr val="tx2"/>
                </a:solidFill>
              </a:rPr>
              <a:t>U</a:t>
            </a:r>
            <a:r>
              <a:rPr lang="ru-RU" sz="2800" i="1" dirty="0" smtClean="0">
                <a:solidFill>
                  <a:schemeClr val="tx2"/>
                </a:solidFill>
              </a:rPr>
              <a:t>вых</a:t>
            </a:r>
            <a:r>
              <a:rPr lang="ru-RU" sz="2800" i="1" baseline="30000" dirty="0" smtClean="0">
                <a:solidFill>
                  <a:schemeClr val="tx2"/>
                </a:solidFill>
              </a:rPr>
              <a:t>0</a:t>
            </a:r>
            <a:r>
              <a:rPr lang="ru-RU" sz="2800" i="1" dirty="0" smtClean="0">
                <a:solidFill>
                  <a:schemeClr val="tx2"/>
                </a:solidFill>
              </a:rPr>
              <a:t>, </a:t>
            </a:r>
            <a:r>
              <a:rPr lang="en-US" sz="2800" i="1" dirty="0" smtClean="0">
                <a:solidFill>
                  <a:schemeClr val="tx2"/>
                </a:solidFill>
              </a:rPr>
              <a:t>U</a:t>
            </a:r>
            <a:r>
              <a:rPr lang="ru-RU" sz="2800" i="1" dirty="0" smtClean="0">
                <a:solidFill>
                  <a:schemeClr val="tx2"/>
                </a:solidFill>
              </a:rPr>
              <a:t>вых</a:t>
            </a:r>
            <a:r>
              <a:rPr lang="ru-RU" sz="2800" i="1" baseline="30000" dirty="0" smtClean="0">
                <a:solidFill>
                  <a:schemeClr val="tx2"/>
                </a:solidFill>
              </a:rPr>
              <a:t>1</a:t>
            </a:r>
            <a:r>
              <a:rPr lang="ru-RU" sz="2800" i="1" dirty="0" smtClean="0">
                <a:solidFill>
                  <a:schemeClr val="tx2"/>
                </a:solidFill>
              </a:rPr>
              <a:t>)</a:t>
            </a:r>
          </a:p>
        </p:txBody>
      </p:sp>
      <p:sp>
        <p:nvSpPr>
          <p:cNvPr id="5" name="Прямоугольник 4"/>
          <p:cNvSpPr/>
          <p:nvPr/>
        </p:nvSpPr>
        <p:spPr>
          <a:xfrm>
            <a:off x="254164" y="1556792"/>
            <a:ext cx="8136904" cy="1323439"/>
          </a:xfrm>
          <a:prstGeom prst="rect">
            <a:avLst/>
          </a:prstGeom>
        </p:spPr>
        <p:txBody>
          <a:bodyPr wrap="square">
            <a:spAutoFit/>
          </a:bodyPr>
          <a:lstStyle/>
          <a:p>
            <a:r>
              <a:rPr lang="ru-RU" sz="2000" dirty="0"/>
              <a:t>Транзисторные технологии </a:t>
            </a:r>
            <a:r>
              <a:rPr lang="ru-RU" sz="2000" dirty="0" smtClean="0"/>
              <a:t>с проектными нормами более 0,5мкм в </a:t>
            </a:r>
            <a:r>
              <a:rPr lang="ru-RU" sz="2000" dirty="0"/>
              <a:t>основном использовали </a:t>
            </a:r>
            <a:r>
              <a:rPr lang="ru-RU" sz="2000" dirty="0" err="1" smtClean="0"/>
              <a:t>Епит</a:t>
            </a:r>
            <a:r>
              <a:rPr lang="ru-RU" sz="2000" dirty="0" smtClean="0"/>
              <a:t> </a:t>
            </a:r>
            <a:r>
              <a:rPr lang="ru-RU" sz="2000" dirty="0"/>
              <a:t>равное </a:t>
            </a:r>
            <a:r>
              <a:rPr lang="ru-RU" sz="2000" b="1" dirty="0">
                <a:solidFill>
                  <a:srgbClr val="FF0000"/>
                </a:solidFill>
              </a:rPr>
              <a:t>5 В</a:t>
            </a:r>
            <a:r>
              <a:rPr lang="ru-RU" sz="2000" dirty="0"/>
              <a:t>. </a:t>
            </a:r>
            <a:endParaRPr lang="ru-RU" sz="2000" dirty="0" smtClean="0"/>
          </a:p>
          <a:p>
            <a:r>
              <a:rPr lang="ru-RU" sz="2000" dirty="0" smtClean="0"/>
              <a:t>С </a:t>
            </a:r>
            <a:r>
              <a:rPr lang="ru-RU" sz="2000" dirty="0"/>
              <a:t>переходом на транзисторы меньшего размера, </a:t>
            </a:r>
            <a:r>
              <a:rPr lang="ru-RU" sz="2000" dirty="0" err="1" smtClean="0"/>
              <a:t>Епит</a:t>
            </a:r>
            <a:r>
              <a:rPr lang="ru-RU" sz="2000" dirty="0" smtClean="0"/>
              <a:t> </a:t>
            </a:r>
            <a:r>
              <a:rPr lang="ru-RU" sz="2000" dirty="0"/>
              <a:t>последовательно снижали до </a:t>
            </a:r>
            <a:r>
              <a:rPr lang="ru-RU" sz="2000" b="1" dirty="0">
                <a:solidFill>
                  <a:srgbClr val="FF0000"/>
                </a:solidFill>
              </a:rPr>
              <a:t>3,3 В, 2,5 В, 1,8 В, 1,5 В, 1,2 </a:t>
            </a:r>
            <a:r>
              <a:rPr lang="ru-RU" sz="2000" b="1" dirty="0" smtClean="0">
                <a:solidFill>
                  <a:srgbClr val="FF0000"/>
                </a:solidFill>
              </a:rPr>
              <a:t>В.</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32" y="3043993"/>
            <a:ext cx="4320480" cy="1825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254164" y="4725144"/>
            <a:ext cx="4209824" cy="1015663"/>
          </a:xfrm>
          <a:prstGeom prst="rect">
            <a:avLst/>
          </a:prstGeom>
        </p:spPr>
        <p:txBody>
          <a:bodyPr wrap="square">
            <a:spAutoFit/>
          </a:bodyPr>
          <a:lstStyle/>
          <a:p>
            <a:r>
              <a:rPr lang="ru-RU" sz="2000" i="1" dirty="0" smtClean="0"/>
              <a:t>Выходные логические </a:t>
            </a:r>
            <a:r>
              <a:rPr lang="ru-RU" sz="2000" i="1" dirty="0"/>
              <a:t>уровни микросхем с </a:t>
            </a:r>
            <a:r>
              <a:rPr lang="ru-RU" sz="2000" i="1" dirty="0" smtClean="0"/>
              <a:t>5- </a:t>
            </a:r>
            <a:r>
              <a:rPr lang="ru-RU" sz="2000" i="1" dirty="0"/>
              <a:t>и </a:t>
            </a:r>
            <a:r>
              <a:rPr lang="ru-RU" sz="2000" i="1" dirty="0" smtClean="0"/>
              <a:t>3- </a:t>
            </a:r>
            <a:r>
              <a:rPr lang="ru-RU" sz="2000" i="1" dirty="0"/>
              <a:t>вольтовым питанием</a:t>
            </a:r>
          </a:p>
        </p:txBody>
      </p:sp>
      <p:sp>
        <p:nvSpPr>
          <p:cNvPr id="6" name="Прямоугольник 5"/>
          <p:cNvSpPr/>
          <p:nvPr/>
        </p:nvSpPr>
        <p:spPr>
          <a:xfrm>
            <a:off x="4774408" y="4740394"/>
            <a:ext cx="4190080" cy="1015663"/>
          </a:xfrm>
          <a:prstGeom prst="rect">
            <a:avLst/>
          </a:prstGeom>
        </p:spPr>
        <p:txBody>
          <a:bodyPr wrap="square">
            <a:spAutoFit/>
          </a:bodyPr>
          <a:lstStyle/>
          <a:p>
            <a:r>
              <a:rPr lang="ru-RU" sz="2000" i="1" dirty="0"/>
              <a:t>Выходные логические уровни </a:t>
            </a:r>
            <a:r>
              <a:rPr lang="ru-RU" sz="2000" i="1" dirty="0" smtClean="0"/>
              <a:t/>
            </a:r>
            <a:br>
              <a:rPr lang="ru-RU" sz="2000" i="1" dirty="0" smtClean="0"/>
            </a:br>
            <a:r>
              <a:rPr lang="ru-RU" sz="2000" i="1" dirty="0" smtClean="0"/>
              <a:t>3- </a:t>
            </a:r>
            <a:r>
              <a:rPr lang="ru-RU" sz="2000" i="1" dirty="0"/>
              <a:t>вольтовых и входные уровни </a:t>
            </a:r>
            <a:r>
              <a:rPr lang="ru-RU" sz="2000" i="1" dirty="0" smtClean="0"/>
              <a:t/>
            </a:r>
            <a:br>
              <a:rPr lang="ru-RU" sz="2000" i="1" dirty="0" smtClean="0"/>
            </a:br>
            <a:r>
              <a:rPr lang="ru-RU" sz="2000" i="1" dirty="0" smtClean="0"/>
              <a:t>2,5- </a:t>
            </a:r>
            <a:r>
              <a:rPr lang="ru-RU" sz="2000" i="1" dirty="0"/>
              <a:t>вольтовых микросхем</a:t>
            </a:r>
          </a:p>
        </p:txBody>
      </p:sp>
      <p:sp>
        <p:nvSpPr>
          <p:cNvPr id="9" name="Прямоугольник 8"/>
          <p:cNvSpPr/>
          <p:nvPr/>
        </p:nvSpPr>
        <p:spPr>
          <a:xfrm>
            <a:off x="133792" y="5740807"/>
            <a:ext cx="8856984" cy="954107"/>
          </a:xfrm>
          <a:prstGeom prst="rect">
            <a:avLst/>
          </a:prstGeom>
        </p:spPr>
        <p:txBody>
          <a:bodyPr wrap="square">
            <a:spAutoFit/>
          </a:bodyPr>
          <a:lstStyle/>
          <a:p>
            <a:pPr algn="ctr"/>
            <a:r>
              <a:rPr lang="ru-RU" sz="2800" dirty="0" smtClean="0">
                <a:solidFill>
                  <a:schemeClr val="tx2"/>
                </a:solidFill>
              </a:rPr>
              <a:t>Важное понятие – порог срабатывания схем, </a:t>
            </a:r>
            <a:br>
              <a:rPr lang="ru-RU" sz="2800" dirty="0" smtClean="0">
                <a:solidFill>
                  <a:schemeClr val="tx2"/>
                </a:solidFill>
              </a:rPr>
            </a:br>
            <a:r>
              <a:rPr lang="ru-RU" sz="2800" dirty="0" smtClean="0">
                <a:solidFill>
                  <a:schemeClr val="tx2"/>
                </a:solidFill>
              </a:rPr>
              <a:t>как правило </a:t>
            </a:r>
            <a:r>
              <a:rPr lang="ru-RU" sz="2800" dirty="0" err="1" smtClean="0">
                <a:solidFill>
                  <a:schemeClr val="tx2"/>
                </a:solidFill>
              </a:rPr>
              <a:t>Епит</a:t>
            </a:r>
            <a:r>
              <a:rPr lang="ru-RU" sz="2800" dirty="0" smtClean="0">
                <a:solidFill>
                  <a:schemeClr val="tx2"/>
                </a:solidFill>
              </a:rPr>
              <a:t>/2</a:t>
            </a:r>
            <a:endParaRPr lang="ru-RU" sz="2800" i="1" dirty="0" smtClean="0">
              <a:solidFill>
                <a:schemeClr val="tx2"/>
              </a:solidFill>
            </a:endParaRPr>
          </a:p>
        </p:txBody>
      </p:sp>
    </p:spTree>
    <p:extLst>
      <p:ext uri="{BB962C8B-B14F-4D97-AF65-F5344CB8AC3E}">
        <p14:creationId xmlns:p14="http://schemas.microsoft.com/office/powerpoint/2010/main" val="11515458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260648"/>
            <a:ext cx="8856984" cy="586909"/>
          </a:xfrm>
        </p:spPr>
        <p:txBody>
          <a:bodyPr>
            <a:noAutofit/>
          </a:bodyPr>
          <a:lstStyle/>
          <a:p>
            <a:pPr>
              <a:lnSpc>
                <a:spcPct val="60000"/>
              </a:lnSpc>
            </a:pPr>
            <a:r>
              <a:rPr lang="ru-RU" sz="4000" b="1" dirty="0" smtClean="0">
                <a:solidFill>
                  <a:srgbClr val="C00000"/>
                </a:solidFill>
              </a:rPr>
              <a:t>Помехозащищенность</a:t>
            </a:r>
            <a:br>
              <a:rPr lang="ru-RU" sz="4000" b="1" dirty="0" smtClean="0">
                <a:solidFill>
                  <a:srgbClr val="C00000"/>
                </a:solidFill>
              </a:rPr>
            </a:br>
            <a:r>
              <a:rPr lang="ru-RU" sz="4000" b="1" dirty="0" smtClean="0">
                <a:solidFill>
                  <a:srgbClr val="C00000"/>
                </a:solidFill>
              </a:rPr>
              <a:t>(допустимые уровни шумов)</a:t>
            </a:r>
            <a:endParaRPr lang="ru-RU" sz="4000" b="1" dirty="0">
              <a:solidFill>
                <a:srgbClr val="C00000"/>
              </a:solidFill>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08720"/>
            <a:ext cx="8352928"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130364" y="5013176"/>
            <a:ext cx="8784976" cy="1569660"/>
          </a:xfrm>
          <a:prstGeom prst="rect">
            <a:avLst/>
          </a:prstGeom>
        </p:spPr>
        <p:txBody>
          <a:bodyPr wrap="square">
            <a:spAutoFit/>
          </a:bodyPr>
          <a:lstStyle/>
          <a:p>
            <a:r>
              <a:rPr lang="ru-RU" sz="1600" dirty="0"/>
              <a:t>Для того чтобы выходной сигнал источника был правильно интерпретирован на входе приемника, необходимо, чтобы </a:t>
            </a:r>
            <a:r>
              <a:rPr lang="ru-RU" sz="1600" dirty="0" smtClean="0"/>
              <a:t>VO</a:t>
            </a:r>
            <a:r>
              <a:rPr lang="en-US" sz="1600" dirty="0" smtClean="0"/>
              <a:t>L</a:t>
            </a:r>
            <a:r>
              <a:rPr lang="ru-RU" sz="1600" dirty="0" smtClean="0"/>
              <a:t> </a:t>
            </a:r>
            <a:r>
              <a:rPr lang="ru-RU" sz="1600" dirty="0"/>
              <a:t>&lt; VIL и VOH &gt; VIH. В этом случае, даже если выходной сигнал источника будет загрязнен шумами, приемник по-прежнему сможет правильно определить логический уровень входного сигнала. Допускаемый уровень шумов </a:t>
            </a:r>
            <a:r>
              <a:rPr lang="ru-RU" sz="1600" dirty="0" smtClean="0"/>
              <a:t>(помехозащищенность) </a:t>
            </a:r>
            <a:r>
              <a:rPr lang="ru-RU" sz="1600" dirty="0"/>
              <a:t>– это то максимальное количество шума, присутствие которого в выходном сигнале источника не мешает приемнику корректно интерпретировать значение полученного сигнала. </a:t>
            </a:r>
          </a:p>
        </p:txBody>
      </p:sp>
      <p:sp>
        <p:nvSpPr>
          <p:cNvPr id="4" name="Овал 3"/>
          <p:cNvSpPr/>
          <p:nvPr/>
        </p:nvSpPr>
        <p:spPr>
          <a:xfrm>
            <a:off x="4198816" y="2528332"/>
            <a:ext cx="864096" cy="7200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Овал 7"/>
          <p:cNvSpPr/>
          <p:nvPr/>
        </p:nvSpPr>
        <p:spPr>
          <a:xfrm>
            <a:off x="4198816" y="3645024"/>
            <a:ext cx="864096" cy="72008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566762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Передаточная характеристика</a:t>
            </a:r>
            <a:endParaRPr lang="ru-RU" sz="4000" b="1" dirty="0">
              <a:solidFill>
                <a:srgbClr val="C00000"/>
              </a:solidFill>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392" y="1916832"/>
            <a:ext cx="7619203" cy="3643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Прямоугольник 3"/>
          <p:cNvSpPr/>
          <p:nvPr/>
        </p:nvSpPr>
        <p:spPr>
          <a:xfrm>
            <a:off x="395536" y="836712"/>
            <a:ext cx="8496944" cy="1200329"/>
          </a:xfrm>
          <a:prstGeom prst="rect">
            <a:avLst/>
          </a:prstGeom>
        </p:spPr>
        <p:txBody>
          <a:bodyPr wrap="square">
            <a:spAutoFit/>
          </a:bodyPr>
          <a:lstStyle/>
          <a:p>
            <a:r>
              <a:rPr lang="ru-RU" dirty="0"/>
              <a:t>Передаточная характеристика (DС </a:t>
            </a:r>
            <a:r>
              <a:rPr lang="ru-RU" dirty="0" err="1"/>
              <a:t>transfer</a:t>
            </a:r>
            <a:r>
              <a:rPr lang="ru-RU" dirty="0"/>
              <a:t> </a:t>
            </a:r>
            <a:r>
              <a:rPr lang="ru-RU" dirty="0" err="1"/>
              <a:t>characteristics</a:t>
            </a:r>
            <a:r>
              <a:rPr lang="ru-RU" dirty="0"/>
              <a:t>) какого-либо логического </a:t>
            </a:r>
            <a:r>
              <a:rPr lang="ru-RU" dirty="0" smtClean="0"/>
              <a:t>элемента (вентиля) </a:t>
            </a:r>
            <a:r>
              <a:rPr lang="ru-RU" dirty="0"/>
              <a:t>описывает напряжение на выходе этого элемента как функцию напряжения на его входе, когда входной сигнал изменяется настолько медленно, что выходной сигнал успевает изменяться вслед за ним.</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2037041"/>
            <a:ext cx="1716539" cy="1350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Прямоугольник 5"/>
          <p:cNvSpPr/>
          <p:nvPr/>
        </p:nvSpPr>
        <p:spPr>
          <a:xfrm>
            <a:off x="251520" y="5805264"/>
            <a:ext cx="8568952" cy="738664"/>
          </a:xfrm>
          <a:prstGeom prst="rect">
            <a:avLst/>
          </a:prstGeom>
        </p:spPr>
        <p:txBody>
          <a:bodyPr wrap="square">
            <a:spAutoFit/>
          </a:bodyPr>
          <a:lstStyle/>
          <a:p>
            <a:r>
              <a:rPr lang="ru-RU" sz="1400" dirty="0" smtClean="0"/>
              <a:t>В </a:t>
            </a:r>
            <a:r>
              <a:rPr lang="ru-RU" sz="1400" dirty="0"/>
              <a:t>качестве логических уровней </a:t>
            </a:r>
            <a:r>
              <a:rPr lang="ru-RU" sz="1400" dirty="0" smtClean="0"/>
              <a:t>выбирают те </a:t>
            </a:r>
            <a:r>
              <a:rPr lang="ru-RU" sz="1400" dirty="0"/>
              <a:t>две точки, где наклон передаточной характеристики </a:t>
            </a:r>
            <a:r>
              <a:rPr lang="ru-RU" sz="1400" dirty="0" smtClean="0"/>
              <a:t/>
            </a:r>
            <a:br>
              <a:rPr lang="ru-RU" sz="1400" dirty="0" smtClean="0"/>
            </a:br>
            <a:r>
              <a:rPr lang="ru-RU" sz="1400" dirty="0" err="1" smtClean="0"/>
              <a:t>dV</a:t>
            </a:r>
            <a:r>
              <a:rPr lang="ru-RU" sz="1400" dirty="0" smtClean="0"/>
              <a:t>(Y</a:t>
            </a:r>
            <a:r>
              <a:rPr lang="ru-RU" sz="1400" dirty="0"/>
              <a:t>)/</a:t>
            </a:r>
            <a:r>
              <a:rPr lang="ru-RU" sz="1400" dirty="0" err="1"/>
              <a:t>dV</a:t>
            </a:r>
            <a:r>
              <a:rPr lang="ru-RU" sz="1400" dirty="0"/>
              <a:t>(A) равен −1. Такие точки называются граничные коэффициенты передачи (</a:t>
            </a:r>
            <a:r>
              <a:rPr lang="ru-RU" sz="1400" dirty="0" err="1"/>
              <a:t>unity</a:t>
            </a:r>
            <a:r>
              <a:rPr lang="ru-RU" sz="1400" dirty="0"/>
              <a:t> </a:t>
            </a:r>
            <a:r>
              <a:rPr lang="ru-RU" sz="1400" dirty="0" err="1"/>
              <a:t>gain</a:t>
            </a:r>
            <a:r>
              <a:rPr lang="ru-RU" sz="1400" dirty="0"/>
              <a:t> </a:t>
            </a:r>
            <a:r>
              <a:rPr lang="ru-RU" sz="1400" dirty="0" err="1"/>
              <a:t>points</a:t>
            </a:r>
            <a:r>
              <a:rPr lang="ru-RU" sz="1400" dirty="0"/>
              <a:t>). Подобный выбор обычно максимизирует допускаемые уровни шумов. </a:t>
            </a:r>
          </a:p>
        </p:txBody>
      </p:sp>
    </p:spTree>
    <p:extLst>
      <p:ext uri="{BB962C8B-B14F-4D97-AF65-F5344CB8AC3E}">
        <p14:creationId xmlns:p14="http://schemas.microsoft.com/office/powerpoint/2010/main" val="14454276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516" y="5629107"/>
            <a:ext cx="3454404" cy="1140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Потребляемая мощность</a:t>
            </a:r>
            <a:endParaRPr lang="ru-RU" sz="4000" b="1" dirty="0">
              <a:solidFill>
                <a:srgbClr val="C00000"/>
              </a:solidFill>
            </a:endParaRPr>
          </a:p>
        </p:txBody>
      </p:sp>
      <p:sp>
        <p:nvSpPr>
          <p:cNvPr id="3" name="Прямоугольник 2"/>
          <p:cNvSpPr/>
          <p:nvPr/>
        </p:nvSpPr>
        <p:spPr>
          <a:xfrm>
            <a:off x="107504" y="692696"/>
            <a:ext cx="8856984" cy="646331"/>
          </a:xfrm>
          <a:prstGeom prst="rect">
            <a:avLst/>
          </a:prstGeom>
        </p:spPr>
        <p:txBody>
          <a:bodyPr wrap="square">
            <a:spAutoFit/>
          </a:bodyPr>
          <a:lstStyle/>
          <a:p>
            <a:r>
              <a:rPr lang="ru-RU" dirty="0">
                <a:solidFill>
                  <a:schemeClr val="accent1"/>
                </a:solidFill>
              </a:rPr>
              <a:t>Потребляемая мощность </a:t>
            </a:r>
            <a:r>
              <a:rPr lang="ru-RU" dirty="0"/>
              <a:t>– это количество энергии, потребляемой системой в единицу времени. </a:t>
            </a:r>
          </a:p>
        </p:txBody>
      </p:sp>
      <p:sp>
        <p:nvSpPr>
          <p:cNvPr id="4" name="Прямоугольник 3"/>
          <p:cNvSpPr/>
          <p:nvPr/>
        </p:nvSpPr>
        <p:spPr>
          <a:xfrm>
            <a:off x="105533" y="1339027"/>
            <a:ext cx="8856984" cy="1323439"/>
          </a:xfrm>
          <a:prstGeom prst="rect">
            <a:avLst/>
          </a:prstGeom>
        </p:spPr>
        <p:txBody>
          <a:bodyPr wrap="square">
            <a:spAutoFit/>
          </a:bodyPr>
          <a:lstStyle/>
          <a:p>
            <a:r>
              <a:rPr lang="ru-RU" sz="1600" dirty="0"/>
              <a:t>Цифровая система потребляет энергию как в динамическом режиме, когда выполняет какие-либо операции, так и в статическом, когда система находится в состоянии покоя (</a:t>
            </a:r>
            <a:r>
              <a:rPr lang="ru-RU" sz="1600" dirty="0" err="1"/>
              <a:t>idle</a:t>
            </a:r>
            <a:r>
              <a:rPr lang="ru-RU" sz="1600" dirty="0"/>
              <a:t>). В динамическом режиме энергия расходуется на зарядку емкостей элементов системы, когда эти элементы переключаются между 0 и 1. И хотя в статическом режиме никаких переключений не происходит, система все равно расходует электрическую энергию</a:t>
            </a:r>
          </a:p>
        </p:txBody>
      </p:sp>
      <p:sp>
        <p:nvSpPr>
          <p:cNvPr id="5" name="Прямоугольник 4"/>
          <p:cNvSpPr/>
          <p:nvPr/>
        </p:nvSpPr>
        <p:spPr>
          <a:xfrm>
            <a:off x="899592" y="2763061"/>
            <a:ext cx="2376264" cy="338554"/>
          </a:xfrm>
          <a:prstGeom prst="rect">
            <a:avLst/>
          </a:prstGeom>
        </p:spPr>
        <p:txBody>
          <a:bodyPr wrap="square">
            <a:spAutoFit/>
          </a:bodyPr>
          <a:lstStyle/>
          <a:p>
            <a:r>
              <a:rPr lang="ru-RU" sz="1600" dirty="0" smtClean="0">
                <a:solidFill>
                  <a:srgbClr val="C00000"/>
                </a:solidFill>
              </a:rPr>
              <a:t>Динамический режим</a:t>
            </a:r>
            <a:endParaRPr lang="ru-RU" sz="1600" dirty="0">
              <a:solidFill>
                <a:srgbClr val="C00000"/>
              </a:solidFill>
            </a:endParaRPr>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5629107"/>
            <a:ext cx="4001919" cy="10243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Прямоугольник 7"/>
          <p:cNvSpPr/>
          <p:nvPr/>
        </p:nvSpPr>
        <p:spPr>
          <a:xfrm>
            <a:off x="5148064" y="2808223"/>
            <a:ext cx="2376264" cy="338554"/>
          </a:xfrm>
          <a:prstGeom prst="rect">
            <a:avLst/>
          </a:prstGeom>
        </p:spPr>
        <p:txBody>
          <a:bodyPr wrap="square">
            <a:spAutoFit/>
          </a:bodyPr>
          <a:lstStyle/>
          <a:p>
            <a:pPr algn="ctr"/>
            <a:r>
              <a:rPr lang="ru-RU" sz="1600" dirty="0" smtClean="0">
                <a:solidFill>
                  <a:srgbClr val="C00000"/>
                </a:solidFill>
              </a:rPr>
              <a:t>Статический режим</a:t>
            </a:r>
            <a:endParaRPr lang="ru-RU" sz="1600" dirty="0">
              <a:solidFill>
                <a:srgbClr val="C00000"/>
              </a:solidFill>
            </a:endParaRPr>
          </a:p>
        </p:txBody>
      </p:sp>
      <p:sp>
        <p:nvSpPr>
          <p:cNvPr id="6" name="Прямоугольник 5"/>
          <p:cNvSpPr/>
          <p:nvPr/>
        </p:nvSpPr>
        <p:spPr>
          <a:xfrm>
            <a:off x="82851" y="3146777"/>
            <a:ext cx="4284476" cy="2708434"/>
          </a:xfrm>
          <a:prstGeom prst="rect">
            <a:avLst/>
          </a:prstGeom>
        </p:spPr>
        <p:txBody>
          <a:bodyPr wrap="square">
            <a:spAutoFit/>
          </a:bodyPr>
          <a:lstStyle/>
          <a:p>
            <a:r>
              <a:rPr lang="ru-RU" sz="1700" dirty="0"/>
              <a:t>Энергия, получаемая от блока питания, которую необходимо затратить на зарядку емкости C до напряжения V</a:t>
            </a:r>
            <a:r>
              <a:rPr lang="ru-RU" sz="1700" baseline="-25000" dirty="0"/>
              <a:t>DD</a:t>
            </a:r>
            <a:r>
              <a:rPr lang="ru-RU" sz="1700" dirty="0"/>
              <a:t>, равна C×V</a:t>
            </a:r>
            <a:r>
              <a:rPr lang="ru-RU" sz="1700" baseline="-25000" dirty="0"/>
              <a:t>DD</a:t>
            </a:r>
            <a:r>
              <a:rPr lang="ru-RU" sz="1700" baseline="30000" dirty="0"/>
              <a:t>2</a:t>
            </a:r>
            <a:r>
              <a:rPr lang="ru-RU" sz="1700" dirty="0"/>
              <a:t>. Если </a:t>
            </a:r>
            <a:r>
              <a:rPr lang="ru-RU" sz="1700" dirty="0" smtClean="0"/>
              <a:t>напряжение </a:t>
            </a:r>
            <a:r>
              <a:rPr lang="ru-RU" sz="1700" dirty="0"/>
              <a:t>на конденсаторе переключается с частотой f </a:t>
            </a:r>
            <a:r>
              <a:rPr lang="ru-RU" sz="1700" dirty="0" smtClean="0"/>
              <a:t> (</a:t>
            </a:r>
            <a:r>
              <a:rPr lang="ru-RU" sz="1700" dirty="0"/>
              <a:t>т.е. f раз в секунду), то конденсатор заряжается f/2 раза и разряжается f/2 раза в секунду. И, поскольку в процессе разрядки конденсатор не потребляет энергию от источника </a:t>
            </a:r>
            <a:r>
              <a:rPr lang="ru-RU" sz="1700" dirty="0" smtClean="0"/>
              <a:t>питания, то:</a:t>
            </a:r>
            <a:endParaRPr lang="ru-RU" sz="1700" dirty="0"/>
          </a:p>
        </p:txBody>
      </p:sp>
      <p:cxnSp>
        <p:nvCxnSpPr>
          <p:cNvPr id="10" name="Прямая соединительная линия 9"/>
          <p:cNvCxnSpPr/>
          <p:nvPr/>
        </p:nvCxnSpPr>
        <p:spPr>
          <a:xfrm>
            <a:off x="4367327" y="2763061"/>
            <a:ext cx="0" cy="3534934"/>
          </a:xfrm>
          <a:prstGeom prst="line">
            <a:avLst/>
          </a:prstGeom>
        </p:spPr>
        <p:style>
          <a:lnRef idx="1">
            <a:schemeClr val="accent1"/>
          </a:lnRef>
          <a:fillRef idx="0">
            <a:schemeClr val="accent1"/>
          </a:fillRef>
          <a:effectRef idx="0">
            <a:schemeClr val="accent1"/>
          </a:effectRef>
          <a:fontRef idx="minor">
            <a:schemeClr val="tx1"/>
          </a:fontRef>
        </p:style>
      </p:cxnSp>
      <p:sp>
        <p:nvSpPr>
          <p:cNvPr id="9" name="Прямоугольник 8"/>
          <p:cNvSpPr/>
          <p:nvPr/>
        </p:nvSpPr>
        <p:spPr>
          <a:xfrm>
            <a:off x="4450193" y="3284984"/>
            <a:ext cx="4572000" cy="2185214"/>
          </a:xfrm>
          <a:prstGeom prst="rect">
            <a:avLst/>
          </a:prstGeom>
        </p:spPr>
        <p:txBody>
          <a:bodyPr>
            <a:spAutoFit/>
          </a:bodyPr>
          <a:lstStyle/>
          <a:p>
            <a:r>
              <a:rPr lang="ru-RU" sz="1700" dirty="0"/>
              <a:t>Утечка тока в системе происходит, даже если система находится в состоянии покоя. </a:t>
            </a:r>
            <a:r>
              <a:rPr lang="ru-RU" sz="1700" dirty="0" smtClean="0"/>
              <a:t>Суммарная </a:t>
            </a:r>
            <a:r>
              <a:rPr lang="ru-RU" sz="1700" dirty="0"/>
              <a:t>величина тока, протекающего в системе в ее статическом состоянии I</a:t>
            </a:r>
            <a:r>
              <a:rPr lang="ru-RU" sz="1700" baseline="-25000" dirty="0"/>
              <a:t>DD</a:t>
            </a:r>
            <a:r>
              <a:rPr lang="ru-RU" sz="1700" dirty="0"/>
              <a:t>, называется током утечки (</a:t>
            </a:r>
            <a:r>
              <a:rPr lang="ru-RU" sz="1700" dirty="0" err="1"/>
              <a:t>leakage</a:t>
            </a:r>
            <a:r>
              <a:rPr lang="ru-RU" sz="1700" dirty="0"/>
              <a:t> </a:t>
            </a:r>
            <a:r>
              <a:rPr lang="ru-RU" sz="1700" dirty="0" err="1"/>
              <a:t>current</a:t>
            </a:r>
            <a:r>
              <a:rPr lang="ru-RU" sz="1700" dirty="0"/>
              <a:t>) или током покоя (</a:t>
            </a:r>
            <a:r>
              <a:rPr lang="ru-RU" sz="1700" dirty="0" err="1"/>
              <a:t>quiescent</a:t>
            </a:r>
            <a:r>
              <a:rPr lang="ru-RU" sz="1700" dirty="0"/>
              <a:t> </a:t>
            </a:r>
            <a:r>
              <a:rPr lang="ru-RU" sz="1700" dirty="0" err="1"/>
              <a:t>supply</a:t>
            </a:r>
            <a:r>
              <a:rPr lang="ru-RU" sz="1700" dirty="0"/>
              <a:t> </a:t>
            </a:r>
            <a:r>
              <a:rPr lang="ru-RU" sz="1700" dirty="0" err="1"/>
              <a:t>current</a:t>
            </a:r>
            <a:r>
              <a:rPr lang="ru-RU" sz="1700" dirty="0"/>
              <a:t>). </a:t>
            </a:r>
            <a:endParaRPr lang="ru-RU" sz="1700" dirty="0" smtClean="0"/>
          </a:p>
          <a:p>
            <a:r>
              <a:rPr lang="ru-RU" sz="1700" dirty="0" smtClean="0"/>
              <a:t>Мощность</a:t>
            </a:r>
            <a:r>
              <a:rPr lang="ru-RU" sz="1700" dirty="0"/>
              <a:t>, потребляемая системой в статическом </a:t>
            </a:r>
            <a:r>
              <a:rPr lang="ru-RU" sz="1700" dirty="0" smtClean="0"/>
              <a:t>состоянии: </a:t>
            </a:r>
            <a:endParaRPr lang="ru-RU" sz="1700" dirty="0"/>
          </a:p>
        </p:txBody>
      </p:sp>
    </p:spTree>
    <p:extLst>
      <p:ext uri="{BB962C8B-B14F-4D97-AF65-F5344CB8AC3E}">
        <p14:creationId xmlns:p14="http://schemas.microsoft.com/office/powerpoint/2010/main" val="6857859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Семейства цифровых микросхем</a:t>
            </a:r>
            <a:endParaRPr lang="ru-RU" sz="4000" b="1" dirty="0">
              <a:solidFill>
                <a:srgbClr val="C00000"/>
              </a:solidFill>
            </a:endParaRPr>
          </a:p>
        </p:txBody>
      </p:sp>
      <p:sp>
        <p:nvSpPr>
          <p:cNvPr id="3" name="Прямоугольник 2"/>
          <p:cNvSpPr/>
          <p:nvPr/>
        </p:nvSpPr>
        <p:spPr>
          <a:xfrm>
            <a:off x="146740" y="764704"/>
            <a:ext cx="8784976" cy="3693319"/>
          </a:xfrm>
          <a:prstGeom prst="rect">
            <a:avLst/>
          </a:prstGeom>
        </p:spPr>
        <p:txBody>
          <a:bodyPr wrap="square">
            <a:spAutoFit/>
          </a:bodyPr>
          <a:lstStyle/>
          <a:p>
            <a:r>
              <a:rPr lang="ru-RU" dirty="0" smtClean="0"/>
              <a:t>Ранее существовали основные 4 </a:t>
            </a:r>
            <a:r>
              <a:rPr lang="ru-RU" dirty="0"/>
              <a:t>семейства логических </a:t>
            </a:r>
            <a:r>
              <a:rPr lang="ru-RU" dirty="0" smtClean="0"/>
              <a:t>вентилей:</a:t>
            </a:r>
          </a:p>
          <a:p>
            <a:r>
              <a:rPr lang="ru-RU" dirty="0" smtClean="0">
                <a:solidFill>
                  <a:srgbClr val="0070C0"/>
                </a:solidFill>
              </a:rPr>
              <a:t>ТТЛ</a:t>
            </a:r>
            <a:r>
              <a:rPr lang="ru-RU" dirty="0" smtClean="0"/>
              <a:t> </a:t>
            </a:r>
            <a:r>
              <a:rPr lang="ru-RU" dirty="0"/>
              <a:t>– транзисторно-транзисторная логика (</a:t>
            </a:r>
            <a:r>
              <a:rPr lang="ru-RU" dirty="0" err="1"/>
              <a:t>Transistor-Transistor</a:t>
            </a:r>
            <a:r>
              <a:rPr lang="ru-RU" dirty="0"/>
              <a:t> </a:t>
            </a:r>
            <a:r>
              <a:rPr lang="ru-RU" dirty="0" err="1"/>
              <a:t>Logic</a:t>
            </a:r>
            <a:r>
              <a:rPr lang="ru-RU" dirty="0"/>
              <a:t>, или </a:t>
            </a:r>
            <a:r>
              <a:rPr lang="ru-RU" b="1" dirty="0">
                <a:solidFill>
                  <a:srgbClr val="FF0000"/>
                </a:solidFill>
              </a:rPr>
              <a:t>TTL</a:t>
            </a:r>
            <a:r>
              <a:rPr lang="ru-RU" dirty="0"/>
              <a:t>), </a:t>
            </a:r>
            <a:endParaRPr lang="ru-RU" dirty="0" smtClean="0"/>
          </a:p>
          <a:p>
            <a:r>
              <a:rPr lang="ru-RU" dirty="0">
                <a:solidFill>
                  <a:srgbClr val="0070C0"/>
                </a:solidFill>
              </a:rPr>
              <a:t>КМОП</a:t>
            </a:r>
            <a:r>
              <a:rPr lang="ru-RU" dirty="0" smtClean="0"/>
              <a:t> </a:t>
            </a:r>
            <a:r>
              <a:rPr lang="ru-RU" dirty="0"/>
              <a:t>– логика, построенная на комплементарной структуре </a:t>
            </a:r>
            <a:r>
              <a:rPr lang="ru-RU" dirty="0" smtClean="0"/>
              <a:t>металл-оксид-полупроводник </a:t>
            </a:r>
            <a:r>
              <a:rPr lang="ru-RU" dirty="0"/>
              <a:t>(</a:t>
            </a:r>
            <a:r>
              <a:rPr lang="ru-RU" dirty="0" err="1"/>
              <a:t>Complementary</a:t>
            </a:r>
            <a:r>
              <a:rPr lang="ru-RU" dirty="0"/>
              <a:t> </a:t>
            </a:r>
            <a:r>
              <a:rPr lang="ru-RU" dirty="0" err="1"/>
              <a:t>Metal-Oxide-Semiconductor</a:t>
            </a:r>
            <a:r>
              <a:rPr lang="ru-RU" dirty="0"/>
              <a:t> </a:t>
            </a:r>
            <a:r>
              <a:rPr lang="ru-RU" dirty="0" err="1"/>
              <a:t>Logic</a:t>
            </a:r>
            <a:r>
              <a:rPr lang="ru-RU" dirty="0"/>
              <a:t>, или </a:t>
            </a:r>
            <a:r>
              <a:rPr lang="ru-RU" b="1" dirty="0">
                <a:solidFill>
                  <a:srgbClr val="FF0000"/>
                </a:solidFill>
              </a:rPr>
              <a:t>CMOS</a:t>
            </a:r>
            <a:r>
              <a:rPr lang="ru-RU" dirty="0"/>
              <a:t>), </a:t>
            </a:r>
            <a:endParaRPr lang="ru-RU" dirty="0" smtClean="0"/>
          </a:p>
          <a:p>
            <a:r>
              <a:rPr lang="ru-RU" dirty="0">
                <a:solidFill>
                  <a:srgbClr val="0070C0"/>
                </a:solidFill>
              </a:rPr>
              <a:t>НТТЛ</a:t>
            </a:r>
            <a:r>
              <a:rPr lang="ru-RU" dirty="0" smtClean="0"/>
              <a:t> </a:t>
            </a:r>
            <a:r>
              <a:rPr lang="ru-RU" dirty="0"/>
              <a:t>– низковольтная транзисторно-транзисторная логика (</a:t>
            </a:r>
            <a:r>
              <a:rPr lang="ru-RU" dirty="0" err="1"/>
              <a:t>Low-Voltage</a:t>
            </a:r>
            <a:r>
              <a:rPr lang="ru-RU" dirty="0"/>
              <a:t> </a:t>
            </a:r>
            <a:r>
              <a:rPr lang="ru-RU" dirty="0" err="1"/>
              <a:t>Transistor-Transistor</a:t>
            </a:r>
            <a:r>
              <a:rPr lang="ru-RU" dirty="0"/>
              <a:t> </a:t>
            </a:r>
            <a:r>
              <a:rPr lang="ru-RU" dirty="0" err="1"/>
              <a:t>Logic</a:t>
            </a:r>
            <a:r>
              <a:rPr lang="ru-RU" dirty="0"/>
              <a:t>, или </a:t>
            </a:r>
            <a:r>
              <a:rPr lang="ru-RU" b="1" dirty="0" smtClean="0">
                <a:solidFill>
                  <a:srgbClr val="FF0000"/>
                </a:solidFill>
              </a:rPr>
              <a:t>LVTTL</a:t>
            </a:r>
            <a:r>
              <a:rPr lang="ru-RU" dirty="0" smtClean="0"/>
              <a:t>);</a:t>
            </a:r>
          </a:p>
          <a:p>
            <a:r>
              <a:rPr lang="ru-RU" dirty="0">
                <a:solidFill>
                  <a:srgbClr val="0070C0"/>
                </a:solidFill>
              </a:rPr>
              <a:t>НКМОП</a:t>
            </a:r>
            <a:r>
              <a:rPr lang="ru-RU" dirty="0" smtClean="0"/>
              <a:t> </a:t>
            </a:r>
            <a:r>
              <a:rPr lang="ru-RU" dirty="0"/>
              <a:t>низковольтная логика на комплементарной структуре </a:t>
            </a:r>
            <a:r>
              <a:rPr lang="ru-RU" dirty="0" err="1"/>
              <a:t>металлоксид</a:t>
            </a:r>
            <a:r>
              <a:rPr lang="ru-RU" dirty="0"/>
              <a:t>-полупроводник (</a:t>
            </a:r>
            <a:r>
              <a:rPr lang="ru-RU" dirty="0" err="1"/>
              <a:t>Low-Voltage</a:t>
            </a:r>
            <a:r>
              <a:rPr lang="ru-RU" dirty="0"/>
              <a:t> </a:t>
            </a:r>
            <a:r>
              <a:rPr lang="ru-RU" dirty="0" err="1"/>
              <a:t>Complementary</a:t>
            </a:r>
            <a:r>
              <a:rPr lang="ru-RU" dirty="0"/>
              <a:t> </a:t>
            </a:r>
            <a:r>
              <a:rPr lang="ru-RU" dirty="0" err="1" smtClean="0"/>
              <a:t>Metal-Oxide</a:t>
            </a:r>
            <a:r>
              <a:rPr lang="ru-RU" dirty="0" smtClean="0"/>
              <a:t> </a:t>
            </a:r>
            <a:r>
              <a:rPr lang="ru-RU" dirty="0" err="1" smtClean="0"/>
              <a:t>Semiconductor</a:t>
            </a:r>
            <a:r>
              <a:rPr lang="ru-RU" dirty="0" smtClean="0"/>
              <a:t> </a:t>
            </a:r>
            <a:r>
              <a:rPr lang="ru-RU" dirty="0" err="1"/>
              <a:t>Logic</a:t>
            </a:r>
            <a:r>
              <a:rPr lang="ru-RU" dirty="0"/>
              <a:t>, или </a:t>
            </a:r>
            <a:r>
              <a:rPr lang="ru-RU" b="1" dirty="0">
                <a:solidFill>
                  <a:srgbClr val="FF0000"/>
                </a:solidFill>
              </a:rPr>
              <a:t>LVCMOS</a:t>
            </a:r>
            <a:r>
              <a:rPr lang="ru-RU" dirty="0"/>
              <a:t>). </a:t>
            </a:r>
            <a:endParaRPr lang="ru-RU" dirty="0" smtClean="0"/>
          </a:p>
          <a:p>
            <a:endParaRPr lang="ru-RU" dirty="0" smtClean="0"/>
          </a:p>
          <a:p>
            <a:r>
              <a:rPr lang="ru-RU" dirty="0" smtClean="0"/>
              <a:t>Начиная </a:t>
            </a:r>
            <a:r>
              <a:rPr lang="ru-RU" dirty="0"/>
              <a:t>с </a:t>
            </a:r>
            <a:r>
              <a:rPr lang="ru-RU" dirty="0" smtClean="0"/>
              <a:t>1990х четыре </a:t>
            </a:r>
            <a:r>
              <a:rPr lang="ru-RU" dirty="0"/>
              <a:t>вышеперечисленных семейства распались на большое количество более мелких семейств в связи со все большим распространением устройств, требующих еще более низкого напряжения питания.</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815" y="4653136"/>
            <a:ext cx="6600825"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81156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Обозначение цифровых микросхем</a:t>
            </a:r>
            <a:endParaRPr lang="ru-RU" sz="4000" b="1" dirty="0">
              <a:solidFill>
                <a:srgbClr val="C00000"/>
              </a:solidFill>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757868"/>
            <a:ext cx="4060701" cy="1374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Прямая соединительная линия 3"/>
          <p:cNvCxnSpPr/>
          <p:nvPr/>
        </p:nvCxnSpPr>
        <p:spPr>
          <a:xfrm>
            <a:off x="4355976" y="764704"/>
            <a:ext cx="0" cy="5976664"/>
          </a:xfrm>
          <a:prstGeom prst="line">
            <a:avLst/>
          </a:prstGeom>
        </p:spPr>
        <p:style>
          <a:lnRef idx="1">
            <a:schemeClr val="accent1"/>
          </a:lnRef>
          <a:fillRef idx="0">
            <a:schemeClr val="accent1"/>
          </a:fillRef>
          <a:effectRef idx="0">
            <a:schemeClr val="accent1"/>
          </a:effectRef>
          <a:fontRef idx="minor">
            <a:schemeClr val="tx1"/>
          </a:fontRef>
        </p:style>
      </p:cxnSp>
      <p:sp>
        <p:nvSpPr>
          <p:cNvPr id="5" name="Прямоугольник 4"/>
          <p:cNvSpPr/>
          <p:nvPr/>
        </p:nvSpPr>
        <p:spPr>
          <a:xfrm>
            <a:off x="0" y="2204864"/>
            <a:ext cx="4355976" cy="4933658"/>
          </a:xfrm>
          <a:prstGeom prst="rect">
            <a:avLst/>
          </a:prstGeom>
        </p:spPr>
        <p:txBody>
          <a:bodyPr wrap="square">
            <a:spAutoFit/>
          </a:bodyPr>
          <a:lstStyle/>
          <a:p>
            <a:pPr>
              <a:lnSpc>
                <a:spcPct val="80000"/>
              </a:lnSpc>
            </a:pPr>
            <a:r>
              <a:rPr lang="ru-RU" sz="1100" dirty="0"/>
              <a:t>В качестве примера рассмотрим систему обозначений фирмы </a:t>
            </a:r>
            <a:r>
              <a:rPr lang="ru-RU" sz="1100" dirty="0" smtClean="0"/>
              <a:t/>
            </a:r>
            <a:br>
              <a:rPr lang="ru-RU" sz="1100" dirty="0" smtClean="0"/>
            </a:br>
            <a:r>
              <a:rPr lang="en-US" sz="1100" i="1" dirty="0" smtClean="0"/>
              <a:t>Texas Instruments</a:t>
            </a:r>
            <a:r>
              <a:rPr lang="ru-RU" sz="1100" i="1" dirty="0" smtClean="0"/>
              <a:t>. </a:t>
            </a:r>
            <a:r>
              <a:rPr lang="ru-RU" sz="1100" dirty="0" smtClean="0"/>
              <a:t>Полное </a:t>
            </a:r>
            <a:r>
              <a:rPr lang="ru-RU" sz="1100" dirty="0"/>
              <a:t>обозначение состоит из </a:t>
            </a:r>
            <a:r>
              <a:rPr lang="ru-RU" sz="1100" dirty="0" smtClean="0"/>
              <a:t>6 </a:t>
            </a:r>
            <a:r>
              <a:rPr lang="ru-RU" sz="1100" dirty="0"/>
              <a:t>элементов:</a:t>
            </a:r>
          </a:p>
          <a:p>
            <a:pPr>
              <a:lnSpc>
                <a:spcPct val="80000"/>
              </a:lnSpc>
            </a:pPr>
            <a:r>
              <a:rPr lang="ru-RU" sz="1100" dirty="0"/>
              <a:t>Идентификатор фирмы </a:t>
            </a:r>
            <a:r>
              <a:rPr lang="en-US" sz="1100" dirty="0"/>
              <a:t>SN (</a:t>
            </a:r>
            <a:r>
              <a:rPr lang="ru-RU" sz="1100" dirty="0"/>
              <a:t>для серий </a:t>
            </a:r>
            <a:r>
              <a:rPr lang="en-US" sz="1100" dirty="0"/>
              <a:t>AC </a:t>
            </a:r>
            <a:r>
              <a:rPr lang="ru-RU" sz="1100" dirty="0"/>
              <a:t>и </a:t>
            </a:r>
            <a:r>
              <a:rPr lang="en-US" sz="1100" dirty="0"/>
              <a:t>ACT </a:t>
            </a:r>
            <a:r>
              <a:rPr lang="ru-RU" sz="1100" dirty="0"/>
              <a:t>отсутствует</a:t>
            </a:r>
            <a:r>
              <a:rPr lang="ru-RU" sz="1100" dirty="0" smtClean="0"/>
              <a:t>).</a:t>
            </a:r>
            <a:endParaRPr lang="ru-RU" sz="1100" dirty="0"/>
          </a:p>
          <a:p>
            <a:pPr>
              <a:lnSpc>
                <a:spcPct val="80000"/>
              </a:lnSpc>
            </a:pPr>
            <a:r>
              <a:rPr lang="ru-RU" sz="1100" dirty="0"/>
              <a:t>Температурный диапазон (тип семейства):</a:t>
            </a:r>
          </a:p>
          <a:p>
            <a:pPr lvl="1">
              <a:lnSpc>
                <a:spcPct val="80000"/>
              </a:lnSpc>
            </a:pPr>
            <a:r>
              <a:rPr lang="ru-RU" sz="1100" dirty="0"/>
              <a:t>74 — коммерческие микросхемы (температура окружающей среды для биполярных микросхем — 0...70°С, для КМОП микросхем — – 40...+85°С),</a:t>
            </a:r>
          </a:p>
          <a:p>
            <a:pPr lvl="1">
              <a:lnSpc>
                <a:spcPct val="80000"/>
              </a:lnSpc>
            </a:pPr>
            <a:r>
              <a:rPr lang="ru-RU" sz="1100" dirty="0"/>
              <a:t>54 — микросхемы военного назначения (температура — –55...+125°С).</a:t>
            </a:r>
          </a:p>
          <a:p>
            <a:pPr>
              <a:lnSpc>
                <a:spcPct val="80000"/>
              </a:lnSpc>
            </a:pPr>
            <a:r>
              <a:rPr lang="ru-RU" sz="1100" dirty="0"/>
              <a:t>Код серии (до трех символов):</a:t>
            </a:r>
          </a:p>
          <a:p>
            <a:pPr lvl="1">
              <a:lnSpc>
                <a:spcPct val="80000"/>
              </a:lnSpc>
            </a:pPr>
            <a:r>
              <a:rPr lang="ru-RU" sz="1100" dirty="0"/>
              <a:t>Отсутствует — стандартная ТТЛ–серия.</a:t>
            </a:r>
          </a:p>
          <a:p>
            <a:pPr lvl="1">
              <a:lnSpc>
                <a:spcPct val="80000"/>
              </a:lnSpc>
            </a:pPr>
            <a:r>
              <a:rPr lang="en-US" sz="1100" dirty="0"/>
              <a:t>LS (</a:t>
            </a:r>
            <a:r>
              <a:rPr lang="en-US" sz="1100" i="1" dirty="0"/>
              <a:t>Low Power</a:t>
            </a:r>
            <a:r>
              <a:rPr lang="en-US" sz="1100" dirty="0"/>
              <a:t> </a:t>
            </a:r>
            <a:r>
              <a:rPr lang="en-US" sz="1100" dirty="0" err="1"/>
              <a:t>Schottky</a:t>
            </a:r>
            <a:r>
              <a:rPr lang="en-US" sz="1100" dirty="0"/>
              <a:t>) — </a:t>
            </a:r>
            <a:r>
              <a:rPr lang="ru-RU" sz="1100" dirty="0"/>
              <a:t>маломощная серия ТТЛШ.</a:t>
            </a:r>
          </a:p>
          <a:p>
            <a:pPr lvl="1">
              <a:lnSpc>
                <a:spcPct val="80000"/>
              </a:lnSpc>
            </a:pPr>
            <a:r>
              <a:rPr lang="en-US" sz="1100" dirty="0"/>
              <a:t>S (</a:t>
            </a:r>
            <a:r>
              <a:rPr lang="en-US" sz="1100" dirty="0" err="1"/>
              <a:t>Schottky</a:t>
            </a:r>
            <a:r>
              <a:rPr lang="en-US" sz="1100" dirty="0"/>
              <a:t>) — </a:t>
            </a:r>
            <a:r>
              <a:rPr lang="ru-RU" sz="1100" dirty="0"/>
              <a:t>серия ТТЛШ.</a:t>
            </a:r>
          </a:p>
          <a:p>
            <a:pPr lvl="1">
              <a:lnSpc>
                <a:spcPct val="80000"/>
              </a:lnSpc>
            </a:pPr>
            <a:r>
              <a:rPr lang="en-US" sz="1100" i="1" dirty="0"/>
              <a:t>ALS</a:t>
            </a:r>
            <a:r>
              <a:rPr lang="en-US" sz="1100" dirty="0"/>
              <a:t> (Advanced </a:t>
            </a:r>
            <a:r>
              <a:rPr lang="en-US" sz="1100" dirty="0" err="1"/>
              <a:t>Schottky</a:t>
            </a:r>
            <a:r>
              <a:rPr lang="en-US" sz="1100" dirty="0"/>
              <a:t>) — </a:t>
            </a:r>
            <a:r>
              <a:rPr lang="ru-RU" sz="1100" dirty="0"/>
              <a:t>улучшенная серия ТТЛШ.</a:t>
            </a:r>
          </a:p>
          <a:p>
            <a:pPr lvl="1">
              <a:lnSpc>
                <a:spcPct val="80000"/>
              </a:lnSpc>
            </a:pPr>
            <a:r>
              <a:rPr lang="en-US" sz="1100" dirty="0"/>
              <a:t>F (FAST) — </a:t>
            </a:r>
            <a:r>
              <a:rPr lang="ru-RU" sz="1100" dirty="0"/>
              <a:t>быстрая серия.</a:t>
            </a:r>
          </a:p>
          <a:p>
            <a:pPr lvl="1">
              <a:lnSpc>
                <a:spcPct val="80000"/>
              </a:lnSpc>
            </a:pPr>
            <a:r>
              <a:rPr lang="en-US" sz="1100" dirty="0"/>
              <a:t>HC (High Speed </a:t>
            </a:r>
            <a:r>
              <a:rPr lang="en-US" sz="1100" i="1" dirty="0"/>
              <a:t>CMOS</a:t>
            </a:r>
            <a:r>
              <a:rPr lang="en-US" sz="1100" dirty="0"/>
              <a:t>) — </a:t>
            </a:r>
            <a:r>
              <a:rPr lang="ru-RU" sz="1100" dirty="0"/>
              <a:t>высокоскоростная КМОП–серия.</a:t>
            </a:r>
          </a:p>
          <a:p>
            <a:pPr lvl="1">
              <a:lnSpc>
                <a:spcPct val="80000"/>
              </a:lnSpc>
            </a:pPr>
            <a:r>
              <a:rPr lang="en-US" sz="1100" dirty="0"/>
              <a:t>HCT (High Speed </a:t>
            </a:r>
            <a:r>
              <a:rPr lang="en-US" sz="1100" i="1" dirty="0"/>
              <a:t>CMOS</a:t>
            </a:r>
            <a:r>
              <a:rPr lang="en-US" sz="1100" dirty="0"/>
              <a:t> with </a:t>
            </a:r>
            <a:r>
              <a:rPr lang="en-US" sz="1100" i="1" dirty="0"/>
              <a:t>TTL</a:t>
            </a:r>
            <a:r>
              <a:rPr lang="en-US" sz="1100" dirty="0"/>
              <a:t> inputs) — </a:t>
            </a:r>
            <a:r>
              <a:rPr lang="ru-RU" sz="1100" dirty="0"/>
              <a:t>серия </a:t>
            </a:r>
            <a:r>
              <a:rPr lang="en-US" sz="1100" dirty="0"/>
              <a:t>HC, </a:t>
            </a:r>
            <a:r>
              <a:rPr lang="ru-RU" sz="1100" dirty="0"/>
              <a:t>совместимая по входу с ТТЛ.</a:t>
            </a:r>
          </a:p>
          <a:p>
            <a:pPr lvl="1">
              <a:lnSpc>
                <a:spcPct val="80000"/>
              </a:lnSpc>
            </a:pPr>
            <a:r>
              <a:rPr lang="en-US" sz="1100" dirty="0"/>
              <a:t>AC (Advanced </a:t>
            </a:r>
            <a:r>
              <a:rPr lang="en-US" sz="1100" i="1" dirty="0"/>
              <a:t>CMOS</a:t>
            </a:r>
            <a:r>
              <a:rPr lang="en-US" sz="1100" dirty="0"/>
              <a:t>) — </a:t>
            </a:r>
            <a:r>
              <a:rPr lang="ru-RU" sz="1100" dirty="0"/>
              <a:t>улучшенная серия КМОП.</a:t>
            </a:r>
          </a:p>
          <a:p>
            <a:pPr lvl="1">
              <a:lnSpc>
                <a:spcPct val="80000"/>
              </a:lnSpc>
            </a:pPr>
            <a:r>
              <a:rPr lang="en-US" sz="1100" dirty="0"/>
              <a:t>ACT (Advanced </a:t>
            </a:r>
            <a:r>
              <a:rPr lang="en-US" sz="1100" i="1" dirty="0"/>
              <a:t>CMOS</a:t>
            </a:r>
            <a:r>
              <a:rPr lang="en-US" sz="1100" dirty="0"/>
              <a:t> with </a:t>
            </a:r>
            <a:r>
              <a:rPr lang="en-US" sz="1100" i="1" dirty="0"/>
              <a:t>TTL</a:t>
            </a:r>
            <a:r>
              <a:rPr lang="en-US" sz="1100" dirty="0"/>
              <a:t> inputs) — </a:t>
            </a:r>
            <a:r>
              <a:rPr lang="ru-RU" sz="1100" dirty="0"/>
              <a:t>серия </a:t>
            </a:r>
            <a:r>
              <a:rPr lang="en-US" sz="1100" dirty="0"/>
              <a:t>AC, </a:t>
            </a:r>
            <a:r>
              <a:rPr lang="ru-RU" sz="1100" dirty="0"/>
              <a:t>совместимая по входу с ТТЛ.</a:t>
            </a:r>
          </a:p>
          <a:p>
            <a:pPr lvl="1">
              <a:lnSpc>
                <a:spcPct val="80000"/>
              </a:lnSpc>
            </a:pPr>
            <a:r>
              <a:rPr lang="en-US" sz="1100" i="1" dirty="0"/>
              <a:t>BCT</a:t>
            </a:r>
            <a:r>
              <a:rPr lang="en-US" sz="1100" dirty="0"/>
              <a:t> (</a:t>
            </a:r>
            <a:r>
              <a:rPr lang="en-US" sz="1100" i="1" dirty="0" err="1"/>
              <a:t>BiCMOS</a:t>
            </a:r>
            <a:r>
              <a:rPr lang="en-US" sz="1100" dirty="0"/>
              <a:t> Technology) — </a:t>
            </a:r>
            <a:r>
              <a:rPr lang="ru-RU" sz="1100" dirty="0"/>
              <a:t>серия с </a:t>
            </a:r>
            <a:r>
              <a:rPr lang="ru-RU" sz="1100" dirty="0" err="1"/>
              <a:t>БиКМОП</a:t>
            </a:r>
            <a:r>
              <a:rPr lang="ru-RU" sz="1100" dirty="0"/>
              <a:t>–технологией.</a:t>
            </a:r>
          </a:p>
          <a:p>
            <a:pPr lvl="1">
              <a:lnSpc>
                <a:spcPct val="80000"/>
              </a:lnSpc>
            </a:pPr>
            <a:r>
              <a:rPr lang="en-US" sz="1100" i="1" dirty="0"/>
              <a:t>ABT</a:t>
            </a:r>
            <a:r>
              <a:rPr lang="en-US" sz="1100" dirty="0"/>
              <a:t> (Advanced </a:t>
            </a:r>
            <a:r>
              <a:rPr lang="en-US" sz="1100" i="1" dirty="0" err="1"/>
              <a:t>BiCMOS</a:t>
            </a:r>
            <a:r>
              <a:rPr lang="en-US" sz="1100" dirty="0"/>
              <a:t> Technology) — </a:t>
            </a:r>
            <a:r>
              <a:rPr lang="ru-RU" sz="1100" dirty="0"/>
              <a:t>улучшенная серия с </a:t>
            </a:r>
            <a:r>
              <a:rPr lang="ru-RU" sz="1100" dirty="0" err="1"/>
              <a:t>БиКМОП</a:t>
            </a:r>
            <a:r>
              <a:rPr lang="ru-RU" sz="1100" dirty="0"/>
              <a:t>–технологией.</a:t>
            </a:r>
          </a:p>
          <a:p>
            <a:pPr lvl="1">
              <a:lnSpc>
                <a:spcPct val="80000"/>
              </a:lnSpc>
            </a:pPr>
            <a:r>
              <a:rPr lang="en-US" sz="1100" i="1" dirty="0"/>
              <a:t>LVT</a:t>
            </a:r>
            <a:r>
              <a:rPr lang="en-US" sz="1100" dirty="0"/>
              <a:t> (</a:t>
            </a:r>
            <a:r>
              <a:rPr lang="en-US" sz="1100" i="1" dirty="0"/>
              <a:t>Low Voltage</a:t>
            </a:r>
            <a:r>
              <a:rPr lang="en-US" sz="1100" dirty="0"/>
              <a:t> Technology) — </a:t>
            </a:r>
            <a:r>
              <a:rPr lang="ru-RU" sz="1100" dirty="0"/>
              <a:t>серия с низким напряжением питания</a:t>
            </a:r>
            <a:r>
              <a:rPr lang="ru-RU" sz="1100" dirty="0" smtClean="0"/>
              <a:t>.</a:t>
            </a:r>
          </a:p>
          <a:p>
            <a:r>
              <a:rPr lang="ru-RU" sz="1100" dirty="0"/>
              <a:t>Идентификатор специального типа (2 символа) — может </a:t>
            </a:r>
            <a:r>
              <a:rPr lang="ru-RU" sz="1100" dirty="0" err="1" smtClean="0"/>
              <a:t>отсутств-ть</a:t>
            </a:r>
            <a:r>
              <a:rPr lang="ru-RU" sz="1100" dirty="0"/>
              <a:t>.</a:t>
            </a:r>
          </a:p>
          <a:p>
            <a:r>
              <a:rPr lang="ru-RU" sz="1100" dirty="0"/>
              <a:t>Тип микросхемы (от двух до шести цифр). </a:t>
            </a:r>
          </a:p>
          <a:p>
            <a:r>
              <a:rPr lang="ru-RU" sz="1100" dirty="0"/>
              <a:t>Код типа корпуса (от одного до двух символов) — может </a:t>
            </a:r>
            <a:r>
              <a:rPr lang="ru-RU" sz="1100" dirty="0" err="1"/>
              <a:t>отсутств-ть</a:t>
            </a:r>
            <a:r>
              <a:rPr lang="ru-RU" sz="1100" dirty="0"/>
              <a:t>.</a:t>
            </a:r>
          </a:p>
          <a:p>
            <a:r>
              <a:rPr lang="ru-RU" sz="1100" dirty="0" smtClean="0"/>
              <a:t>Например</a:t>
            </a:r>
            <a:r>
              <a:rPr lang="ru-RU" sz="1100" dirty="0"/>
              <a:t>, N — пластмассовый корпус DIL (DIP), J — керамический DIL (DIC), T — плоский металлический.</a:t>
            </a:r>
          </a:p>
          <a:p>
            <a:r>
              <a:rPr lang="ru-RU" sz="1400" b="1" dirty="0" smtClean="0">
                <a:solidFill>
                  <a:srgbClr val="FF0000"/>
                </a:solidFill>
              </a:rPr>
              <a:t>Примеры: SN74ALS373</a:t>
            </a:r>
            <a:r>
              <a:rPr lang="ru-RU" sz="1400" b="1" dirty="0">
                <a:solidFill>
                  <a:srgbClr val="FF0000"/>
                </a:solidFill>
              </a:rPr>
              <a:t>, SN74ACT7801, SN7400</a:t>
            </a:r>
            <a:r>
              <a:rPr lang="ru-RU" sz="1400" dirty="0">
                <a:solidFill>
                  <a:srgbClr val="FF0000"/>
                </a:solidFill>
              </a:rPr>
              <a:t>.</a:t>
            </a:r>
          </a:p>
          <a:p>
            <a:pPr lvl="1">
              <a:lnSpc>
                <a:spcPct val="80000"/>
              </a:lnSpc>
            </a:pPr>
            <a:endParaRPr lang="ru-RU" sz="1100" dirty="0"/>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680864"/>
            <a:ext cx="4314825" cy="1379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Прямоугольник 6"/>
          <p:cNvSpPr/>
          <p:nvPr/>
        </p:nvSpPr>
        <p:spPr>
          <a:xfrm>
            <a:off x="4440810" y="2204864"/>
            <a:ext cx="4572000" cy="2846933"/>
          </a:xfrm>
          <a:prstGeom prst="rect">
            <a:avLst/>
          </a:prstGeom>
        </p:spPr>
        <p:txBody>
          <a:bodyPr>
            <a:spAutoFit/>
          </a:bodyPr>
          <a:lstStyle/>
          <a:p>
            <a:r>
              <a:rPr lang="ru-RU" sz="1100" dirty="0"/>
              <a:t>Отечественная система </a:t>
            </a:r>
            <a:r>
              <a:rPr lang="ru-RU" sz="1100" dirty="0" smtClean="0"/>
              <a:t>имеет следующие основные элементы: </a:t>
            </a:r>
          </a:p>
          <a:p>
            <a:endParaRPr lang="ru-RU" sz="1100" dirty="0"/>
          </a:p>
          <a:p>
            <a:r>
              <a:rPr lang="ru-RU" sz="1100" dirty="0" smtClean="0"/>
              <a:t>Буква К обозначает микросхемы широкого применения, для микросхем военного назначения буква отсутствует.</a:t>
            </a:r>
          </a:p>
          <a:p>
            <a:endParaRPr lang="ru-RU" sz="1100" dirty="0" smtClean="0"/>
          </a:p>
          <a:p>
            <a:r>
              <a:rPr lang="ru-RU" sz="1100" dirty="0" smtClean="0"/>
              <a:t>Тип </a:t>
            </a:r>
            <a:r>
              <a:rPr lang="ru-RU" sz="1100" dirty="0"/>
              <a:t>корпуса микросхемы (один символ) — может отсутствовать. Например, Р — пластмассовый корпус, М — керамический, Б — </a:t>
            </a:r>
            <a:r>
              <a:rPr lang="ru-RU" sz="1100" dirty="0" err="1"/>
              <a:t>бескорпусная</a:t>
            </a:r>
            <a:r>
              <a:rPr lang="ru-RU" sz="1100" dirty="0"/>
              <a:t> микросхема</a:t>
            </a:r>
            <a:r>
              <a:rPr lang="ru-RU" sz="1100" dirty="0" smtClean="0"/>
              <a:t>.</a:t>
            </a:r>
          </a:p>
          <a:p>
            <a:endParaRPr lang="ru-RU" sz="1100" dirty="0"/>
          </a:p>
          <a:p>
            <a:r>
              <a:rPr lang="ru-RU" sz="1100" dirty="0"/>
              <a:t>Номер серии микросхем (от трех до четырех цифр</a:t>
            </a:r>
            <a:r>
              <a:rPr lang="ru-RU" sz="1100" dirty="0" smtClean="0"/>
              <a:t>).</a:t>
            </a:r>
          </a:p>
          <a:p>
            <a:endParaRPr lang="ru-RU" sz="1100" dirty="0"/>
          </a:p>
          <a:p>
            <a:r>
              <a:rPr lang="ru-RU" sz="1100" dirty="0"/>
              <a:t>Функция микросхемы (две буквы).</a:t>
            </a:r>
          </a:p>
          <a:p>
            <a:r>
              <a:rPr lang="ru-RU" sz="1100" dirty="0"/>
              <a:t>Номер микросхемы (от одной до трех цифр). </a:t>
            </a:r>
            <a:endParaRPr lang="ru-RU" sz="1100" dirty="0" smtClean="0"/>
          </a:p>
          <a:p>
            <a:endParaRPr lang="ru-RU" sz="1100" dirty="0"/>
          </a:p>
          <a:p>
            <a:r>
              <a:rPr lang="ru-RU" sz="1400" b="1" dirty="0" smtClean="0">
                <a:solidFill>
                  <a:srgbClr val="FF0000"/>
                </a:solidFill>
              </a:rPr>
              <a:t>Примеры: КР1533ЛА3</a:t>
            </a:r>
            <a:r>
              <a:rPr lang="ru-RU" sz="1400" b="1" dirty="0">
                <a:solidFill>
                  <a:srgbClr val="FF0000"/>
                </a:solidFill>
              </a:rPr>
              <a:t>, КР531ИЕ17, КР1554ИР47.</a:t>
            </a:r>
          </a:p>
          <a:p>
            <a:endParaRPr lang="ru-RU" sz="1100" dirty="0"/>
          </a:p>
        </p:txBody>
      </p:sp>
      <p:sp>
        <p:nvSpPr>
          <p:cNvPr id="8" name="Прямоугольник 7"/>
          <p:cNvSpPr/>
          <p:nvPr/>
        </p:nvSpPr>
        <p:spPr>
          <a:xfrm>
            <a:off x="4472021" y="4869160"/>
            <a:ext cx="4572000" cy="1754326"/>
          </a:xfrm>
          <a:prstGeom prst="rect">
            <a:avLst/>
          </a:prstGeom>
        </p:spPr>
        <p:txBody>
          <a:bodyPr>
            <a:spAutoFit/>
          </a:bodyPr>
          <a:lstStyle/>
          <a:p>
            <a:pPr algn="ctr"/>
            <a:r>
              <a:rPr lang="ru-RU" dirty="0"/>
              <a:t>Главное достоинство отечественной системы обозначений состоит в том, что по обозначению микросхемы можно легко понять ее функцию. Зато в системе обозначений </a:t>
            </a:r>
            <a:r>
              <a:rPr lang="ru-RU" dirty="0" err="1"/>
              <a:t>Texas</a:t>
            </a:r>
            <a:r>
              <a:rPr lang="ru-RU" dirty="0"/>
              <a:t> </a:t>
            </a:r>
            <a:r>
              <a:rPr lang="ru-RU" dirty="0" err="1"/>
              <a:t>Instruments</a:t>
            </a:r>
            <a:r>
              <a:rPr lang="ru-RU" dirty="0"/>
              <a:t> виден тип серии с его особенностями.</a:t>
            </a:r>
          </a:p>
        </p:txBody>
      </p:sp>
    </p:spTree>
    <p:extLst>
      <p:ext uri="{BB962C8B-B14F-4D97-AF65-F5344CB8AC3E}">
        <p14:creationId xmlns:p14="http://schemas.microsoft.com/office/powerpoint/2010/main" val="22102806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Булева алгебра</a:t>
            </a:r>
            <a:endParaRPr lang="ru-RU" sz="4000" b="1" dirty="0">
              <a:solidFill>
                <a:srgbClr val="C00000"/>
              </a:solidFill>
            </a:endParaRPr>
          </a:p>
        </p:txBody>
      </p:sp>
      <p:sp>
        <p:nvSpPr>
          <p:cNvPr id="18" name="Прямоугольник 17" descr="\land "/>
          <p:cNvSpPr>
            <a:spLocks noChangeAspect="1" noChangeArrowheads="1"/>
          </p:cNvSpPr>
          <p:nvPr/>
        </p:nvSpPr>
        <p:spPr bwMode="auto">
          <a:xfrm>
            <a:off x="0" y="0"/>
            <a:ext cx="302260" cy="302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ru-RU"/>
          </a:p>
        </p:txBody>
      </p:sp>
      <p:sp>
        <p:nvSpPr>
          <p:cNvPr id="19" name="Прямоугольник 18" descr="\lor "/>
          <p:cNvSpPr>
            <a:spLocks noChangeAspect="1" noChangeArrowheads="1"/>
          </p:cNvSpPr>
          <p:nvPr/>
        </p:nvSpPr>
        <p:spPr bwMode="auto">
          <a:xfrm>
            <a:off x="0" y="0"/>
            <a:ext cx="302260" cy="302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ru-RU"/>
          </a:p>
        </p:txBody>
      </p:sp>
      <p:sp>
        <p:nvSpPr>
          <p:cNvPr id="20" name="Прямоугольник 19" descr="\lnot "/>
          <p:cNvSpPr>
            <a:spLocks noChangeAspect="1" noChangeArrowheads="1"/>
          </p:cNvSpPr>
          <p:nvPr/>
        </p:nvSpPr>
        <p:spPr bwMode="auto">
          <a:xfrm>
            <a:off x="0" y="0"/>
            <a:ext cx="302260" cy="302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ru-RU"/>
          </a:p>
        </p:txBody>
      </p:sp>
      <p:sp>
        <p:nvSpPr>
          <p:cNvPr id="25" name="Прямоугольник 24"/>
          <p:cNvSpPr/>
          <p:nvPr/>
        </p:nvSpPr>
        <p:spPr>
          <a:xfrm>
            <a:off x="103780" y="548680"/>
            <a:ext cx="8813358" cy="738664"/>
          </a:xfrm>
          <a:prstGeom prst="rect">
            <a:avLst/>
          </a:prstGeom>
        </p:spPr>
        <p:txBody>
          <a:bodyPr wrap="square">
            <a:spAutoFit/>
          </a:bodyPr>
          <a:lstStyle/>
          <a:p>
            <a:r>
              <a:rPr lang="ru-RU" sz="1400" dirty="0"/>
              <a:t>Булевой алгеброй называется непустое множество A с двумя бинарными операциями (конъюнкция, дизъюнкция), одной унарной операцией (отрицание) двумя выделенными элементами: 0 (или Ложь) и 1 (или Истина) такими, что для всех a, b и c из множества A верны следующие </a:t>
            </a:r>
            <a:r>
              <a:rPr lang="ru-RU" sz="1400" dirty="0" smtClean="0"/>
              <a:t>аксиомы (тождества, законы):</a:t>
            </a:r>
            <a:endParaRPr lang="ru-RU" sz="1400" dirty="0"/>
          </a:p>
        </p:txBody>
      </p:sp>
      <p:pic>
        <p:nvPicPr>
          <p:cNvPr id="19483"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3447" y="1300414"/>
            <a:ext cx="4793691" cy="5363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Прямоугольник 28"/>
          <p:cNvSpPr/>
          <p:nvPr/>
        </p:nvSpPr>
        <p:spPr>
          <a:xfrm>
            <a:off x="302260" y="1470661"/>
            <a:ext cx="2685564" cy="923330"/>
          </a:xfrm>
          <a:prstGeom prst="rect">
            <a:avLst/>
          </a:prstGeom>
        </p:spPr>
        <p:txBody>
          <a:bodyPr wrap="square">
            <a:spAutoFit/>
          </a:bodyPr>
          <a:lstStyle/>
          <a:p>
            <a:pPr algn="r"/>
            <a:r>
              <a:rPr lang="ru-RU" dirty="0" smtClean="0"/>
              <a:t>Допустимо  менять входы логических элементов между собой</a:t>
            </a:r>
            <a:endParaRPr lang="ru-RU" dirty="0"/>
          </a:p>
        </p:txBody>
      </p:sp>
      <p:sp>
        <p:nvSpPr>
          <p:cNvPr id="37" name="Прямоугольник 36"/>
          <p:cNvSpPr/>
          <p:nvPr/>
        </p:nvSpPr>
        <p:spPr>
          <a:xfrm>
            <a:off x="971600" y="2528602"/>
            <a:ext cx="1938965" cy="646331"/>
          </a:xfrm>
          <a:prstGeom prst="rect">
            <a:avLst/>
          </a:prstGeom>
        </p:spPr>
        <p:txBody>
          <a:bodyPr wrap="square">
            <a:spAutoFit/>
          </a:bodyPr>
          <a:lstStyle/>
          <a:p>
            <a:pPr algn="r"/>
            <a:r>
              <a:rPr lang="ru-RU" dirty="0" smtClean="0"/>
              <a:t>Объединение входов</a:t>
            </a:r>
            <a:endParaRPr lang="ru-RU" dirty="0"/>
          </a:p>
        </p:txBody>
      </p:sp>
      <p:pic>
        <p:nvPicPr>
          <p:cNvPr id="19484" name="Picture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61" y="3223819"/>
            <a:ext cx="1937593" cy="826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2" name="Соединительная линия уступом 31"/>
          <p:cNvCxnSpPr/>
          <p:nvPr/>
        </p:nvCxnSpPr>
        <p:spPr>
          <a:xfrm flipV="1">
            <a:off x="2657384" y="4209402"/>
            <a:ext cx="1446564" cy="471407"/>
          </a:xfrm>
          <a:prstGeom prst="bentConnector3">
            <a:avLst>
              <a:gd name="adj1" fmla="val 50000"/>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19485"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312" y="4238817"/>
            <a:ext cx="1180510" cy="883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86"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2628" y="4294183"/>
            <a:ext cx="1089784" cy="802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Прямоугольник 34"/>
          <p:cNvSpPr/>
          <p:nvPr/>
        </p:nvSpPr>
        <p:spPr>
          <a:xfrm>
            <a:off x="302260" y="4207683"/>
            <a:ext cx="2355124" cy="94625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0" name="Прямоугольник 49"/>
          <p:cNvSpPr/>
          <p:nvPr/>
        </p:nvSpPr>
        <p:spPr>
          <a:xfrm>
            <a:off x="302260" y="3198128"/>
            <a:ext cx="1943223" cy="85232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3" name="Прямая со стрелкой 42"/>
          <p:cNvCxnSpPr/>
          <p:nvPr/>
        </p:nvCxnSpPr>
        <p:spPr>
          <a:xfrm>
            <a:off x="2245483" y="3789040"/>
            <a:ext cx="1898839"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5" name="Соединительная линия уступом 44"/>
          <p:cNvCxnSpPr/>
          <p:nvPr/>
        </p:nvCxnSpPr>
        <p:spPr>
          <a:xfrm>
            <a:off x="2987824" y="2883373"/>
            <a:ext cx="1116124" cy="629511"/>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3" name="Прямая со стрелкой 52"/>
          <p:cNvCxnSpPr/>
          <p:nvPr/>
        </p:nvCxnSpPr>
        <p:spPr>
          <a:xfrm>
            <a:off x="3380666" y="4680809"/>
            <a:ext cx="723282" cy="1439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2" name="Прямоугольник 61"/>
          <p:cNvSpPr/>
          <p:nvPr/>
        </p:nvSpPr>
        <p:spPr>
          <a:xfrm>
            <a:off x="299312" y="5373216"/>
            <a:ext cx="2895590" cy="923330"/>
          </a:xfrm>
          <a:prstGeom prst="rect">
            <a:avLst/>
          </a:prstGeom>
          <a:ln w="38100">
            <a:solidFill>
              <a:schemeClr val="accent1">
                <a:shade val="95000"/>
                <a:satMod val="105000"/>
              </a:schemeClr>
            </a:solidFill>
          </a:ln>
        </p:spPr>
        <p:txBody>
          <a:bodyPr wrap="square">
            <a:spAutoFit/>
          </a:bodyPr>
          <a:lstStyle/>
          <a:p>
            <a:pPr algn="r"/>
            <a:r>
              <a:rPr lang="ru-RU" dirty="0" smtClean="0"/>
              <a:t>В базисах И-НЕ и ИЛИ-НЕ можно построить любой логический элемент</a:t>
            </a:r>
            <a:endParaRPr lang="ru-RU" dirty="0"/>
          </a:p>
        </p:txBody>
      </p:sp>
      <p:cxnSp>
        <p:nvCxnSpPr>
          <p:cNvPr id="55" name="Соединительная линия уступом 54"/>
          <p:cNvCxnSpPr>
            <a:stCxn id="62" idx="3"/>
          </p:cNvCxnSpPr>
          <p:nvPr/>
        </p:nvCxnSpPr>
        <p:spPr>
          <a:xfrm flipV="1">
            <a:off x="3194902" y="5153937"/>
            <a:ext cx="909046" cy="680944"/>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Соединительная линия уступом 58"/>
          <p:cNvCxnSpPr/>
          <p:nvPr/>
        </p:nvCxnSpPr>
        <p:spPr>
          <a:xfrm flipV="1">
            <a:off x="3059832" y="1700808"/>
            <a:ext cx="1044116" cy="231518"/>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9456" name="Соединительная линия уступом 19455"/>
          <p:cNvCxnSpPr/>
          <p:nvPr/>
        </p:nvCxnSpPr>
        <p:spPr>
          <a:xfrm>
            <a:off x="3581890" y="1932326"/>
            <a:ext cx="522058" cy="461665"/>
          </a:xfrm>
          <a:prstGeom prst="bentConnector3">
            <a:avLst>
              <a:gd name="adj1" fmla="val 685"/>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4573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Булева алгебра</a:t>
            </a:r>
            <a:endParaRPr lang="ru-RU" sz="4000" b="1" dirty="0">
              <a:solidFill>
                <a:srgbClr val="C00000"/>
              </a:solidFill>
            </a:endParaRPr>
          </a:p>
        </p:txBody>
      </p:sp>
      <p:sp>
        <p:nvSpPr>
          <p:cNvPr id="3" name="Прямоугольник 2"/>
          <p:cNvSpPr/>
          <p:nvPr/>
        </p:nvSpPr>
        <p:spPr>
          <a:xfrm>
            <a:off x="107504" y="764704"/>
            <a:ext cx="4609494" cy="4832092"/>
          </a:xfrm>
          <a:prstGeom prst="rect">
            <a:avLst/>
          </a:prstGeom>
        </p:spPr>
        <p:txBody>
          <a:bodyPr wrap="square">
            <a:spAutoFit/>
          </a:bodyPr>
          <a:lstStyle/>
          <a:p>
            <a:r>
              <a:rPr lang="ru-RU" sz="2000" dirty="0" err="1">
                <a:solidFill>
                  <a:srgbClr val="C00000"/>
                </a:solidFill>
              </a:rPr>
              <a:t>Конъюнкти́вная</a:t>
            </a:r>
            <a:r>
              <a:rPr lang="ru-RU" sz="2000" dirty="0">
                <a:solidFill>
                  <a:srgbClr val="C00000"/>
                </a:solidFill>
              </a:rPr>
              <a:t> </a:t>
            </a:r>
            <a:r>
              <a:rPr lang="ru-RU" sz="2000" dirty="0" err="1">
                <a:solidFill>
                  <a:srgbClr val="C00000"/>
                </a:solidFill>
              </a:rPr>
              <a:t>норма́льная</a:t>
            </a:r>
            <a:r>
              <a:rPr lang="ru-RU" sz="2000" dirty="0">
                <a:solidFill>
                  <a:srgbClr val="C00000"/>
                </a:solidFill>
              </a:rPr>
              <a:t> </a:t>
            </a:r>
            <a:r>
              <a:rPr lang="ru-RU" sz="2000" dirty="0" err="1">
                <a:solidFill>
                  <a:srgbClr val="C00000"/>
                </a:solidFill>
              </a:rPr>
              <a:t>фо́рма</a:t>
            </a:r>
            <a:r>
              <a:rPr lang="ru-RU" sz="2000" dirty="0">
                <a:solidFill>
                  <a:srgbClr val="C00000"/>
                </a:solidFill>
              </a:rPr>
              <a:t> (</a:t>
            </a:r>
            <a:r>
              <a:rPr lang="ru-RU" sz="2000" dirty="0" smtClean="0">
                <a:solidFill>
                  <a:srgbClr val="C00000"/>
                </a:solidFill>
              </a:rPr>
              <a:t>КНФ)</a:t>
            </a:r>
            <a:r>
              <a:rPr lang="en-US" sz="2000" dirty="0" smtClean="0">
                <a:solidFill>
                  <a:srgbClr val="C00000"/>
                </a:solidFill>
              </a:rPr>
              <a:t> </a:t>
            </a:r>
            <a:r>
              <a:rPr lang="ru-RU" sz="2000" dirty="0" smtClean="0"/>
              <a:t>в </a:t>
            </a:r>
            <a:r>
              <a:rPr lang="ru-RU" sz="2000" dirty="0"/>
              <a:t>булевой логике — нормальная форма, в которой булева формула имеет вид </a:t>
            </a:r>
            <a:r>
              <a:rPr lang="ru-RU" sz="2000" dirty="0">
                <a:solidFill>
                  <a:schemeClr val="tx2"/>
                </a:solidFill>
              </a:rPr>
              <a:t>конъюнкции дизъюнкций литералов</a:t>
            </a:r>
            <a:r>
              <a:rPr lang="ru-RU" sz="2000" dirty="0" smtClean="0"/>
              <a:t>.</a:t>
            </a:r>
          </a:p>
          <a:p>
            <a:endParaRPr lang="ru-RU" dirty="0"/>
          </a:p>
          <a:p>
            <a:r>
              <a:rPr lang="ru-RU" dirty="0" smtClean="0">
                <a:solidFill>
                  <a:schemeClr val="tx2"/>
                </a:solidFill>
              </a:rPr>
              <a:t>Формулы в КНФ:</a:t>
            </a:r>
          </a:p>
          <a:p>
            <a:r>
              <a:rPr lang="en-US" sz="2000" dirty="0" smtClean="0"/>
              <a:t>Y = </a:t>
            </a:r>
            <a:r>
              <a:rPr lang="ru-RU" sz="2000" dirty="0" smtClean="0"/>
              <a:t>А </a:t>
            </a:r>
            <a:r>
              <a:rPr lang="en-US" sz="2000" dirty="0" smtClean="0"/>
              <a:t>*</a:t>
            </a:r>
            <a:r>
              <a:rPr lang="ru-RU" sz="2000" dirty="0" smtClean="0"/>
              <a:t> (В</a:t>
            </a:r>
            <a:r>
              <a:rPr lang="en-US" sz="2000" dirty="0" smtClean="0"/>
              <a:t>+</a:t>
            </a:r>
            <a:r>
              <a:rPr lang="ru-RU" sz="2000" dirty="0" smtClean="0"/>
              <a:t>С)</a:t>
            </a:r>
          </a:p>
          <a:p>
            <a:r>
              <a:rPr lang="en-US" sz="2000" dirty="0" smtClean="0"/>
              <a:t>Y = </a:t>
            </a:r>
            <a:r>
              <a:rPr lang="ru-RU" sz="2000" dirty="0" smtClean="0"/>
              <a:t>/А </a:t>
            </a:r>
            <a:r>
              <a:rPr lang="en-US" sz="2000" dirty="0" smtClean="0"/>
              <a:t>*</a:t>
            </a:r>
            <a:r>
              <a:rPr lang="ru-RU" sz="2000" dirty="0" smtClean="0"/>
              <a:t> (В</a:t>
            </a:r>
            <a:r>
              <a:rPr lang="en-US" sz="2000" dirty="0" smtClean="0"/>
              <a:t>+</a:t>
            </a:r>
            <a:r>
              <a:rPr lang="ru-RU" sz="2000" dirty="0" smtClean="0"/>
              <a:t>С) </a:t>
            </a:r>
            <a:r>
              <a:rPr lang="en-US" sz="2000" dirty="0" smtClean="0"/>
              <a:t>*</a:t>
            </a:r>
            <a:r>
              <a:rPr lang="ru-RU" sz="2000" dirty="0" smtClean="0"/>
              <a:t> (/В</a:t>
            </a:r>
            <a:r>
              <a:rPr lang="en-US" sz="2000" dirty="0" smtClean="0"/>
              <a:t> + </a:t>
            </a:r>
            <a:r>
              <a:rPr lang="ru-RU" sz="2000" dirty="0" smtClean="0"/>
              <a:t>С</a:t>
            </a:r>
            <a:r>
              <a:rPr lang="en-US" sz="2000" dirty="0" smtClean="0"/>
              <a:t> + </a:t>
            </a:r>
            <a:r>
              <a:rPr lang="ru-RU" sz="2000" dirty="0" smtClean="0"/>
              <a:t>/</a:t>
            </a:r>
            <a:r>
              <a:rPr lang="en-US" sz="2000" dirty="0" smtClean="0"/>
              <a:t>D)</a:t>
            </a:r>
          </a:p>
          <a:p>
            <a:endParaRPr lang="en-US" dirty="0"/>
          </a:p>
          <a:p>
            <a:r>
              <a:rPr lang="ru-RU" dirty="0">
                <a:solidFill>
                  <a:schemeClr val="tx2"/>
                </a:solidFill>
              </a:rPr>
              <a:t>Формулы НЕ в КНФ:</a:t>
            </a:r>
          </a:p>
          <a:p>
            <a:r>
              <a:rPr lang="ru-RU" sz="2000" dirty="0" smtClean="0"/>
              <a:t>/(</a:t>
            </a:r>
            <a:r>
              <a:rPr lang="en-US" sz="2000" dirty="0" smtClean="0"/>
              <a:t>B+C) 		             /</a:t>
            </a:r>
            <a:r>
              <a:rPr lang="ru-RU" sz="2000" dirty="0" smtClean="0"/>
              <a:t>В</a:t>
            </a:r>
            <a:r>
              <a:rPr lang="en-US" sz="2000" dirty="0" smtClean="0"/>
              <a:t> * </a:t>
            </a:r>
            <a:r>
              <a:rPr lang="ru-RU" sz="2000" dirty="0" smtClean="0"/>
              <a:t>/С</a:t>
            </a:r>
          </a:p>
          <a:p>
            <a:r>
              <a:rPr lang="ru-RU" sz="2000" dirty="0" smtClean="0"/>
              <a:t>(</a:t>
            </a:r>
            <a:r>
              <a:rPr lang="en-US" sz="2000" dirty="0" smtClean="0"/>
              <a:t>A*B)+C		             (A+C) * (B+C)</a:t>
            </a:r>
          </a:p>
          <a:p>
            <a:r>
              <a:rPr lang="en-US" sz="2000" dirty="0" smtClean="0"/>
              <a:t>A</a:t>
            </a:r>
            <a:r>
              <a:rPr lang="ru-RU" sz="2000" dirty="0"/>
              <a:t> </a:t>
            </a:r>
            <a:r>
              <a:rPr lang="en-US" sz="2000" dirty="0" smtClean="0"/>
              <a:t>* (B + (C*D))	              A * (B+C) * (B+D)</a:t>
            </a:r>
            <a:endParaRPr lang="ru-RU" sz="2000" dirty="0" smtClean="0"/>
          </a:p>
          <a:p>
            <a:endParaRPr lang="ru-RU" dirty="0"/>
          </a:p>
          <a:p>
            <a:endParaRPr lang="ru-RU" dirty="0"/>
          </a:p>
        </p:txBody>
      </p:sp>
      <p:cxnSp>
        <p:nvCxnSpPr>
          <p:cNvPr id="5" name="Прямая соединительная линия 4"/>
          <p:cNvCxnSpPr/>
          <p:nvPr/>
        </p:nvCxnSpPr>
        <p:spPr>
          <a:xfrm>
            <a:off x="4636117" y="794541"/>
            <a:ext cx="36495" cy="4434659"/>
          </a:xfrm>
          <a:prstGeom prst="line">
            <a:avLst/>
          </a:prstGeom>
        </p:spPr>
        <p:style>
          <a:lnRef idx="1">
            <a:schemeClr val="accent1"/>
          </a:lnRef>
          <a:fillRef idx="0">
            <a:schemeClr val="accent1"/>
          </a:fillRef>
          <a:effectRef idx="0">
            <a:schemeClr val="accent1"/>
          </a:effectRef>
          <a:fontRef idx="minor">
            <a:schemeClr val="tx1"/>
          </a:fontRef>
        </p:style>
      </p:cxnSp>
      <p:sp>
        <p:nvSpPr>
          <p:cNvPr id="6" name="Прямоугольник 5"/>
          <p:cNvSpPr/>
          <p:nvPr/>
        </p:nvSpPr>
        <p:spPr>
          <a:xfrm>
            <a:off x="251519" y="5365963"/>
            <a:ext cx="8809609" cy="1200329"/>
          </a:xfrm>
          <a:prstGeom prst="rect">
            <a:avLst/>
          </a:prstGeom>
          <a:ln w="38100">
            <a:solidFill>
              <a:schemeClr val="accent1"/>
            </a:solidFill>
          </a:ln>
        </p:spPr>
        <p:txBody>
          <a:bodyPr wrap="square">
            <a:spAutoFit/>
          </a:bodyPr>
          <a:lstStyle/>
          <a:p>
            <a:pPr algn="ctr"/>
            <a:r>
              <a:rPr lang="ru-RU" sz="2400" dirty="0" smtClean="0">
                <a:solidFill>
                  <a:srgbClr val="C00000"/>
                </a:solidFill>
              </a:rPr>
              <a:t>Любая </a:t>
            </a:r>
            <a:r>
              <a:rPr lang="ru-RU" sz="2400" dirty="0">
                <a:solidFill>
                  <a:srgbClr val="C00000"/>
                </a:solidFill>
              </a:rPr>
              <a:t>булева формула может быть приведена к </a:t>
            </a:r>
            <a:r>
              <a:rPr lang="ru-RU" sz="2400" dirty="0" smtClean="0">
                <a:solidFill>
                  <a:srgbClr val="C00000"/>
                </a:solidFill>
              </a:rPr>
              <a:t>КНФ или ДНФ</a:t>
            </a:r>
            <a:endParaRPr lang="en-US" sz="2400" dirty="0" smtClean="0">
              <a:solidFill>
                <a:srgbClr val="C00000"/>
              </a:solidFill>
            </a:endParaRPr>
          </a:p>
          <a:p>
            <a:pPr algn="ctr"/>
            <a:r>
              <a:rPr lang="ru-RU" sz="2400" dirty="0"/>
              <a:t>д</a:t>
            </a:r>
            <a:r>
              <a:rPr lang="ru-RU" sz="2400" dirty="0" smtClean="0"/>
              <a:t>ля </a:t>
            </a:r>
            <a:r>
              <a:rPr lang="ru-RU" sz="2400" dirty="0"/>
              <a:t>этого можно использовать закон двойного отрицания, </a:t>
            </a:r>
            <a:r>
              <a:rPr lang="en-US" sz="2400" dirty="0" smtClean="0"/>
              <a:t/>
            </a:r>
            <a:br>
              <a:rPr lang="en-US" sz="2400" dirty="0" smtClean="0"/>
            </a:br>
            <a:r>
              <a:rPr lang="ru-RU" sz="2400" dirty="0" smtClean="0"/>
              <a:t>закон </a:t>
            </a:r>
            <a:r>
              <a:rPr lang="ru-RU" sz="2400" dirty="0"/>
              <a:t>де Моргана, закон дистрибутивности.</a:t>
            </a:r>
            <a:endParaRPr lang="ru-RU" sz="2400" dirty="0">
              <a:solidFill>
                <a:srgbClr val="C00000"/>
              </a:solidFill>
            </a:endParaRPr>
          </a:p>
        </p:txBody>
      </p:sp>
      <p:sp>
        <p:nvSpPr>
          <p:cNvPr id="9" name="Стрелка вправо 8"/>
          <p:cNvSpPr/>
          <p:nvPr/>
        </p:nvSpPr>
        <p:spPr>
          <a:xfrm>
            <a:off x="2226931" y="3861048"/>
            <a:ext cx="297650"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9"/>
          <p:cNvSpPr/>
          <p:nvPr/>
        </p:nvSpPr>
        <p:spPr>
          <a:xfrm>
            <a:off x="2627784" y="3678237"/>
            <a:ext cx="840295" cy="369332"/>
          </a:xfrm>
          <a:prstGeom prst="rect">
            <a:avLst/>
          </a:prstGeom>
        </p:spPr>
        <p:txBody>
          <a:bodyPr wrap="none">
            <a:spAutoFit/>
          </a:bodyPr>
          <a:lstStyle/>
          <a:p>
            <a:r>
              <a:rPr lang="ru-RU" dirty="0">
                <a:solidFill>
                  <a:schemeClr val="tx2"/>
                </a:solidFill>
              </a:rPr>
              <a:t>в КНФ:</a:t>
            </a:r>
          </a:p>
        </p:txBody>
      </p:sp>
      <p:sp>
        <p:nvSpPr>
          <p:cNvPr id="11" name="Прямоугольник 10"/>
          <p:cNvSpPr/>
          <p:nvPr/>
        </p:nvSpPr>
        <p:spPr>
          <a:xfrm>
            <a:off x="4684938" y="764704"/>
            <a:ext cx="4459062" cy="4893647"/>
          </a:xfrm>
          <a:prstGeom prst="rect">
            <a:avLst/>
          </a:prstGeom>
        </p:spPr>
        <p:txBody>
          <a:bodyPr wrap="square">
            <a:spAutoFit/>
          </a:bodyPr>
          <a:lstStyle/>
          <a:p>
            <a:r>
              <a:rPr lang="ru-RU" sz="2000" dirty="0" err="1">
                <a:solidFill>
                  <a:srgbClr val="C00000"/>
                </a:solidFill>
              </a:rPr>
              <a:t>Дизъюнкти́вная</a:t>
            </a:r>
            <a:r>
              <a:rPr lang="ru-RU" sz="2000" dirty="0">
                <a:solidFill>
                  <a:srgbClr val="C00000"/>
                </a:solidFill>
              </a:rPr>
              <a:t> </a:t>
            </a:r>
            <a:r>
              <a:rPr lang="ru-RU" sz="2000" dirty="0" err="1">
                <a:solidFill>
                  <a:srgbClr val="C00000"/>
                </a:solidFill>
              </a:rPr>
              <a:t>норма́льная</a:t>
            </a:r>
            <a:r>
              <a:rPr lang="ru-RU" sz="2000" dirty="0">
                <a:solidFill>
                  <a:srgbClr val="C00000"/>
                </a:solidFill>
              </a:rPr>
              <a:t> </a:t>
            </a:r>
            <a:r>
              <a:rPr lang="ru-RU" sz="2000" dirty="0" err="1">
                <a:solidFill>
                  <a:srgbClr val="C00000"/>
                </a:solidFill>
              </a:rPr>
              <a:t>фо́рма</a:t>
            </a:r>
            <a:r>
              <a:rPr lang="ru-RU" sz="2000" dirty="0">
                <a:solidFill>
                  <a:srgbClr val="C00000"/>
                </a:solidFill>
              </a:rPr>
              <a:t> (ДНФ) </a:t>
            </a:r>
            <a:r>
              <a:rPr lang="ru-RU" sz="2000" dirty="0"/>
              <a:t>в булевой логике — нормальная форма, в которой булева формула имеет вид </a:t>
            </a:r>
            <a:r>
              <a:rPr lang="ru-RU" sz="2000" dirty="0">
                <a:solidFill>
                  <a:schemeClr val="tx2"/>
                </a:solidFill>
              </a:rPr>
              <a:t>дизъюнкции конъюнкций литералов</a:t>
            </a:r>
            <a:r>
              <a:rPr lang="ru-RU" sz="2000" dirty="0"/>
              <a:t>. </a:t>
            </a:r>
          </a:p>
          <a:p>
            <a:endParaRPr lang="ru-RU" sz="2000" dirty="0">
              <a:solidFill>
                <a:schemeClr val="tx2"/>
              </a:solidFill>
            </a:endParaRPr>
          </a:p>
          <a:p>
            <a:r>
              <a:rPr lang="ru-RU" sz="2000" dirty="0" smtClean="0">
                <a:solidFill>
                  <a:schemeClr val="tx2"/>
                </a:solidFill>
              </a:rPr>
              <a:t>Формулы </a:t>
            </a:r>
            <a:r>
              <a:rPr lang="ru-RU" dirty="0" smtClean="0">
                <a:solidFill>
                  <a:schemeClr val="tx2"/>
                </a:solidFill>
              </a:rPr>
              <a:t>в ДНФ:</a:t>
            </a:r>
          </a:p>
          <a:p>
            <a:r>
              <a:rPr lang="en-US" sz="2000" dirty="0" smtClean="0"/>
              <a:t>Y = </a:t>
            </a:r>
            <a:r>
              <a:rPr lang="ru-RU" sz="2000" dirty="0" smtClean="0"/>
              <a:t>А </a:t>
            </a:r>
            <a:r>
              <a:rPr lang="en-US" sz="2000" dirty="0"/>
              <a:t>+</a:t>
            </a:r>
            <a:r>
              <a:rPr lang="ru-RU" sz="2000" dirty="0" smtClean="0"/>
              <a:t> (В</a:t>
            </a:r>
            <a:r>
              <a:rPr lang="en-US" sz="2000" dirty="0" smtClean="0"/>
              <a:t>*</a:t>
            </a:r>
            <a:r>
              <a:rPr lang="ru-RU" sz="2000" dirty="0" smtClean="0"/>
              <a:t>С)</a:t>
            </a:r>
          </a:p>
          <a:p>
            <a:r>
              <a:rPr lang="en-US" sz="2000" dirty="0" smtClean="0"/>
              <a:t>Y = </a:t>
            </a:r>
            <a:r>
              <a:rPr lang="ru-RU" sz="2000" dirty="0" smtClean="0"/>
              <a:t>/А </a:t>
            </a:r>
            <a:r>
              <a:rPr lang="en-US" sz="2000" dirty="0"/>
              <a:t>+</a:t>
            </a:r>
            <a:r>
              <a:rPr lang="ru-RU" sz="2000" dirty="0" smtClean="0"/>
              <a:t> (В</a:t>
            </a:r>
            <a:r>
              <a:rPr lang="en-US" sz="2000" dirty="0"/>
              <a:t>*</a:t>
            </a:r>
            <a:r>
              <a:rPr lang="ru-RU" sz="2000" dirty="0" smtClean="0"/>
              <a:t>С) </a:t>
            </a:r>
            <a:r>
              <a:rPr lang="en-US" sz="2000" dirty="0" smtClean="0"/>
              <a:t>+</a:t>
            </a:r>
            <a:r>
              <a:rPr lang="ru-RU" sz="2000" dirty="0" smtClean="0"/>
              <a:t> (/В</a:t>
            </a:r>
            <a:r>
              <a:rPr lang="en-US" sz="2000" dirty="0" smtClean="0"/>
              <a:t> * </a:t>
            </a:r>
            <a:r>
              <a:rPr lang="ru-RU" sz="2000" dirty="0" smtClean="0"/>
              <a:t>С</a:t>
            </a:r>
            <a:r>
              <a:rPr lang="en-US" sz="2000" dirty="0" smtClean="0"/>
              <a:t> * </a:t>
            </a:r>
            <a:r>
              <a:rPr lang="ru-RU" sz="2000" dirty="0" smtClean="0"/>
              <a:t>/</a:t>
            </a:r>
            <a:r>
              <a:rPr lang="en-US" sz="2000" dirty="0" smtClean="0"/>
              <a:t>D)</a:t>
            </a:r>
          </a:p>
          <a:p>
            <a:endParaRPr lang="en-US" dirty="0"/>
          </a:p>
          <a:p>
            <a:r>
              <a:rPr lang="ru-RU" dirty="0">
                <a:solidFill>
                  <a:schemeClr val="tx2"/>
                </a:solidFill>
              </a:rPr>
              <a:t>Формулы НЕ в </a:t>
            </a:r>
            <a:r>
              <a:rPr lang="ru-RU" dirty="0" smtClean="0">
                <a:solidFill>
                  <a:schemeClr val="tx2"/>
                </a:solidFill>
              </a:rPr>
              <a:t>ДНФ</a:t>
            </a:r>
            <a:r>
              <a:rPr lang="ru-RU" dirty="0">
                <a:solidFill>
                  <a:schemeClr val="tx2"/>
                </a:solidFill>
              </a:rPr>
              <a:t>:</a:t>
            </a:r>
          </a:p>
          <a:p>
            <a:r>
              <a:rPr lang="ru-RU" sz="2000" dirty="0" smtClean="0"/>
              <a:t>/(</a:t>
            </a:r>
            <a:r>
              <a:rPr lang="en-US" sz="2000" dirty="0" smtClean="0"/>
              <a:t>B*C) 		          /</a:t>
            </a:r>
            <a:r>
              <a:rPr lang="ru-RU" sz="2000" dirty="0" smtClean="0"/>
              <a:t>В</a:t>
            </a:r>
            <a:r>
              <a:rPr lang="en-US" sz="2000" dirty="0" smtClean="0"/>
              <a:t> + </a:t>
            </a:r>
            <a:r>
              <a:rPr lang="ru-RU" sz="2000" dirty="0" smtClean="0"/>
              <a:t>/С</a:t>
            </a:r>
          </a:p>
          <a:p>
            <a:r>
              <a:rPr lang="ru-RU" sz="2000" dirty="0" smtClean="0"/>
              <a:t>(</a:t>
            </a:r>
            <a:r>
              <a:rPr lang="en-US" sz="2000" dirty="0" smtClean="0"/>
              <a:t>A+B)*C		          (A*C) + (B*C)</a:t>
            </a:r>
          </a:p>
          <a:p>
            <a:r>
              <a:rPr lang="en-US" sz="2000" dirty="0" smtClean="0"/>
              <a:t>A</a:t>
            </a:r>
            <a:r>
              <a:rPr lang="ru-RU" sz="2000" dirty="0"/>
              <a:t> </a:t>
            </a:r>
            <a:r>
              <a:rPr lang="en-US" sz="2000" dirty="0" smtClean="0"/>
              <a:t>+ (B * (C+D))	           A + (B*C) + (B*D)</a:t>
            </a:r>
            <a:endParaRPr lang="ru-RU" sz="2000" dirty="0" smtClean="0"/>
          </a:p>
          <a:p>
            <a:endParaRPr lang="ru-RU" dirty="0"/>
          </a:p>
          <a:p>
            <a:endParaRPr lang="ru-RU" dirty="0"/>
          </a:p>
        </p:txBody>
      </p:sp>
    </p:spTree>
    <p:extLst>
      <p:ext uri="{BB962C8B-B14F-4D97-AF65-F5344CB8AC3E}">
        <p14:creationId xmlns:p14="http://schemas.microsoft.com/office/powerpoint/2010/main" val="21568081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Правила</a:t>
            </a:r>
            <a:endParaRPr lang="ru-RU" dirty="0">
              <a:solidFill>
                <a:srgbClr val="C00000"/>
              </a:solidFil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9821"/>
          <a:stretch/>
        </p:blipFill>
        <p:spPr bwMode="auto">
          <a:xfrm>
            <a:off x="120786" y="764705"/>
            <a:ext cx="8915710" cy="3168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Прямоугольник 9"/>
          <p:cNvSpPr/>
          <p:nvPr/>
        </p:nvSpPr>
        <p:spPr>
          <a:xfrm>
            <a:off x="251520" y="4581128"/>
            <a:ext cx="8640960" cy="830997"/>
          </a:xfrm>
          <a:prstGeom prst="rect">
            <a:avLst/>
          </a:prstGeom>
        </p:spPr>
        <p:txBody>
          <a:bodyPr wrap="square">
            <a:spAutoFit/>
          </a:bodyPr>
          <a:lstStyle/>
          <a:p>
            <a:pPr algn="ctr"/>
            <a:r>
              <a:rPr lang="ru-RU" sz="2400" dirty="0" smtClean="0">
                <a:solidFill>
                  <a:schemeClr val="tx2"/>
                </a:solidFill>
              </a:rPr>
              <a:t>При вопросах пишите на е-почту:</a:t>
            </a:r>
          </a:p>
          <a:p>
            <a:pPr algn="ctr"/>
            <a:r>
              <a:rPr lang="ru-RU" sz="2400" dirty="0" smtClean="0">
                <a:solidFill>
                  <a:srgbClr val="C00000"/>
                </a:solidFill>
              </a:rPr>
              <a:t>Уланова </a:t>
            </a:r>
            <a:r>
              <a:rPr lang="ru-RU" sz="2400" dirty="0">
                <a:solidFill>
                  <a:srgbClr val="C00000"/>
                </a:solidFill>
              </a:rPr>
              <a:t>Анастасия </a:t>
            </a:r>
            <a:r>
              <a:rPr lang="ru-RU" sz="2400" dirty="0" smtClean="0">
                <a:solidFill>
                  <a:srgbClr val="C00000"/>
                </a:solidFill>
              </a:rPr>
              <a:t>Владиславовна</a:t>
            </a:r>
            <a:r>
              <a:rPr lang="ru-RU" sz="2400" dirty="0" smtClean="0"/>
              <a:t> </a:t>
            </a:r>
            <a:r>
              <a:rPr lang="en-US" sz="2400" dirty="0">
                <a:hlinkClick r:id="rId3"/>
              </a:rPr>
              <a:t>avulan@spels.ru</a:t>
            </a:r>
            <a:endParaRPr lang="ru-RU" sz="2400" dirty="0"/>
          </a:p>
        </p:txBody>
      </p:sp>
    </p:spTree>
    <p:extLst>
      <p:ext uri="{BB962C8B-B14F-4D97-AF65-F5344CB8AC3E}">
        <p14:creationId xmlns:p14="http://schemas.microsoft.com/office/powerpoint/2010/main" val="28301971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Булева алгебра</a:t>
            </a:r>
            <a:endParaRPr lang="ru-RU" sz="4000" b="1" dirty="0">
              <a:solidFill>
                <a:srgbClr val="C00000"/>
              </a:solidFill>
            </a:endParaRPr>
          </a:p>
        </p:txBody>
      </p:sp>
      <p:sp>
        <p:nvSpPr>
          <p:cNvPr id="18" name="Прямоугольник 17" descr="\land "/>
          <p:cNvSpPr>
            <a:spLocks noChangeAspect="1" noChangeArrowheads="1"/>
          </p:cNvSpPr>
          <p:nvPr/>
        </p:nvSpPr>
        <p:spPr bwMode="auto">
          <a:xfrm>
            <a:off x="0" y="0"/>
            <a:ext cx="302260" cy="302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ru-RU"/>
          </a:p>
        </p:txBody>
      </p:sp>
      <p:sp>
        <p:nvSpPr>
          <p:cNvPr id="19" name="Прямоугольник 18" descr="\lor "/>
          <p:cNvSpPr>
            <a:spLocks noChangeAspect="1" noChangeArrowheads="1"/>
          </p:cNvSpPr>
          <p:nvPr/>
        </p:nvSpPr>
        <p:spPr bwMode="auto">
          <a:xfrm>
            <a:off x="0" y="0"/>
            <a:ext cx="302260" cy="302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ru-RU"/>
          </a:p>
        </p:txBody>
      </p:sp>
      <p:sp>
        <p:nvSpPr>
          <p:cNvPr id="20" name="Прямоугольник 19" descr="\lnot "/>
          <p:cNvSpPr>
            <a:spLocks noChangeAspect="1" noChangeArrowheads="1"/>
          </p:cNvSpPr>
          <p:nvPr/>
        </p:nvSpPr>
        <p:spPr bwMode="auto">
          <a:xfrm>
            <a:off x="0" y="0"/>
            <a:ext cx="302260" cy="302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ru-RU"/>
          </a:p>
        </p:txBody>
      </p:sp>
      <p:pic>
        <p:nvPicPr>
          <p:cNvPr id="266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074" y="2204864"/>
            <a:ext cx="3343275" cy="240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70" y="3861048"/>
            <a:ext cx="3625424" cy="1546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Прямая соединительная линия 12"/>
          <p:cNvCxnSpPr/>
          <p:nvPr/>
        </p:nvCxnSpPr>
        <p:spPr>
          <a:xfrm>
            <a:off x="4636117" y="794541"/>
            <a:ext cx="63126" cy="5874819"/>
          </a:xfrm>
          <a:prstGeom prst="line">
            <a:avLst/>
          </a:prstGeom>
        </p:spPr>
        <p:style>
          <a:lnRef idx="1">
            <a:schemeClr val="accent1"/>
          </a:lnRef>
          <a:fillRef idx="0">
            <a:schemeClr val="accent1"/>
          </a:fillRef>
          <a:effectRef idx="0">
            <a:schemeClr val="accent1"/>
          </a:effectRef>
          <a:fontRef idx="minor">
            <a:schemeClr val="tx1"/>
          </a:fontRef>
        </p:style>
      </p:cxnSp>
      <p:sp>
        <p:nvSpPr>
          <p:cNvPr id="3" name="Прямоугольник 2"/>
          <p:cNvSpPr/>
          <p:nvPr/>
        </p:nvSpPr>
        <p:spPr>
          <a:xfrm>
            <a:off x="151130" y="798525"/>
            <a:ext cx="4276854" cy="523220"/>
          </a:xfrm>
          <a:prstGeom prst="rect">
            <a:avLst/>
          </a:prstGeom>
        </p:spPr>
        <p:txBody>
          <a:bodyPr wrap="square">
            <a:spAutoFit/>
          </a:bodyPr>
          <a:lstStyle/>
          <a:p>
            <a:pPr algn="ctr"/>
            <a:r>
              <a:rPr lang="ru-RU" sz="2800" b="1" dirty="0" smtClean="0">
                <a:solidFill>
                  <a:schemeClr val="tx2"/>
                </a:solidFill>
              </a:rPr>
              <a:t>Правило де Моргана</a:t>
            </a:r>
            <a:endParaRPr lang="ru-RU" sz="2800" b="1" dirty="0">
              <a:solidFill>
                <a:schemeClr val="tx2"/>
              </a:solidFill>
            </a:endParaRPr>
          </a:p>
        </p:txBody>
      </p:sp>
      <p:sp>
        <p:nvSpPr>
          <p:cNvPr id="15" name="Прямоугольник 14"/>
          <p:cNvSpPr/>
          <p:nvPr/>
        </p:nvSpPr>
        <p:spPr>
          <a:xfrm>
            <a:off x="4699243" y="826172"/>
            <a:ext cx="4276854" cy="954107"/>
          </a:xfrm>
          <a:prstGeom prst="rect">
            <a:avLst/>
          </a:prstGeom>
        </p:spPr>
        <p:txBody>
          <a:bodyPr wrap="square">
            <a:spAutoFit/>
          </a:bodyPr>
          <a:lstStyle/>
          <a:p>
            <a:pPr algn="ctr"/>
            <a:r>
              <a:rPr lang="ru-RU" sz="2800" b="1" dirty="0" smtClean="0">
                <a:solidFill>
                  <a:schemeClr val="tx2"/>
                </a:solidFill>
              </a:rPr>
              <a:t>Правило двойного отрицания</a:t>
            </a:r>
            <a:endParaRPr lang="ru-RU" sz="2800" b="1" dirty="0">
              <a:solidFill>
                <a:schemeClr val="tx2"/>
              </a:solidFill>
            </a:endParaRPr>
          </a:p>
        </p:txBody>
      </p:sp>
      <p:pic>
        <p:nvPicPr>
          <p:cNvPr id="266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948" y="1291233"/>
            <a:ext cx="3438525" cy="8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536" y="4869160"/>
            <a:ext cx="4043362" cy="1671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0975" y="2093816"/>
            <a:ext cx="2938031" cy="1300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94050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Логические базисы</a:t>
            </a:r>
            <a:endParaRPr lang="ru-RU" sz="4000" b="1" dirty="0">
              <a:solidFill>
                <a:srgbClr val="C00000"/>
              </a:solidFill>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335842"/>
            <a:ext cx="1209675" cy="111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179511" y="530311"/>
            <a:ext cx="2350323" cy="523220"/>
          </a:xfrm>
          <a:prstGeom prst="rect">
            <a:avLst/>
          </a:prstGeom>
        </p:spPr>
        <p:txBody>
          <a:bodyPr wrap="none">
            <a:spAutoFit/>
          </a:bodyPr>
          <a:lstStyle/>
          <a:p>
            <a:r>
              <a:rPr lang="ru-RU" sz="2800" b="1" dirty="0" smtClean="0">
                <a:solidFill>
                  <a:schemeClr val="tx2"/>
                </a:solidFill>
              </a:rPr>
              <a:t>В базисе И-НЕ</a:t>
            </a:r>
            <a:endParaRPr lang="ru-RU" sz="2800" dirty="0">
              <a:solidFill>
                <a:schemeClr val="tx2"/>
              </a:solidFill>
            </a:endParaRPr>
          </a:p>
        </p:txBody>
      </p:sp>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637" y="1369179"/>
            <a:ext cx="1238250" cy="104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Прямоугольник 3"/>
          <p:cNvSpPr/>
          <p:nvPr/>
        </p:nvSpPr>
        <p:spPr>
          <a:xfrm>
            <a:off x="588288" y="1948539"/>
            <a:ext cx="311304" cy="369332"/>
          </a:xfrm>
          <a:prstGeom prst="rect">
            <a:avLst/>
          </a:prstGeom>
        </p:spPr>
        <p:txBody>
          <a:bodyPr wrap="none">
            <a:spAutoFit/>
          </a:bodyPr>
          <a:lstStyle/>
          <a:p>
            <a:r>
              <a:rPr lang="ru-RU" b="1" dirty="0"/>
              <a:t>Х</a:t>
            </a:r>
            <a:endParaRPr lang="ru-RU" dirty="0"/>
          </a:p>
        </p:txBody>
      </p:sp>
      <p:sp>
        <p:nvSpPr>
          <p:cNvPr id="7" name="Прямоугольник 6"/>
          <p:cNvSpPr/>
          <p:nvPr/>
        </p:nvSpPr>
        <p:spPr>
          <a:xfrm>
            <a:off x="590249" y="1429456"/>
            <a:ext cx="311304" cy="369332"/>
          </a:xfrm>
          <a:prstGeom prst="rect">
            <a:avLst/>
          </a:prstGeom>
        </p:spPr>
        <p:txBody>
          <a:bodyPr wrap="none">
            <a:spAutoFit/>
          </a:bodyPr>
          <a:lstStyle/>
          <a:p>
            <a:r>
              <a:rPr lang="ru-RU" b="1" dirty="0" smtClean="0"/>
              <a:t>1</a:t>
            </a:r>
            <a:endParaRPr lang="ru-RU" dirty="0"/>
          </a:p>
        </p:txBody>
      </p:sp>
      <p:sp>
        <p:nvSpPr>
          <p:cNvPr id="8" name="Прямоугольник 7"/>
          <p:cNvSpPr/>
          <p:nvPr/>
        </p:nvSpPr>
        <p:spPr>
          <a:xfrm>
            <a:off x="2052032" y="1726134"/>
            <a:ext cx="311304" cy="369332"/>
          </a:xfrm>
          <a:prstGeom prst="rect">
            <a:avLst/>
          </a:prstGeom>
        </p:spPr>
        <p:txBody>
          <a:bodyPr wrap="none">
            <a:spAutoFit/>
          </a:bodyPr>
          <a:lstStyle/>
          <a:p>
            <a:r>
              <a:rPr lang="ru-RU" b="1" dirty="0"/>
              <a:t>Х</a:t>
            </a:r>
            <a:endParaRPr lang="ru-RU" dirty="0"/>
          </a:p>
        </p:txBody>
      </p:sp>
      <p:cxnSp>
        <p:nvCxnSpPr>
          <p:cNvPr id="6" name="Прямая соединительная линия 5"/>
          <p:cNvCxnSpPr/>
          <p:nvPr/>
        </p:nvCxnSpPr>
        <p:spPr>
          <a:xfrm>
            <a:off x="2080649" y="1726134"/>
            <a:ext cx="25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Прямоугольник 12"/>
          <p:cNvSpPr/>
          <p:nvPr/>
        </p:nvSpPr>
        <p:spPr>
          <a:xfrm>
            <a:off x="2529835" y="1798788"/>
            <a:ext cx="311304" cy="369332"/>
          </a:xfrm>
          <a:prstGeom prst="rect">
            <a:avLst/>
          </a:prstGeom>
        </p:spPr>
        <p:txBody>
          <a:bodyPr wrap="none">
            <a:spAutoFit/>
          </a:bodyPr>
          <a:lstStyle/>
          <a:p>
            <a:r>
              <a:rPr lang="ru-RU" b="1" dirty="0"/>
              <a:t>Х</a:t>
            </a:r>
            <a:endParaRPr lang="ru-RU" dirty="0"/>
          </a:p>
        </p:txBody>
      </p:sp>
      <p:sp>
        <p:nvSpPr>
          <p:cNvPr id="14" name="Прямоугольник 13"/>
          <p:cNvSpPr/>
          <p:nvPr/>
        </p:nvSpPr>
        <p:spPr>
          <a:xfrm>
            <a:off x="3846235" y="1555689"/>
            <a:ext cx="311304" cy="369332"/>
          </a:xfrm>
          <a:prstGeom prst="rect">
            <a:avLst/>
          </a:prstGeom>
        </p:spPr>
        <p:txBody>
          <a:bodyPr wrap="none">
            <a:spAutoFit/>
          </a:bodyPr>
          <a:lstStyle/>
          <a:p>
            <a:r>
              <a:rPr lang="ru-RU" b="1" dirty="0"/>
              <a:t>Х</a:t>
            </a:r>
            <a:endParaRPr lang="ru-RU" dirty="0"/>
          </a:p>
        </p:txBody>
      </p:sp>
      <p:cxnSp>
        <p:nvCxnSpPr>
          <p:cNvPr id="15" name="Прямая соединительная линия 14"/>
          <p:cNvCxnSpPr/>
          <p:nvPr/>
        </p:nvCxnSpPr>
        <p:spPr>
          <a:xfrm>
            <a:off x="3874852" y="1555689"/>
            <a:ext cx="25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Прямоугольник 10"/>
          <p:cNvSpPr/>
          <p:nvPr/>
        </p:nvSpPr>
        <p:spPr>
          <a:xfrm>
            <a:off x="309223" y="1228459"/>
            <a:ext cx="4752528" cy="1440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3846235" y="2270771"/>
            <a:ext cx="1126912" cy="369332"/>
          </a:xfrm>
          <a:prstGeom prst="rect">
            <a:avLst/>
          </a:prstGeom>
        </p:spPr>
        <p:txBody>
          <a:bodyPr wrap="none">
            <a:spAutoFit/>
          </a:bodyPr>
          <a:lstStyle/>
          <a:p>
            <a:r>
              <a:rPr lang="ru-RU" b="1" dirty="0" smtClean="0">
                <a:solidFill>
                  <a:schemeClr val="tx2"/>
                </a:solidFill>
              </a:rPr>
              <a:t>инвертор</a:t>
            </a:r>
            <a:endParaRPr lang="ru-RU" dirty="0">
              <a:solidFill>
                <a:schemeClr val="tx2"/>
              </a:solidFill>
            </a:endParaRPr>
          </a:p>
        </p:txBody>
      </p:sp>
      <p:pic>
        <p:nvPicPr>
          <p:cNvPr id="276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223" y="3001181"/>
            <a:ext cx="3486150" cy="1771650"/>
          </a:xfrm>
          <a:prstGeom prst="rect">
            <a:avLst/>
          </a:prstGeom>
          <a:noFill/>
          <a:ln w="25400">
            <a:solidFill>
              <a:schemeClr val="tx2"/>
            </a:solidFill>
            <a:miter lim="800000"/>
            <a:headEnd/>
            <a:tailEnd/>
          </a:ln>
          <a:extLst>
            <a:ext uri="{909E8E84-426E-40DD-AFC4-6F175D3DCCD1}">
              <a14:hiddenFill xmlns:a14="http://schemas.microsoft.com/office/drawing/2010/main">
                <a:solidFill>
                  <a:schemeClr val="accent1"/>
                </a:solidFill>
              </a14:hiddenFill>
            </a:ext>
          </a:extLst>
        </p:spPr>
      </p:pic>
      <p:sp>
        <p:nvSpPr>
          <p:cNvPr id="19" name="Прямоугольник 18"/>
          <p:cNvSpPr/>
          <p:nvPr/>
        </p:nvSpPr>
        <p:spPr>
          <a:xfrm>
            <a:off x="3066810" y="4431859"/>
            <a:ext cx="631904" cy="369332"/>
          </a:xfrm>
          <a:prstGeom prst="rect">
            <a:avLst/>
          </a:prstGeom>
        </p:spPr>
        <p:txBody>
          <a:bodyPr wrap="none">
            <a:spAutoFit/>
          </a:bodyPr>
          <a:lstStyle/>
          <a:p>
            <a:r>
              <a:rPr lang="ru-RU" b="1" dirty="0" smtClean="0">
                <a:solidFill>
                  <a:schemeClr val="tx2"/>
                </a:solidFill>
              </a:rPr>
              <a:t>ИЛИ</a:t>
            </a:r>
            <a:endParaRPr lang="ru-RU" dirty="0">
              <a:solidFill>
                <a:schemeClr val="tx2"/>
              </a:solidFill>
            </a:endParaRPr>
          </a:p>
        </p:txBody>
      </p:sp>
      <p:pic>
        <p:nvPicPr>
          <p:cNvPr id="276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223" y="5148688"/>
            <a:ext cx="4467225" cy="1133475"/>
          </a:xfrm>
          <a:prstGeom prst="rect">
            <a:avLst/>
          </a:prstGeom>
          <a:noFill/>
          <a:ln w="25400">
            <a:solidFill>
              <a:schemeClr val="tx2"/>
            </a:solidFill>
            <a:miter lim="800000"/>
            <a:headEnd/>
            <a:tailEnd/>
          </a:ln>
          <a:extLst>
            <a:ext uri="{909E8E84-426E-40DD-AFC4-6F175D3DCCD1}">
              <a14:hiddenFill xmlns:a14="http://schemas.microsoft.com/office/drawing/2010/main">
                <a:solidFill>
                  <a:schemeClr val="accent1"/>
                </a:solidFill>
              </a14:hiddenFill>
            </a:ext>
          </a:extLst>
        </p:spPr>
      </p:pic>
      <p:sp>
        <p:nvSpPr>
          <p:cNvPr id="21" name="Прямоугольник 20"/>
          <p:cNvSpPr/>
          <p:nvPr/>
        </p:nvSpPr>
        <p:spPr>
          <a:xfrm>
            <a:off x="4325083" y="5893613"/>
            <a:ext cx="335348" cy="369332"/>
          </a:xfrm>
          <a:prstGeom prst="rect">
            <a:avLst/>
          </a:prstGeom>
        </p:spPr>
        <p:txBody>
          <a:bodyPr wrap="none">
            <a:spAutoFit/>
          </a:bodyPr>
          <a:lstStyle/>
          <a:p>
            <a:r>
              <a:rPr lang="ru-RU" b="1" dirty="0" smtClean="0">
                <a:solidFill>
                  <a:schemeClr val="tx2"/>
                </a:solidFill>
              </a:rPr>
              <a:t>И</a:t>
            </a:r>
            <a:endParaRPr lang="ru-RU" dirty="0">
              <a:solidFill>
                <a:schemeClr val="tx2"/>
              </a:solidFill>
            </a:endParaRPr>
          </a:p>
        </p:txBody>
      </p:sp>
      <p:sp>
        <p:nvSpPr>
          <p:cNvPr id="22" name="Прямоугольник 21"/>
          <p:cNvSpPr/>
          <p:nvPr/>
        </p:nvSpPr>
        <p:spPr>
          <a:xfrm>
            <a:off x="5148064" y="685722"/>
            <a:ext cx="3851921" cy="3539430"/>
          </a:xfrm>
          <a:prstGeom prst="rect">
            <a:avLst/>
          </a:prstGeom>
        </p:spPr>
        <p:txBody>
          <a:bodyPr wrap="square">
            <a:spAutoFit/>
          </a:bodyPr>
          <a:lstStyle/>
          <a:p>
            <a:r>
              <a:rPr lang="ru-RU" sz="2800" b="1" dirty="0" smtClean="0"/>
              <a:t>Общий принцип:</a:t>
            </a:r>
          </a:p>
          <a:p>
            <a:r>
              <a:rPr lang="ru-RU" sz="2800" dirty="0" smtClean="0"/>
              <a:t>Пишем формулу того, что нам надо получить, далее применяем де</a:t>
            </a:r>
            <a:r>
              <a:rPr lang="en-US" sz="2800" dirty="0" smtClean="0"/>
              <a:t>`</a:t>
            </a:r>
            <a:r>
              <a:rPr lang="ru-RU" sz="2800" dirty="0" smtClean="0"/>
              <a:t>Моргана и двойное отрицание, чтобы свести это к КНФ (И-НЕ) или ДНФ (ИЛИ-НЕ) </a:t>
            </a:r>
            <a:endParaRPr lang="ru-RU" sz="2800" dirty="0"/>
          </a:p>
        </p:txBody>
      </p:sp>
      <p:pic>
        <p:nvPicPr>
          <p:cNvPr id="286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1751" y="4431859"/>
            <a:ext cx="3559285" cy="1010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Прямоугольник 4"/>
          <p:cNvSpPr/>
          <p:nvPr/>
        </p:nvSpPr>
        <p:spPr>
          <a:xfrm>
            <a:off x="5061751" y="5661248"/>
            <a:ext cx="4086375" cy="954107"/>
          </a:xfrm>
          <a:prstGeom prst="rect">
            <a:avLst/>
          </a:prstGeom>
        </p:spPr>
        <p:txBody>
          <a:bodyPr wrap="none">
            <a:spAutoFit/>
          </a:bodyPr>
          <a:lstStyle/>
          <a:p>
            <a:r>
              <a:rPr lang="en-US" sz="2000" dirty="0" smtClean="0"/>
              <a:t>Y= </a:t>
            </a:r>
            <a:r>
              <a:rPr lang="ru-RU" sz="2000" dirty="0" smtClean="0"/>
              <a:t>Х1*Х2 + Х1*Х2 = Х1*Х2  + Х1*Х2 =</a:t>
            </a:r>
          </a:p>
          <a:p>
            <a:endParaRPr lang="ru-RU" sz="1400" dirty="0" smtClean="0"/>
          </a:p>
          <a:p>
            <a:r>
              <a:rPr lang="ru-RU" sz="2000" dirty="0" smtClean="0"/>
              <a:t>= </a:t>
            </a:r>
            <a:r>
              <a:rPr lang="ru-RU" sz="2000" dirty="0"/>
              <a:t>Х1*Х2  </a:t>
            </a:r>
            <a:r>
              <a:rPr lang="ru-RU" sz="2000" dirty="0" smtClean="0"/>
              <a:t>* </a:t>
            </a:r>
            <a:r>
              <a:rPr lang="ru-RU" sz="2000" dirty="0"/>
              <a:t>Х1*Х2 </a:t>
            </a:r>
          </a:p>
        </p:txBody>
      </p:sp>
      <p:cxnSp>
        <p:nvCxnSpPr>
          <p:cNvPr id="10" name="Прямая соединительная линия 9"/>
          <p:cNvCxnSpPr/>
          <p:nvPr/>
        </p:nvCxnSpPr>
        <p:spPr>
          <a:xfrm>
            <a:off x="5436096" y="5715425"/>
            <a:ext cx="2836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Прямая соединительная линия 24"/>
          <p:cNvCxnSpPr/>
          <p:nvPr/>
        </p:nvCxnSpPr>
        <p:spPr>
          <a:xfrm>
            <a:off x="6746741" y="5715850"/>
            <a:ext cx="2836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Прямая соединительная линия 25"/>
          <p:cNvCxnSpPr/>
          <p:nvPr/>
        </p:nvCxnSpPr>
        <p:spPr>
          <a:xfrm>
            <a:off x="7236296" y="5735325"/>
            <a:ext cx="2836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Прямая соединительная линия 26"/>
          <p:cNvCxnSpPr/>
          <p:nvPr/>
        </p:nvCxnSpPr>
        <p:spPr>
          <a:xfrm>
            <a:off x="8532440" y="5735325"/>
            <a:ext cx="2836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Прямая соединительная линия 29"/>
          <p:cNvCxnSpPr/>
          <p:nvPr/>
        </p:nvCxnSpPr>
        <p:spPr>
          <a:xfrm>
            <a:off x="7236296" y="5661674"/>
            <a:ext cx="1579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p:cNvCxnSpPr/>
          <p:nvPr/>
        </p:nvCxnSpPr>
        <p:spPr>
          <a:xfrm>
            <a:off x="7236296" y="5588815"/>
            <a:ext cx="1579835"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Прямая соединительная линия 36"/>
          <p:cNvCxnSpPr/>
          <p:nvPr/>
        </p:nvCxnSpPr>
        <p:spPr>
          <a:xfrm>
            <a:off x="5308751" y="6079554"/>
            <a:ext cx="1579835"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Прямая соединительная линия 37"/>
          <p:cNvCxnSpPr/>
          <p:nvPr/>
        </p:nvCxnSpPr>
        <p:spPr>
          <a:xfrm>
            <a:off x="5302401" y="6173875"/>
            <a:ext cx="63140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Прямая соединительная линия 39"/>
          <p:cNvCxnSpPr/>
          <p:nvPr/>
        </p:nvCxnSpPr>
        <p:spPr>
          <a:xfrm>
            <a:off x="6263535" y="6169200"/>
            <a:ext cx="63140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Прямая соединительная линия 40"/>
          <p:cNvCxnSpPr/>
          <p:nvPr/>
        </p:nvCxnSpPr>
        <p:spPr>
          <a:xfrm>
            <a:off x="5308751" y="6262945"/>
            <a:ext cx="2836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Прямая соединительная линия 41"/>
          <p:cNvCxnSpPr/>
          <p:nvPr/>
        </p:nvCxnSpPr>
        <p:spPr>
          <a:xfrm>
            <a:off x="6620346" y="6256025"/>
            <a:ext cx="2836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18915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Минимизация функций: карты Карно</a:t>
            </a:r>
            <a:endParaRPr lang="ru-RU" sz="4000" b="1" dirty="0">
              <a:solidFill>
                <a:srgbClr val="C00000"/>
              </a:solidFill>
            </a:endParaRPr>
          </a:p>
        </p:txBody>
      </p:sp>
      <p:sp>
        <p:nvSpPr>
          <p:cNvPr id="3" name="Прямоугольник 2"/>
          <p:cNvSpPr/>
          <p:nvPr/>
        </p:nvSpPr>
        <p:spPr>
          <a:xfrm>
            <a:off x="107504" y="692696"/>
            <a:ext cx="8856984" cy="2092881"/>
          </a:xfrm>
          <a:prstGeom prst="rect">
            <a:avLst/>
          </a:prstGeom>
        </p:spPr>
        <p:txBody>
          <a:bodyPr wrap="square">
            <a:spAutoFit/>
          </a:bodyPr>
          <a:lstStyle/>
          <a:p>
            <a:pPr marL="342900" indent="-342900">
              <a:buFont typeface="Wingdings" panose="05000000000000000000" pitchFamily="2" charset="2"/>
              <a:buChar char="ü"/>
            </a:pPr>
            <a:r>
              <a:rPr lang="ru-RU" sz="2000" dirty="0"/>
              <a:t>Используя законы булевой алгебры, можно получить для одной и той же логической функции множество эквивалентных представлений. </a:t>
            </a:r>
            <a:endParaRPr lang="ru-RU" sz="2000" dirty="0" smtClean="0"/>
          </a:p>
          <a:p>
            <a:pPr marL="342900" indent="-342900">
              <a:spcBef>
                <a:spcPts val="600"/>
              </a:spcBef>
              <a:buFont typeface="Wingdings" panose="05000000000000000000" pitchFamily="2" charset="2"/>
              <a:buChar char="ü"/>
            </a:pPr>
            <a:r>
              <a:rPr lang="ru-RU" sz="2000" dirty="0" smtClean="0"/>
              <a:t>Чем </a:t>
            </a:r>
            <a:r>
              <a:rPr lang="ru-RU" sz="2000" dirty="0"/>
              <a:t>проще аналитическое выражение функции, тем экономичнее и проще ее практическая реализация на интегральных микросхемах. </a:t>
            </a:r>
            <a:endParaRPr lang="ru-RU" sz="2000" dirty="0" smtClean="0"/>
          </a:p>
          <a:p>
            <a:pPr marL="342900" indent="-342900">
              <a:spcBef>
                <a:spcPts val="600"/>
              </a:spcBef>
              <a:buFont typeface="Wingdings" panose="05000000000000000000" pitchFamily="2" charset="2"/>
              <a:buChar char="ü"/>
            </a:pPr>
            <a:r>
              <a:rPr lang="ru-RU" sz="2000" dirty="0" smtClean="0"/>
              <a:t>Сложность </a:t>
            </a:r>
            <a:r>
              <a:rPr lang="ru-RU" sz="2000" dirty="0"/>
              <a:t>булевой функции определяется ее рангом, т.е. количеством переменных в ее конъюнктивных или дизъюнктивных членах.</a:t>
            </a:r>
          </a:p>
        </p:txBody>
      </p:sp>
      <p:sp>
        <p:nvSpPr>
          <p:cNvPr id="4" name="Прямоугольник 3"/>
          <p:cNvSpPr/>
          <p:nvPr/>
        </p:nvSpPr>
        <p:spPr>
          <a:xfrm>
            <a:off x="287524" y="2996952"/>
            <a:ext cx="8496944" cy="1754326"/>
          </a:xfrm>
          <a:prstGeom prst="rect">
            <a:avLst/>
          </a:prstGeom>
        </p:spPr>
        <p:txBody>
          <a:bodyPr wrap="square">
            <a:spAutoFit/>
          </a:bodyPr>
          <a:lstStyle/>
          <a:p>
            <a:r>
              <a:rPr lang="ru-RU" b="1" u="sng" dirty="0">
                <a:solidFill>
                  <a:srgbClr val="C00000"/>
                </a:solidFill>
              </a:rPr>
              <a:t>Карта Карно </a:t>
            </a:r>
            <a:r>
              <a:rPr lang="ru-RU" dirty="0"/>
              <a:t>— графический способ минимизации переключательных (булевых) функций, обеспечивающий относительную простоту работы с большими выражениями и устранение потенциальных </a:t>
            </a:r>
            <a:r>
              <a:rPr lang="ru-RU" dirty="0" smtClean="0"/>
              <a:t>«гонок» в электроники. </a:t>
            </a:r>
            <a:r>
              <a:rPr lang="ru-RU" dirty="0"/>
              <a:t>Представляет собой </a:t>
            </a:r>
            <a:r>
              <a:rPr lang="ru-RU" dirty="0">
                <a:solidFill>
                  <a:srgbClr val="C00000"/>
                </a:solidFill>
              </a:rPr>
              <a:t>операции попарного неполного склеивания и элементарного поглощения</a:t>
            </a:r>
            <a:r>
              <a:rPr lang="ru-RU" dirty="0"/>
              <a:t>. Карты Карно рассматриваются как перестроенная соответствующим образом таблица истинности функции. </a:t>
            </a:r>
          </a:p>
        </p:txBody>
      </p:sp>
      <p:sp>
        <p:nvSpPr>
          <p:cNvPr id="5" name="Прямоугольник 4"/>
          <p:cNvSpPr/>
          <p:nvPr/>
        </p:nvSpPr>
        <p:spPr>
          <a:xfrm>
            <a:off x="276746" y="4941168"/>
            <a:ext cx="8507721" cy="1754326"/>
          </a:xfrm>
          <a:prstGeom prst="rect">
            <a:avLst/>
          </a:prstGeom>
        </p:spPr>
        <p:txBody>
          <a:bodyPr wrap="square">
            <a:spAutoFit/>
          </a:bodyPr>
          <a:lstStyle/>
          <a:p>
            <a:r>
              <a:rPr lang="ru-RU" dirty="0"/>
              <a:t>Исходной информацией для работы с картой Карно является </a:t>
            </a:r>
            <a:r>
              <a:rPr lang="ru-RU" dirty="0" smtClean="0"/>
              <a:t/>
            </a:r>
            <a:br>
              <a:rPr lang="ru-RU" dirty="0" smtClean="0"/>
            </a:br>
            <a:r>
              <a:rPr lang="ru-RU" dirty="0" smtClean="0">
                <a:solidFill>
                  <a:srgbClr val="FF0000"/>
                </a:solidFill>
              </a:rPr>
              <a:t>таблица </a:t>
            </a:r>
            <a:r>
              <a:rPr lang="ru-RU" dirty="0">
                <a:solidFill>
                  <a:srgbClr val="FF0000"/>
                </a:solidFill>
              </a:rPr>
              <a:t>истинности</a:t>
            </a:r>
            <a:r>
              <a:rPr lang="ru-RU" dirty="0"/>
              <a:t> </a:t>
            </a:r>
            <a:r>
              <a:rPr lang="ru-RU" dirty="0" err="1"/>
              <a:t>минимизируемой</a:t>
            </a:r>
            <a:r>
              <a:rPr lang="ru-RU" dirty="0"/>
              <a:t> функции. Таблица истинности содержит полную информацию о логической функции, задавая её значения на всех возможных 2</a:t>
            </a:r>
            <a:r>
              <a:rPr lang="ru-RU" i="1" baseline="30000" dirty="0"/>
              <a:t>N</a:t>
            </a:r>
            <a:r>
              <a:rPr lang="ru-RU" dirty="0"/>
              <a:t> наборах входных переменных </a:t>
            </a:r>
            <a:r>
              <a:rPr lang="ru-RU" i="1" dirty="0"/>
              <a:t>X</a:t>
            </a:r>
            <a:r>
              <a:rPr lang="ru-RU" baseline="-25000" dirty="0"/>
              <a:t>1</a:t>
            </a:r>
            <a:r>
              <a:rPr lang="ru-RU" dirty="0"/>
              <a:t> ... </a:t>
            </a:r>
            <a:r>
              <a:rPr lang="ru-RU" i="1" dirty="0"/>
              <a:t>X</a:t>
            </a:r>
            <a:r>
              <a:rPr lang="ru-RU" i="1" baseline="-25000" dirty="0"/>
              <a:t>N</a:t>
            </a:r>
            <a:r>
              <a:rPr lang="ru-RU" dirty="0"/>
              <a:t>. Карта Карно также содержит 2</a:t>
            </a:r>
            <a:r>
              <a:rPr lang="ru-RU" i="1" baseline="30000" dirty="0"/>
              <a:t>N</a:t>
            </a:r>
            <a:r>
              <a:rPr lang="ru-RU" dirty="0"/>
              <a:t> клеток, каждая из которых ассоциируется с уникальным набором входных переменных </a:t>
            </a:r>
            <a:r>
              <a:rPr lang="ru-RU" i="1" dirty="0"/>
              <a:t>X</a:t>
            </a:r>
            <a:r>
              <a:rPr lang="ru-RU" baseline="-25000" dirty="0"/>
              <a:t>1</a:t>
            </a:r>
            <a:r>
              <a:rPr lang="ru-RU" dirty="0"/>
              <a:t> ... </a:t>
            </a:r>
            <a:r>
              <a:rPr lang="ru-RU" i="1" dirty="0"/>
              <a:t>X</a:t>
            </a:r>
            <a:r>
              <a:rPr lang="ru-RU" i="1" baseline="-25000" dirty="0"/>
              <a:t>N</a:t>
            </a:r>
            <a:r>
              <a:rPr lang="ru-RU" dirty="0"/>
              <a:t>. </a:t>
            </a:r>
          </a:p>
        </p:txBody>
      </p:sp>
    </p:spTree>
    <p:extLst>
      <p:ext uri="{BB962C8B-B14F-4D97-AF65-F5344CB8AC3E}">
        <p14:creationId xmlns:p14="http://schemas.microsoft.com/office/powerpoint/2010/main" val="3970581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Минимизация функций: карты Карно</a:t>
            </a:r>
            <a:endParaRPr lang="ru-RU" sz="4000" b="1" dirty="0">
              <a:solidFill>
                <a:srgbClr val="C00000"/>
              </a:solidFill>
            </a:endParaRP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052736"/>
            <a:ext cx="6057900" cy="192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295" y="3429000"/>
            <a:ext cx="5962650"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7458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Минимизация функций: карты Карно</a:t>
            </a:r>
            <a:endParaRPr lang="ru-RU" sz="4000" b="1" dirty="0">
              <a:solidFill>
                <a:srgbClr val="C00000"/>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836712"/>
            <a:ext cx="4799434" cy="3963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5652120" y="709117"/>
            <a:ext cx="2443298" cy="4401205"/>
          </a:xfrm>
          <a:prstGeom prst="rect">
            <a:avLst/>
          </a:prstGeom>
        </p:spPr>
        <p:txBody>
          <a:bodyPr wrap="none">
            <a:spAutoFit/>
          </a:bodyPr>
          <a:lstStyle/>
          <a:p>
            <a:r>
              <a:rPr lang="ru-RU" sz="2800" dirty="0" smtClean="0"/>
              <a:t>К1 = </a:t>
            </a:r>
            <a:r>
              <a:rPr lang="en-US" sz="2800" dirty="0" smtClean="0"/>
              <a:t>X2*X4 </a:t>
            </a:r>
          </a:p>
          <a:p>
            <a:endParaRPr lang="en-US" sz="2800" dirty="0" smtClean="0"/>
          </a:p>
          <a:p>
            <a:r>
              <a:rPr lang="en-US" sz="2800" dirty="0" smtClean="0"/>
              <a:t>K2 = X1*X3*X4</a:t>
            </a:r>
          </a:p>
          <a:p>
            <a:endParaRPr lang="en-US" sz="2800" dirty="0"/>
          </a:p>
          <a:p>
            <a:r>
              <a:rPr lang="en-US" sz="2800" dirty="0" smtClean="0"/>
              <a:t>K3 =  X1*X2*X3</a:t>
            </a:r>
          </a:p>
          <a:p>
            <a:endParaRPr lang="en-US" sz="2800" dirty="0"/>
          </a:p>
          <a:p>
            <a:r>
              <a:rPr lang="en-US" sz="2800" dirty="0" smtClean="0"/>
              <a:t>K4 = X2*X3*X4</a:t>
            </a:r>
          </a:p>
          <a:p>
            <a:endParaRPr lang="en-US" sz="2800" dirty="0"/>
          </a:p>
          <a:p>
            <a:r>
              <a:rPr lang="en-US" sz="2800" dirty="0" smtClean="0"/>
              <a:t>K5 = X1*X2*X4</a:t>
            </a:r>
          </a:p>
          <a:p>
            <a:endParaRPr lang="ru-RU" sz="2800" dirty="0"/>
          </a:p>
        </p:txBody>
      </p:sp>
      <p:cxnSp>
        <p:nvCxnSpPr>
          <p:cNvPr id="5" name="Прямая соединительная линия 4"/>
          <p:cNvCxnSpPr/>
          <p:nvPr/>
        </p:nvCxnSpPr>
        <p:spPr>
          <a:xfrm>
            <a:off x="7020272" y="1628800"/>
            <a:ext cx="2880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Прямая соединительная линия 6"/>
          <p:cNvCxnSpPr/>
          <p:nvPr/>
        </p:nvCxnSpPr>
        <p:spPr>
          <a:xfrm>
            <a:off x="7031707" y="2492896"/>
            <a:ext cx="2880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p:cNvCxnSpPr/>
          <p:nvPr/>
        </p:nvCxnSpPr>
        <p:spPr>
          <a:xfrm>
            <a:off x="7596336" y="2488679"/>
            <a:ext cx="2880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Прямая соединительная линия 8"/>
          <p:cNvCxnSpPr/>
          <p:nvPr/>
        </p:nvCxnSpPr>
        <p:spPr>
          <a:xfrm>
            <a:off x="6444208" y="3356992"/>
            <a:ext cx="2880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p:cNvCxnSpPr/>
          <p:nvPr/>
        </p:nvCxnSpPr>
        <p:spPr>
          <a:xfrm>
            <a:off x="7482805" y="3356992"/>
            <a:ext cx="2880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10"/>
          <p:cNvCxnSpPr/>
          <p:nvPr/>
        </p:nvCxnSpPr>
        <p:spPr>
          <a:xfrm>
            <a:off x="7020272" y="4149080"/>
            <a:ext cx="2880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p:cNvCxnSpPr/>
          <p:nvPr/>
        </p:nvCxnSpPr>
        <p:spPr>
          <a:xfrm>
            <a:off x="7532340" y="4149080"/>
            <a:ext cx="2880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Прямоугольник 5"/>
          <p:cNvSpPr/>
          <p:nvPr/>
        </p:nvSpPr>
        <p:spPr>
          <a:xfrm>
            <a:off x="4145280" y="4430549"/>
            <a:ext cx="426720" cy="369332"/>
          </a:xfrm>
          <a:prstGeom prst="rect">
            <a:avLst/>
          </a:prstGeom>
        </p:spPr>
        <p:txBody>
          <a:bodyPr wrap="none">
            <a:spAutoFit/>
          </a:bodyPr>
          <a:lstStyle/>
          <a:p>
            <a:r>
              <a:rPr lang="ru-RU" dirty="0" smtClean="0"/>
              <a:t>К</a:t>
            </a:r>
            <a:r>
              <a:rPr lang="en-US" dirty="0" smtClean="0"/>
              <a:t>4</a:t>
            </a:r>
            <a:endParaRPr lang="ru-RU" dirty="0"/>
          </a:p>
        </p:txBody>
      </p:sp>
      <p:sp>
        <p:nvSpPr>
          <p:cNvPr id="13" name="Прямоугольник 12"/>
          <p:cNvSpPr/>
          <p:nvPr/>
        </p:nvSpPr>
        <p:spPr>
          <a:xfrm>
            <a:off x="179512" y="5110322"/>
            <a:ext cx="8496944" cy="523220"/>
          </a:xfrm>
          <a:prstGeom prst="rect">
            <a:avLst/>
          </a:prstGeom>
        </p:spPr>
        <p:txBody>
          <a:bodyPr wrap="square">
            <a:spAutoFit/>
          </a:bodyPr>
          <a:lstStyle/>
          <a:p>
            <a:r>
              <a:rPr lang="en-US" sz="2800" dirty="0" smtClean="0"/>
              <a:t>Y = K1 + K2 + K3 + K4 + K5 </a:t>
            </a:r>
            <a:endParaRPr lang="en-US" sz="2800" dirty="0"/>
          </a:p>
        </p:txBody>
      </p:sp>
      <p:pic>
        <p:nvPicPr>
          <p:cNvPr id="1024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5805264"/>
            <a:ext cx="8896350"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Прямоугольник 13"/>
          <p:cNvSpPr/>
          <p:nvPr/>
        </p:nvSpPr>
        <p:spPr>
          <a:xfrm>
            <a:off x="467544" y="4245883"/>
            <a:ext cx="912429" cy="523220"/>
          </a:xfrm>
          <a:prstGeom prst="rect">
            <a:avLst/>
          </a:prstGeom>
        </p:spPr>
        <p:txBody>
          <a:bodyPr wrap="none">
            <a:spAutoFit/>
          </a:bodyPr>
          <a:lstStyle/>
          <a:p>
            <a:r>
              <a:rPr lang="ru-RU" sz="2800" b="1" dirty="0" smtClean="0">
                <a:solidFill>
                  <a:srgbClr val="C00000"/>
                </a:solidFill>
              </a:rPr>
              <a:t>ДНФ</a:t>
            </a:r>
            <a:endParaRPr lang="ru-RU" sz="2800" dirty="0"/>
          </a:p>
        </p:txBody>
      </p:sp>
    </p:spTree>
    <p:extLst>
      <p:ext uri="{BB962C8B-B14F-4D97-AF65-F5344CB8AC3E}">
        <p14:creationId xmlns:p14="http://schemas.microsoft.com/office/powerpoint/2010/main" val="17639933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Минимизация функций: карты Карно</a:t>
            </a:r>
            <a:endParaRPr lang="ru-RU" sz="4000" b="1" dirty="0">
              <a:solidFill>
                <a:srgbClr val="C00000"/>
              </a:solidFill>
            </a:endParaRP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628800"/>
            <a:ext cx="4629150" cy="4767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725835"/>
            <a:ext cx="8896350"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70409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Минимизация функций: карты Карно</a:t>
            </a:r>
            <a:endParaRPr lang="ru-RU" sz="4000" b="1" dirty="0">
              <a:solidFill>
                <a:srgbClr val="C00000"/>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466" y="932309"/>
            <a:ext cx="2857500" cy="2466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1416993"/>
            <a:ext cx="5652120" cy="762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28" y="2195152"/>
            <a:ext cx="2609453" cy="3812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Прямоугольник 7"/>
          <p:cNvSpPr/>
          <p:nvPr/>
        </p:nvSpPr>
        <p:spPr>
          <a:xfrm>
            <a:off x="755576" y="3984273"/>
            <a:ext cx="872355" cy="523220"/>
          </a:xfrm>
          <a:prstGeom prst="rect">
            <a:avLst/>
          </a:prstGeom>
        </p:spPr>
        <p:txBody>
          <a:bodyPr wrap="none">
            <a:spAutoFit/>
          </a:bodyPr>
          <a:lstStyle/>
          <a:p>
            <a:r>
              <a:rPr lang="ru-RU" sz="2800" b="1" dirty="0" smtClean="0">
                <a:solidFill>
                  <a:srgbClr val="C00000"/>
                </a:solidFill>
              </a:rPr>
              <a:t>КНФ</a:t>
            </a:r>
            <a:endParaRPr lang="ru-RU" sz="2800" dirty="0"/>
          </a:p>
        </p:txBody>
      </p:sp>
    </p:spTree>
    <p:extLst>
      <p:ext uri="{BB962C8B-B14F-4D97-AF65-F5344CB8AC3E}">
        <p14:creationId xmlns:p14="http://schemas.microsoft.com/office/powerpoint/2010/main" val="12888621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Минимизация функций: карты Карно</a:t>
            </a:r>
            <a:endParaRPr lang="ru-RU" sz="4000" b="1" dirty="0">
              <a:solidFill>
                <a:srgbClr val="C00000"/>
              </a:solidFill>
            </a:endParaRPr>
          </a:p>
        </p:txBody>
      </p:sp>
      <p:sp>
        <p:nvSpPr>
          <p:cNvPr id="3" name="Прямоугольник 2"/>
          <p:cNvSpPr/>
          <p:nvPr/>
        </p:nvSpPr>
        <p:spPr>
          <a:xfrm>
            <a:off x="157808" y="898347"/>
            <a:ext cx="8784976" cy="5509200"/>
          </a:xfrm>
          <a:prstGeom prst="rect">
            <a:avLst/>
          </a:prstGeom>
        </p:spPr>
        <p:txBody>
          <a:bodyPr wrap="square">
            <a:spAutoFit/>
          </a:bodyPr>
          <a:lstStyle/>
          <a:p>
            <a:pPr lvl="0"/>
            <a:r>
              <a:rPr lang="ru-RU" sz="1600" dirty="0" smtClean="0"/>
              <a:t>Склейку </a:t>
            </a:r>
            <a:r>
              <a:rPr lang="ru-RU" sz="1600" dirty="0"/>
              <a:t>клеток карты Карно можно осуществлять по единицам (если необходимо получить ДНФ) или по нулям (если требуется КНФ).</a:t>
            </a:r>
          </a:p>
          <a:p>
            <a:pPr marL="285750" lvl="0" indent="-285750">
              <a:buFont typeface="Wingdings" panose="05000000000000000000" pitchFamily="2" charset="2"/>
              <a:buChar char="ü"/>
            </a:pPr>
            <a:r>
              <a:rPr lang="ru-RU" sz="1600" dirty="0"/>
              <a:t>Склеивать можно только прямоугольные области с числом единиц (нулей) 2</a:t>
            </a:r>
            <a:r>
              <a:rPr lang="ru-RU" sz="1600" i="1" baseline="30000" dirty="0"/>
              <a:t>n</a:t>
            </a:r>
            <a:r>
              <a:rPr lang="ru-RU" sz="1600" dirty="0"/>
              <a:t>, где </a:t>
            </a:r>
            <a:r>
              <a:rPr lang="ru-RU" sz="1600" i="1" dirty="0"/>
              <a:t>n</a:t>
            </a:r>
            <a:r>
              <a:rPr lang="ru-RU" sz="1600" dirty="0"/>
              <a:t> — целое число, при этом рекомендуется брать максимальное из возможных значений n. В некоторых ситуациях в раскладке образуется единица или ноль, которую невозможно склеить с какой либо областью. В этом случае единица склеивается "сама с собой". </a:t>
            </a:r>
            <a:endParaRPr lang="ru-RU" sz="1600" dirty="0" smtClean="0"/>
          </a:p>
          <a:p>
            <a:pPr marL="285750" lvl="0" indent="-285750">
              <a:buFont typeface="Wingdings" panose="05000000000000000000" pitchFamily="2" charset="2"/>
              <a:buChar char="ü"/>
            </a:pPr>
            <a:r>
              <a:rPr lang="ru-RU" sz="1600" dirty="0" smtClean="0"/>
              <a:t>Область</a:t>
            </a:r>
            <a:r>
              <a:rPr lang="ru-RU" sz="1600" dirty="0"/>
              <a:t>, которая подвергается склейке должна содержать только единицы (нули</a:t>
            </a:r>
            <a:r>
              <a:rPr lang="ru-RU" sz="1600" dirty="0" smtClean="0"/>
              <a:t>).</a:t>
            </a:r>
          </a:p>
          <a:p>
            <a:pPr marL="285750" lvl="0" indent="-285750">
              <a:buFont typeface="Wingdings" panose="05000000000000000000" pitchFamily="2" charset="2"/>
              <a:buChar char="ü"/>
            </a:pPr>
            <a:r>
              <a:rPr lang="ru-RU" sz="1600" dirty="0" smtClean="0"/>
              <a:t>Крайние </a:t>
            </a:r>
            <a:r>
              <a:rPr lang="ru-RU" sz="1600" dirty="0"/>
              <a:t>клетки каждой горизонтали и каждой вертикали также граничат между собой </a:t>
            </a:r>
            <a:r>
              <a:rPr lang="ru-RU" sz="1600" dirty="0" smtClean="0"/>
              <a:t>и </a:t>
            </a:r>
            <a:r>
              <a:rPr lang="ru-RU" sz="1600" dirty="0"/>
              <a:t>могут объединяться в прямоугольники. </a:t>
            </a:r>
            <a:endParaRPr lang="ru-RU" sz="1600" dirty="0" smtClean="0"/>
          </a:p>
          <a:p>
            <a:pPr marL="285750" lvl="0" indent="-285750">
              <a:buFont typeface="Wingdings" panose="05000000000000000000" pitchFamily="2" charset="2"/>
              <a:buChar char="ü"/>
            </a:pPr>
            <a:r>
              <a:rPr lang="ru-RU" sz="1600" dirty="0" smtClean="0"/>
              <a:t>Все </a:t>
            </a:r>
            <a:r>
              <a:rPr lang="ru-RU" sz="1600" dirty="0"/>
              <a:t>единицы (нули) должны попасть в какую-либо </a:t>
            </a:r>
            <a:r>
              <a:rPr lang="ru-RU" sz="1600" dirty="0" smtClean="0"/>
              <a:t>область.</a:t>
            </a:r>
          </a:p>
          <a:p>
            <a:pPr marL="285750" lvl="0" indent="-285750">
              <a:buFont typeface="Wingdings" panose="05000000000000000000" pitchFamily="2" charset="2"/>
              <a:buChar char="ü"/>
            </a:pPr>
            <a:r>
              <a:rPr lang="ru-RU" sz="1600" dirty="0" smtClean="0"/>
              <a:t>С </a:t>
            </a:r>
            <a:r>
              <a:rPr lang="ru-RU" sz="1600" dirty="0"/>
              <a:t>точки зрения минимальности ДНФ (КНФ) число областей должно быть как можно меньше (каждая область представляет собой терм), а число клеток в области должно быть как можно больше (чем больше клеток в области, тем меньше переменных содержит терм. Терм размером 2</a:t>
            </a:r>
            <a:r>
              <a:rPr lang="ru-RU" sz="1600" i="1" baseline="30000" dirty="0"/>
              <a:t>n</a:t>
            </a:r>
            <a:r>
              <a:rPr lang="ru-RU" sz="1600" dirty="0"/>
              <a:t> ячеек содержит </a:t>
            </a:r>
            <a:r>
              <a:rPr lang="ru-RU" sz="1600" i="1" dirty="0"/>
              <a:t>N</a:t>
            </a:r>
            <a:r>
              <a:rPr lang="ru-RU" sz="1600" dirty="0"/>
              <a:t>–</a:t>
            </a:r>
            <a:r>
              <a:rPr lang="ru-RU" sz="1600" i="1" dirty="0"/>
              <a:t>n</a:t>
            </a:r>
            <a:r>
              <a:rPr lang="ru-RU" sz="1600" dirty="0"/>
              <a:t> переменных</a:t>
            </a:r>
            <a:r>
              <a:rPr lang="ru-RU" sz="1600" dirty="0" smtClean="0"/>
              <a:t>).</a:t>
            </a:r>
          </a:p>
          <a:p>
            <a:pPr marL="285750" lvl="0" indent="-285750">
              <a:buFont typeface="Wingdings" panose="05000000000000000000" pitchFamily="2" charset="2"/>
              <a:buChar char="ü"/>
            </a:pPr>
            <a:r>
              <a:rPr lang="ru-RU" sz="1600" dirty="0" smtClean="0"/>
              <a:t>Одна </a:t>
            </a:r>
            <a:r>
              <a:rPr lang="ru-RU" sz="1600" dirty="0"/>
              <a:t>ячейка карты Карно может входить сразу в несколько областей. Это следует из очевидного свойства булевых функций: повторение уже существующего слагаемого (сомножителя) не влияет на </a:t>
            </a:r>
            <a:r>
              <a:rPr lang="ru-RU" sz="1600" dirty="0" smtClean="0"/>
              <a:t>функцию:</a:t>
            </a:r>
          </a:p>
          <a:p>
            <a:pPr lvl="0"/>
            <a:endParaRPr lang="ru-RU" sz="1600" dirty="0"/>
          </a:p>
          <a:p>
            <a:pPr lvl="0"/>
            <a:endParaRPr lang="ru-RU" sz="1600" dirty="0" smtClean="0"/>
          </a:p>
          <a:p>
            <a:pPr marL="285750" lvl="0" indent="-285750">
              <a:buFont typeface="Wingdings" panose="05000000000000000000" pitchFamily="2" charset="2"/>
              <a:buChar char="ü"/>
            </a:pPr>
            <a:r>
              <a:rPr lang="ru-RU" sz="1600" dirty="0" smtClean="0"/>
              <a:t>В </a:t>
            </a:r>
            <a:r>
              <a:rPr lang="ru-RU" sz="1600" dirty="0"/>
              <a:t>отличие от СДНФ (СКНФ), ДНФ (КНФ) не единственны. Возможно несколько эквивалентных друг другу ДНФ (КНФ), которые соответствуют разным способам покрытия карты Карно прямоугольными областями.</a:t>
            </a:r>
          </a:p>
        </p:txBody>
      </p:sp>
      <p:sp>
        <p:nvSpPr>
          <p:cNvPr id="4" name="Прямоугольник 3"/>
          <p:cNvSpPr/>
          <p:nvPr/>
        </p:nvSpPr>
        <p:spPr>
          <a:xfrm>
            <a:off x="157807" y="536973"/>
            <a:ext cx="2125903" cy="369332"/>
          </a:xfrm>
          <a:prstGeom prst="rect">
            <a:avLst/>
          </a:prstGeom>
        </p:spPr>
        <p:txBody>
          <a:bodyPr wrap="none">
            <a:spAutoFit/>
          </a:bodyPr>
          <a:lstStyle/>
          <a:p>
            <a:r>
              <a:rPr lang="ru-RU" b="1" dirty="0">
                <a:solidFill>
                  <a:schemeClr val="accent1"/>
                </a:solidFill>
              </a:rPr>
              <a:t>Принципы склейки</a:t>
            </a:r>
            <a:endParaRPr lang="ru-RU" dirty="0">
              <a:solidFill>
                <a:schemeClr val="accent1"/>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4941168"/>
            <a:ext cx="2828925"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95341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Минимизация функций: карты Карно</a:t>
            </a:r>
            <a:endParaRPr lang="ru-RU" sz="4000" b="1" dirty="0">
              <a:solidFill>
                <a:srgbClr val="C00000"/>
              </a:solidFill>
            </a:endParaRPr>
          </a:p>
        </p:txBody>
      </p:sp>
      <p:sp>
        <p:nvSpPr>
          <p:cNvPr id="3" name="Прямоугольник 2"/>
          <p:cNvSpPr/>
          <p:nvPr/>
        </p:nvSpPr>
        <p:spPr>
          <a:xfrm>
            <a:off x="311374" y="1412776"/>
            <a:ext cx="8712968" cy="2677656"/>
          </a:xfrm>
          <a:prstGeom prst="rect">
            <a:avLst/>
          </a:prstGeom>
        </p:spPr>
        <p:txBody>
          <a:bodyPr wrap="square">
            <a:spAutoFit/>
          </a:bodyPr>
          <a:lstStyle/>
          <a:p>
            <a:pPr marL="342900" indent="-342900">
              <a:buAutoNum type="arabicPeriod"/>
            </a:pPr>
            <a:r>
              <a:rPr lang="ru-RU" sz="2400" dirty="0" smtClean="0"/>
              <a:t>Составить карту Карно по таблице истинности (использовать код Грея - </a:t>
            </a:r>
            <a:r>
              <a:rPr lang="ru-RU" sz="2400" dirty="0"/>
              <a:t>в котором каждое следующее число отличается от предыдущего только одним разрядом</a:t>
            </a:r>
            <a:r>
              <a:rPr lang="ru-RU" sz="2400" dirty="0" smtClean="0"/>
              <a:t>);</a:t>
            </a:r>
          </a:p>
          <a:p>
            <a:pPr marL="342900" indent="-342900">
              <a:buAutoNum type="arabicPeriod"/>
            </a:pPr>
            <a:r>
              <a:rPr lang="ru-RU" sz="2400" dirty="0" smtClean="0"/>
              <a:t>«Выделить контуры» - термы;</a:t>
            </a:r>
          </a:p>
          <a:p>
            <a:pPr marL="342900" indent="-342900">
              <a:buAutoNum type="arabicPeriod"/>
            </a:pPr>
            <a:r>
              <a:rPr lang="ru-RU" sz="2400" dirty="0" smtClean="0"/>
              <a:t>Минимизации в виде ДНФ </a:t>
            </a:r>
            <a:r>
              <a:rPr lang="ru-RU" sz="2400" dirty="0"/>
              <a:t>и </a:t>
            </a:r>
            <a:r>
              <a:rPr lang="ru-RU" sz="2400" dirty="0" smtClean="0"/>
              <a:t>КНФ: поиск </a:t>
            </a:r>
            <a:r>
              <a:rPr lang="ru-RU" sz="2400" dirty="0"/>
              <a:t>термов, пригодных к склейке с последующим </a:t>
            </a:r>
            <a:r>
              <a:rPr lang="ru-RU" sz="2400" dirty="0" smtClean="0"/>
              <a:t>поглощением;</a:t>
            </a:r>
          </a:p>
          <a:p>
            <a:pPr marL="342900" indent="-342900">
              <a:buAutoNum type="arabicPeriod"/>
            </a:pPr>
            <a:r>
              <a:rPr lang="ru-RU" sz="2400" dirty="0" smtClean="0"/>
              <a:t>Нарисовать в виде логических элементов.</a:t>
            </a:r>
            <a:endParaRPr lang="ru-RU" sz="2400" dirty="0"/>
          </a:p>
        </p:txBody>
      </p:sp>
      <p:sp>
        <p:nvSpPr>
          <p:cNvPr id="4" name="Прямоугольник 3"/>
          <p:cNvSpPr/>
          <p:nvPr/>
        </p:nvSpPr>
        <p:spPr>
          <a:xfrm>
            <a:off x="251520" y="4725144"/>
            <a:ext cx="8496944" cy="1569660"/>
          </a:xfrm>
          <a:prstGeom prst="rect">
            <a:avLst/>
          </a:prstGeom>
        </p:spPr>
        <p:txBody>
          <a:bodyPr wrap="square">
            <a:spAutoFit/>
          </a:bodyPr>
          <a:lstStyle/>
          <a:p>
            <a:r>
              <a:rPr lang="ru-RU" sz="2400" dirty="0" smtClean="0"/>
              <a:t>Для минимизации функций применяют разные методы, кроме карт Карно: метод </a:t>
            </a:r>
            <a:r>
              <a:rPr lang="ru-RU" sz="2400" dirty="0" err="1"/>
              <a:t>Квайна</a:t>
            </a:r>
            <a:r>
              <a:rPr lang="ru-RU" sz="2400" dirty="0"/>
              <a:t>, </a:t>
            </a:r>
            <a:r>
              <a:rPr lang="ru-RU" sz="2400" dirty="0" smtClean="0"/>
              <a:t>метод </a:t>
            </a:r>
            <a:r>
              <a:rPr lang="ru-RU" sz="2400" dirty="0"/>
              <a:t>испытания </a:t>
            </a:r>
            <a:r>
              <a:rPr lang="ru-RU" sz="2400" dirty="0" err="1"/>
              <a:t>импликант</a:t>
            </a:r>
            <a:r>
              <a:rPr lang="ru-RU" sz="2400" dirty="0"/>
              <a:t>, метод </a:t>
            </a:r>
            <a:r>
              <a:rPr lang="ru-RU" sz="2400" dirty="0" err="1"/>
              <a:t>импликантных</a:t>
            </a:r>
            <a:r>
              <a:rPr lang="ru-RU" sz="2400" dirty="0"/>
              <a:t> матриц, метод </a:t>
            </a:r>
            <a:r>
              <a:rPr lang="ru-RU" sz="2400" dirty="0" err="1"/>
              <a:t>Квайна</a:t>
            </a:r>
            <a:r>
              <a:rPr lang="ru-RU" sz="2400" dirty="0"/>
              <a:t>-Мак-</a:t>
            </a:r>
            <a:r>
              <a:rPr lang="ru-RU" sz="2400" dirty="0" err="1"/>
              <a:t>Класки</a:t>
            </a:r>
            <a:r>
              <a:rPr lang="ru-RU" sz="2400" dirty="0"/>
              <a:t> и др. </a:t>
            </a:r>
            <a:r>
              <a:rPr lang="ru-RU" sz="2400" dirty="0" smtClean="0"/>
              <a:t/>
            </a:r>
            <a:br>
              <a:rPr lang="ru-RU" sz="2400" dirty="0" smtClean="0"/>
            </a:br>
            <a:r>
              <a:rPr lang="ru-RU" sz="2400" dirty="0" smtClean="0"/>
              <a:t>Все это в курсе </a:t>
            </a:r>
            <a:r>
              <a:rPr lang="ru-RU" sz="2400" dirty="0" smtClean="0">
                <a:solidFill>
                  <a:srgbClr val="C00000"/>
                </a:solidFill>
              </a:rPr>
              <a:t>ДИСКРЕТНАЯ МАТЕМАТИКА</a:t>
            </a:r>
            <a:endParaRPr lang="ru-RU" sz="2400" dirty="0">
              <a:solidFill>
                <a:srgbClr val="C00000"/>
              </a:solidFill>
            </a:endParaRPr>
          </a:p>
        </p:txBody>
      </p:sp>
      <p:sp>
        <p:nvSpPr>
          <p:cNvPr id="5" name="Прямоугольник 4"/>
          <p:cNvSpPr/>
          <p:nvPr/>
        </p:nvSpPr>
        <p:spPr>
          <a:xfrm>
            <a:off x="428303" y="887388"/>
            <a:ext cx="5578707" cy="461665"/>
          </a:xfrm>
          <a:prstGeom prst="rect">
            <a:avLst/>
          </a:prstGeom>
        </p:spPr>
        <p:txBody>
          <a:bodyPr wrap="none">
            <a:spAutoFit/>
          </a:bodyPr>
          <a:lstStyle/>
          <a:p>
            <a:r>
              <a:rPr lang="ru-RU" sz="2400" b="1" dirty="0" smtClean="0">
                <a:solidFill>
                  <a:schemeClr val="accent1"/>
                </a:solidFill>
              </a:rPr>
              <a:t>Алгоритм работы методом карты Карно</a:t>
            </a:r>
            <a:endParaRPr lang="ru-RU" sz="2400" dirty="0">
              <a:solidFill>
                <a:schemeClr val="accent1"/>
              </a:solidFill>
            </a:endParaRPr>
          </a:p>
        </p:txBody>
      </p:sp>
    </p:spTree>
    <p:extLst>
      <p:ext uri="{BB962C8B-B14F-4D97-AF65-F5344CB8AC3E}">
        <p14:creationId xmlns:p14="http://schemas.microsoft.com/office/powerpoint/2010/main" val="2815282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4000" b="1" dirty="0" smtClean="0">
                <a:solidFill>
                  <a:srgbClr val="C00000"/>
                </a:solidFill>
              </a:rPr>
              <a:t>Минимизация функций: карты Карно</a:t>
            </a:r>
            <a:endParaRPr lang="ru-RU" sz="4000" b="1" dirty="0">
              <a:solidFill>
                <a:srgbClr val="C00000"/>
              </a:solidFill>
            </a:endParaRPr>
          </a:p>
        </p:txBody>
      </p:sp>
      <p:sp>
        <p:nvSpPr>
          <p:cNvPr id="3" name="Прямоугольник 2"/>
          <p:cNvSpPr/>
          <p:nvPr/>
        </p:nvSpPr>
        <p:spPr>
          <a:xfrm>
            <a:off x="311374" y="1412776"/>
            <a:ext cx="8712968" cy="2677656"/>
          </a:xfrm>
          <a:prstGeom prst="rect">
            <a:avLst/>
          </a:prstGeom>
        </p:spPr>
        <p:txBody>
          <a:bodyPr wrap="square">
            <a:spAutoFit/>
          </a:bodyPr>
          <a:lstStyle/>
          <a:p>
            <a:pPr marL="342900" indent="-342900">
              <a:buAutoNum type="arabicPeriod"/>
            </a:pPr>
            <a:r>
              <a:rPr lang="ru-RU" sz="2400" dirty="0" smtClean="0"/>
              <a:t>Составить карту Карно по таблице истинности (использовать код Грея - </a:t>
            </a:r>
            <a:r>
              <a:rPr lang="ru-RU" sz="2400" dirty="0"/>
              <a:t>в котором каждое следующее число отличается от предыдущего только одним разрядом</a:t>
            </a:r>
            <a:r>
              <a:rPr lang="ru-RU" sz="2400" dirty="0" smtClean="0"/>
              <a:t>);</a:t>
            </a:r>
          </a:p>
          <a:p>
            <a:pPr marL="342900" indent="-342900">
              <a:buAutoNum type="arabicPeriod"/>
            </a:pPr>
            <a:r>
              <a:rPr lang="ru-RU" sz="2400" dirty="0" smtClean="0"/>
              <a:t>«Выделить контуры» - термы;</a:t>
            </a:r>
          </a:p>
          <a:p>
            <a:pPr marL="342900" indent="-342900">
              <a:buAutoNum type="arabicPeriod"/>
            </a:pPr>
            <a:r>
              <a:rPr lang="ru-RU" sz="2400" dirty="0" smtClean="0"/>
              <a:t>Минимизации в виде ДНФ </a:t>
            </a:r>
            <a:r>
              <a:rPr lang="ru-RU" sz="2400" dirty="0"/>
              <a:t>и </a:t>
            </a:r>
            <a:r>
              <a:rPr lang="ru-RU" sz="2400" dirty="0" smtClean="0"/>
              <a:t>КНФ: поиск </a:t>
            </a:r>
            <a:r>
              <a:rPr lang="ru-RU" sz="2400" dirty="0"/>
              <a:t>термов, пригодных к склейке с последующим </a:t>
            </a:r>
            <a:r>
              <a:rPr lang="ru-RU" sz="2400" dirty="0" smtClean="0"/>
              <a:t>поглощением;</a:t>
            </a:r>
          </a:p>
          <a:p>
            <a:pPr marL="342900" indent="-342900">
              <a:buAutoNum type="arabicPeriod"/>
            </a:pPr>
            <a:r>
              <a:rPr lang="ru-RU" sz="2400" dirty="0" smtClean="0"/>
              <a:t>Нарисовать в виде логических элементов.</a:t>
            </a:r>
            <a:endParaRPr lang="ru-RU" sz="2400" dirty="0"/>
          </a:p>
        </p:txBody>
      </p:sp>
      <p:sp>
        <p:nvSpPr>
          <p:cNvPr id="4" name="Прямоугольник 3"/>
          <p:cNvSpPr/>
          <p:nvPr/>
        </p:nvSpPr>
        <p:spPr>
          <a:xfrm>
            <a:off x="251520" y="4725144"/>
            <a:ext cx="8496944" cy="1569660"/>
          </a:xfrm>
          <a:prstGeom prst="rect">
            <a:avLst/>
          </a:prstGeom>
        </p:spPr>
        <p:txBody>
          <a:bodyPr wrap="square">
            <a:spAutoFit/>
          </a:bodyPr>
          <a:lstStyle/>
          <a:p>
            <a:r>
              <a:rPr lang="ru-RU" sz="2400" dirty="0" smtClean="0"/>
              <a:t>Для минимизации функций применяют разные методы, кроме карт Карно: метод </a:t>
            </a:r>
            <a:r>
              <a:rPr lang="ru-RU" sz="2400" dirty="0" err="1"/>
              <a:t>Квайна</a:t>
            </a:r>
            <a:r>
              <a:rPr lang="ru-RU" sz="2400" dirty="0"/>
              <a:t>, </a:t>
            </a:r>
            <a:r>
              <a:rPr lang="ru-RU" sz="2400" dirty="0" smtClean="0"/>
              <a:t>метод </a:t>
            </a:r>
            <a:r>
              <a:rPr lang="ru-RU" sz="2400" dirty="0"/>
              <a:t>испытания </a:t>
            </a:r>
            <a:r>
              <a:rPr lang="ru-RU" sz="2400" dirty="0" err="1"/>
              <a:t>импликант</a:t>
            </a:r>
            <a:r>
              <a:rPr lang="ru-RU" sz="2400" dirty="0"/>
              <a:t>, метод </a:t>
            </a:r>
            <a:r>
              <a:rPr lang="ru-RU" sz="2400" dirty="0" err="1"/>
              <a:t>импликантных</a:t>
            </a:r>
            <a:r>
              <a:rPr lang="ru-RU" sz="2400" dirty="0"/>
              <a:t> матриц, метод </a:t>
            </a:r>
            <a:r>
              <a:rPr lang="ru-RU" sz="2400" dirty="0" err="1"/>
              <a:t>Квайна</a:t>
            </a:r>
            <a:r>
              <a:rPr lang="ru-RU" sz="2400" dirty="0"/>
              <a:t>-Мак-</a:t>
            </a:r>
            <a:r>
              <a:rPr lang="ru-RU" sz="2400" dirty="0" err="1"/>
              <a:t>Класки</a:t>
            </a:r>
            <a:r>
              <a:rPr lang="ru-RU" sz="2400" dirty="0"/>
              <a:t> и др. </a:t>
            </a:r>
            <a:r>
              <a:rPr lang="ru-RU" sz="2400" dirty="0" smtClean="0"/>
              <a:t/>
            </a:r>
            <a:br>
              <a:rPr lang="ru-RU" sz="2400" dirty="0" smtClean="0"/>
            </a:br>
            <a:r>
              <a:rPr lang="ru-RU" sz="2400" dirty="0" smtClean="0"/>
              <a:t>Все это в курсе </a:t>
            </a:r>
            <a:r>
              <a:rPr lang="ru-RU" sz="2400" dirty="0" smtClean="0">
                <a:solidFill>
                  <a:srgbClr val="C00000"/>
                </a:solidFill>
              </a:rPr>
              <a:t>ДИСКРЕТНАЯ МАТЕМАТИКА</a:t>
            </a:r>
            <a:endParaRPr lang="ru-RU" sz="2400" dirty="0">
              <a:solidFill>
                <a:srgbClr val="C00000"/>
              </a:solidFill>
            </a:endParaRPr>
          </a:p>
        </p:txBody>
      </p:sp>
      <p:sp>
        <p:nvSpPr>
          <p:cNvPr id="5" name="Прямоугольник 4"/>
          <p:cNvSpPr/>
          <p:nvPr/>
        </p:nvSpPr>
        <p:spPr>
          <a:xfrm>
            <a:off x="428303" y="887388"/>
            <a:ext cx="5578707" cy="461665"/>
          </a:xfrm>
          <a:prstGeom prst="rect">
            <a:avLst/>
          </a:prstGeom>
        </p:spPr>
        <p:txBody>
          <a:bodyPr wrap="none">
            <a:spAutoFit/>
          </a:bodyPr>
          <a:lstStyle/>
          <a:p>
            <a:r>
              <a:rPr lang="ru-RU" sz="2400" b="1" dirty="0" smtClean="0">
                <a:solidFill>
                  <a:schemeClr val="accent1"/>
                </a:solidFill>
              </a:rPr>
              <a:t>Алгоритм работы методом карты Карно</a:t>
            </a:r>
            <a:endParaRPr lang="ru-RU" sz="2400" dirty="0">
              <a:solidFill>
                <a:schemeClr val="accent1"/>
              </a:solidFill>
            </a:endParaRPr>
          </a:p>
        </p:txBody>
      </p:sp>
    </p:spTree>
    <p:extLst>
      <p:ext uri="{BB962C8B-B14F-4D97-AF65-F5344CB8AC3E}">
        <p14:creationId xmlns:p14="http://schemas.microsoft.com/office/powerpoint/2010/main" val="3706040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1" y="517650"/>
            <a:ext cx="7677150"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Литература</a:t>
            </a:r>
            <a:endParaRPr lang="ru-RU" dirty="0">
              <a:solidFill>
                <a:srgbClr val="C0000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513" y="2348880"/>
            <a:ext cx="3489170" cy="2602235"/>
          </a:xfrm>
          <a:prstGeom prst="rect">
            <a:avLst/>
          </a:prstGeom>
          <a:noFill/>
          <a:ln w="6350">
            <a:solidFill>
              <a:srgbClr val="002060"/>
            </a:solidFill>
            <a:miter lim="800000"/>
            <a:headEnd/>
            <a:tailEnd/>
          </a:ln>
          <a:extLst>
            <a:ext uri="{909E8E84-426E-40DD-AFC4-6F175D3DCCD1}">
              <a14:hiddenFill xmlns:a14="http://schemas.microsoft.com/office/drawing/2010/main">
                <a:solidFill>
                  <a:schemeClr val="accent1"/>
                </a:solidFill>
              </a14:hiddenFill>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3406" y="3248548"/>
            <a:ext cx="3135737" cy="2556716"/>
          </a:xfrm>
          <a:prstGeom prst="rect">
            <a:avLst/>
          </a:prstGeom>
          <a:noFill/>
          <a:ln w="6350">
            <a:solidFill>
              <a:srgbClr val="002060"/>
            </a:solidFill>
            <a:miter lim="800000"/>
            <a:headEnd/>
            <a:tailEnd/>
          </a:ln>
          <a:extLst>
            <a:ext uri="{909E8E84-426E-40DD-AFC4-6F175D3DCCD1}">
              <a14:hiddenFill xmlns:a14="http://schemas.microsoft.com/office/drawing/2010/main">
                <a:solidFill>
                  <a:schemeClr val="accent1"/>
                </a:solidFill>
              </a14:hiddenFill>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960" y="2348880"/>
            <a:ext cx="3118770" cy="2223567"/>
          </a:xfrm>
          <a:prstGeom prst="rect">
            <a:avLst/>
          </a:prstGeom>
          <a:noFill/>
          <a:ln w="9525">
            <a:solidFill>
              <a:schemeClr val="tx2"/>
            </a:solidFill>
            <a:miter lim="800000"/>
            <a:headEnd/>
            <a:tailEnd/>
          </a:ln>
          <a:extLst>
            <a:ext uri="{909E8E84-426E-40DD-AFC4-6F175D3DCCD1}">
              <a14:hiddenFill xmlns:a14="http://schemas.microsoft.com/office/drawing/2010/main">
                <a:solidFill>
                  <a:schemeClr val="accent1"/>
                </a:solidFill>
              </a14:hiddenFill>
            </a:ext>
          </a:extLst>
        </p:spPr>
      </p:pic>
      <p:sp>
        <p:nvSpPr>
          <p:cNvPr id="3" name="Прямоугольник 2"/>
          <p:cNvSpPr/>
          <p:nvPr/>
        </p:nvSpPr>
        <p:spPr>
          <a:xfrm>
            <a:off x="282599" y="4970553"/>
            <a:ext cx="2382938" cy="1754326"/>
          </a:xfrm>
          <a:prstGeom prst="rect">
            <a:avLst/>
          </a:prstGeom>
        </p:spPr>
        <p:txBody>
          <a:bodyPr wrap="square">
            <a:spAutoFit/>
          </a:bodyPr>
          <a:lstStyle/>
          <a:p>
            <a:r>
              <a:rPr lang="ru-RU" dirty="0" smtClean="0">
                <a:solidFill>
                  <a:schemeClr val="tx2"/>
                </a:solidFill>
              </a:rPr>
              <a:t>Цифровая </a:t>
            </a:r>
            <a:r>
              <a:rPr lang="ru-RU" dirty="0" err="1" smtClean="0">
                <a:solidFill>
                  <a:schemeClr val="tx2"/>
                </a:solidFill>
              </a:rPr>
              <a:t>схемотехника</a:t>
            </a:r>
            <a:r>
              <a:rPr lang="ru-RU" dirty="0" smtClean="0">
                <a:solidFill>
                  <a:schemeClr val="tx2"/>
                </a:solidFill>
              </a:rPr>
              <a:t>  и архитектура компьютера. </a:t>
            </a:r>
          </a:p>
          <a:p>
            <a:r>
              <a:rPr lang="ru-RU" dirty="0" smtClean="0"/>
              <a:t>Дэвид М. Харрис и Сара Л. Харрис</a:t>
            </a:r>
            <a:endParaRPr lang="ru-RU" dirty="0"/>
          </a:p>
        </p:txBody>
      </p:sp>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1188" y="2074996"/>
            <a:ext cx="2679933" cy="219667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9753" y="5805264"/>
            <a:ext cx="3377333" cy="79208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83123" y="4271672"/>
            <a:ext cx="3016002" cy="245320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3364129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5044571" y="3421484"/>
            <a:ext cx="3857781" cy="2585323"/>
          </a:xfrm>
          <a:prstGeom prst="rect">
            <a:avLst/>
          </a:prstGeom>
          <a:ln>
            <a:solidFill>
              <a:schemeClr val="tx1"/>
            </a:solidFill>
          </a:ln>
        </p:spPr>
        <p:txBody>
          <a:bodyPr wrap="square">
            <a:spAutoFit/>
          </a:bodyPr>
          <a:lstStyle/>
          <a:p>
            <a:r>
              <a:rPr lang="ru-RU" dirty="0" smtClean="0"/>
              <a:t>Напишите таблицу истинности для функции схемы на рисунке. Таблица должна иметь три входа – </a:t>
            </a:r>
            <a:r>
              <a:rPr lang="en-US" dirty="0" smtClean="0"/>
              <a:t>A, B, C</a:t>
            </a:r>
          </a:p>
          <a:p>
            <a:endParaRPr lang="en-US" dirty="0"/>
          </a:p>
          <a:p>
            <a:endParaRPr lang="en-US" dirty="0" smtClean="0"/>
          </a:p>
          <a:p>
            <a:endParaRPr lang="en-US" dirty="0"/>
          </a:p>
          <a:p>
            <a:endParaRPr lang="en-US" dirty="0" smtClean="0"/>
          </a:p>
          <a:p>
            <a:endParaRPr lang="en-US" dirty="0"/>
          </a:p>
          <a:p>
            <a:endParaRPr lang="ru-RU" dirty="0"/>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174" y="5287121"/>
            <a:ext cx="1505898" cy="1439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Для самостоятельного решения (№2)</a:t>
            </a:r>
            <a:endParaRPr lang="ru-RU" dirty="0">
              <a:solidFill>
                <a:srgbClr val="C00000"/>
              </a:solidFill>
            </a:endParaRPr>
          </a:p>
        </p:txBody>
      </p:sp>
      <p:sp>
        <p:nvSpPr>
          <p:cNvPr id="11"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014" y="803979"/>
            <a:ext cx="3329874" cy="305706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Прямоугольник 8"/>
          <p:cNvSpPr/>
          <p:nvPr/>
        </p:nvSpPr>
        <p:spPr>
          <a:xfrm>
            <a:off x="156254" y="3956590"/>
            <a:ext cx="4143250" cy="369332"/>
          </a:xfrm>
          <a:prstGeom prst="rect">
            <a:avLst/>
          </a:prstGeom>
        </p:spPr>
        <p:txBody>
          <a:bodyPr wrap="none">
            <a:spAutoFit/>
          </a:bodyPr>
          <a:lstStyle/>
          <a:p>
            <a:r>
              <a:rPr lang="ru-RU" dirty="0"/>
              <a:t>Построить 5И из 2И-НЕ и </a:t>
            </a:r>
            <a:r>
              <a:rPr lang="ru-RU" dirty="0" err="1"/>
              <a:t>доп.элементов</a:t>
            </a:r>
            <a:endParaRPr lang="ru-RU" dirty="0"/>
          </a:p>
        </p:txBody>
      </p:sp>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1351438"/>
            <a:ext cx="4392488" cy="19621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3" name="Прямоугольник 12"/>
          <p:cNvSpPr/>
          <p:nvPr/>
        </p:nvSpPr>
        <p:spPr>
          <a:xfrm>
            <a:off x="156254" y="4325922"/>
            <a:ext cx="4026230" cy="369332"/>
          </a:xfrm>
          <a:prstGeom prst="rect">
            <a:avLst/>
          </a:prstGeom>
        </p:spPr>
        <p:txBody>
          <a:bodyPr wrap="none">
            <a:spAutoFit/>
          </a:bodyPr>
          <a:lstStyle/>
          <a:p>
            <a:r>
              <a:rPr lang="ru-RU" dirty="0"/>
              <a:t>Построить 3И из И-НЕ и </a:t>
            </a:r>
            <a:r>
              <a:rPr lang="ru-RU" dirty="0" err="1"/>
              <a:t>доп.элементов</a:t>
            </a:r>
            <a:endParaRPr lang="ru-RU" dirty="0"/>
          </a:p>
        </p:txBody>
      </p:sp>
      <p:sp>
        <p:nvSpPr>
          <p:cNvPr id="17" name="Прямоугольник 16"/>
          <p:cNvSpPr/>
          <p:nvPr/>
        </p:nvSpPr>
        <p:spPr>
          <a:xfrm>
            <a:off x="217271" y="4695254"/>
            <a:ext cx="4492448" cy="369332"/>
          </a:xfrm>
          <a:prstGeom prst="rect">
            <a:avLst/>
          </a:prstGeom>
        </p:spPr>
        <p:txBody>
          <a:bodyPr wrap="none">
            <a:spAutoFit/>
          </a:bodyPr>
          <a:lstStyle/>
          <a:p>
            <a:r>
              <a:rPr lang="ru-RU" dirty="0"/>
              <a:t>В базисе «ИЛИ-НЕ» сделать элемент «ИЛИ»</a:t>
            </a:r>
          </a:p>
        </p:txBody>
      </p:sp>
      <p:sp>
        <p:nvSpPr>
          <p:cNvPr id="20" name="Прямоугольник 19"/>
          <p:cNvSpPr/>
          <p:nvPr/>
        </p:nvSpPr>
        <p:spPr>
          <a:xfrm>
            <a:off x="6372200" y="1484784"/>
            <a:ext cx="2530152" cy="923330"/>
          </a:xfrm>
          <a:prstGeom prst="rect">
            <a:avLst/>
          </a:prstGeom>
        </p:spPr>
        <p:txBody>
          <a:bodyPr wrap="square">
            <a:spAutoFit/>
          </a:bodyPr>
          <a:lstStyle/>
          <a:p>
            <a:r>
              <a:rPr lang="ru-RU" dirty="0"/>
              <a:t>В базисе «И-НЕ» сделать элемент «ИСКЛЮЧАЮЩЕЕ ИЛИ»</a:t>
            </a:r>
          </a:p>
        </p:txBody>
      </p:sp>
      <p:sp>
        <p:nvSpPr>
          <p:cNvPr id="21" name="Прямоугольник 20"/>
          <p:cNvSpPr/>
          <p:nvPr/>
        </p:nvSpPr>
        <p:spPr>
          <a:xfrm>
            <a:off x="5220072" y="620688"/>
            <a:ext cx="3816424" cy="646331"/>
          </a:xfrm>
          <a:prstGeom prst="rect">
            <a:avLst/>
          </a:prstGeom>
        </p:spPr>
        <p:txBody>
          <a:bodyPr wrap="square">
            <a:spAutoFit/>
          </a:bodyPr>
          <a:lstStyle/>
          <a:p>
            <a:r>
              <a:rPr lang="ru-RU" dirty="0"/>
              <a:t>Построить 7ИЛИ-НЕ из ИЛИ-НЕ и </a:t>
            </a:r>
            <a:r>
              <a:rPr lang="ru-RU" dirty="0" err="1"/>
              <a:t>доп.элементов</a:t>
            </a:r>
            <a:endParaRPr lang="ru-RU" dirty="0"/>
          </a:p>
        </p:txBody>
      </p:sp>
      <p:pic>
        <p:nvPicPr>
          <p:cNvPr id="1536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6533" y="4328065"/>
            <a:ext cx="144780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121630" y="5268143"/>
            <a:ext cx="5098442" cy="1477328"/>
          </a:xfrm>
          <a:prstGeom prst="rect">
            <a:avLst/>
          </a:prstGeom>
          <a:ln>
            <a:solidFill>
              <a:schemeClr val="tx1"/>
            </a:solidFill>
          </a:ln>
        </p:spPr>
        <p:txBody>
          <a:bodyPr wrap="square">
            <a:spAutoFit/>
          </a:bodyPr>
          <a:lstStyle/>
          <a:p>
            <a:r>
              <a:rPr lang="ru-RU" dirty="0"/>
              <a:t>Напишите таблицу истинности </a:t>
            </a:r>
            <a:r>
              <a:rPr lang="ru-RU" dirty="0" smtClean="0"/>
              <a:t>для</a:t>
            </a:r>
            <a:endParaRPr lang="en-US" dirty="0" smtClean="0"/>
          </a:p>
          <a:p>
            <a:r>
              <a:rPr lang="ru-RU" dirty="0" smtClean="0"/>
              <a:t>функции схемы на рисунке, </a:t>
            </a:r>
            <a:endParaRPr lang="en-US" dirty="0" smtClean="0"/>
          </a:p>
          <a:p>
            <a:r>
              <a:rPr lang="ru-RU" dirty="0" smtClean="0"/>
              <a:t> </a:t>
            </a:r>
            <a:r>
              <a:rPr lang="ru-RU" dirty="0"/>
              <a:t>таблица должна иметь </a:t>
            </a:r>
            <a:endParaRPr lang="en-US" dirty="0" smtClean="0"/>
          </a:p>
          <a:p>
            <a:r>
              <a:rPr lang="ru-RU" dirty="0" smtClean="0"/>
              <a:t>два </a:t>
            </a:r>
            <a:r>
              <a:rPr lang="ru-RU" dirty="0"/>
              <a:t>входа A и B. </a:t>
            </a:r>
            <a:endParaRPr lang="en-US" dirty="0" smtClean="0"/>
          </a:p>
          <a:p>
            <a:r>
              <a:rPr lang="ru-RU" dirty="0" smtClean="0"/>
              <a:t>Как </a:t>
            </a:r>
            <a:r>
              <a:rPr lang="ru-RU" dirty="0"/>
              <a:t>называется эта функция?</a:t>
            </a:r>
          </a:p>
        </p:txBody>
      </p:sp>
    </p:spTree>
    <p:extLst>
      <p:ext uri="{BB962C8B-B14F-4D97-AF65-F5344CB8AC3E}">
        <p14:creationId xmlns:p14="http://schemas.microsoft.com/office/powerpoint/2010/main" val="32043546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ЛЕКЦИЯ №2. Выполнение плана</a:t>
            </a:r>
            <a:endParaRPr lang="ru-RU" dirty="0">
              <a:solidFill>
                <a:srgbClr val="C00000"/>
              </a:solidFill>
            </a:endParaRPr>
          </a:p>
        </p:txBody>
      </p:sp>
      <p:sp>
        <p:nvSpPr>
          <p:cNvPr id="10" name="Прямоугольник 9"/>
          <p:cNvSpPr/>
          <p:nvPr/>
        </p:nvSpPr>
        <p:spPr>
          <a:xfrm>
            <a:off x="251520" y="980728"/>
            <a:ext cx="8640960" cy="4616648"/>
          </a:xfrm>
          <a:prstGeom prst="rect">
            <a:avLst/>
          </a:prstGeom>
        </p:spPr>
        <p:txBody>
          <a:bodyPr wrap="square">
            <a:spAutoFit/>
          </a:bodyPr>
          <a:lstStyle/>
          <a:p>
            <a:pPr marL="457200" indent="-457200">
              <a:lnSpc>
                <a:spcPct val="150000"/>
              </a:lnSpc>
              <a:buFontTx/>
              <a:buAutoNum type="arabicPeriod"/>
            </a:pPr>
            <a:r>
              <a:rPr lang="ru-RU" sz="2800" dirty="0" smtClean="0">
                <a:solidFill>
                  <a:srgbClr val="1F497D"/>
                </a:solidFill>
              </a:rPr>
              <a:t>Устройство КМОП и ТТЛ логических элементов.</a:t>
            </a:r>
          </a:p>
          <a:p>
            <a:pPr marL="457200" indent="-457200">
              <a:lnSpc>
                <a:spcPct val="150000"/>
              </a:lnSpc>
              <a:buFontTx/>
              <a:buAutoNum type="arabicPeriod"/>
            </a:pPr>
            <a:r>
              <a:rPr lang="ru-RU" sz="2800" dirty="0" smtClean="0">
                <a:solidFill>
                  <a:srgbClr val="1F497D"/>
                </a:solidFill>
              </a:rPr>
              <a:t>Характеристики цифровых элементов.</a:t>
            </a:r>
          </a:p>
          <a:p>
            <a:pPr marL="457200" indent="-457200">
              <a:lnSpc>
                <a:spcPct val="150000"/>
              </a:lnSpc>
              <a:buFontTx/>
              <a:buAutoNum type="arabicPeriod"/>
            </a:pPr>
            <a:r>
              <a:rPr lang="ru-RU" sz="2800" dirty="0">
                <a:solidFill>
                  <a:srgbClr val="1F497D"/>
                </a:solidFill>
              </a:rPr>
              <a:t>Б</a:t>
            </a:r>
            <a:r>
              <a:rPr lang="ru-RU" sz="2800" dirty="0" smtClean="0">
                <a:solidFill>
                  <a:srgbClr val="1F497D"/>
                </a:solidFill>
              </a:rPr>
              <a:t>улева алгебра: законы, ДНФ, КНД.</a:t>
            </a:r>
          </a:p>
          <a:p>
            <a:pPr marL="457200" indent="-457200">
              <a:lnSpc>
                <a:spcPct val="150000"/>
              </a:lnSpc>
              <a:buFontTx/>
              <a:buAutoNum type="arabicPeriod"/>
            </a:pPr>
            <a:r>
              <a:rPr lang="ru-RU" sz="2800" dirty="0" smtClean="0">
                <a:solidFill>
                  <a:srgbClr val="1F497D"/>
                </a:solidFill>
              </a:rPr>
              <a:t>Логические </a:t>
            </a:r>
            <a:r>
              <a:rPr lang="ru-RU" sz="2800" dirty="0">
                <a:solidFill>
                  <a:srgbClr val="1F497D"/>
                </a:solidFill>
              </a:rPr>
              <a:t>базисы (И-НЕ, ИЛИ-НЕ): построение в базисах любого логического элемента</a:t>
            </a:r>
            <a:r>
              <a:rPr lang="ru-RU" sz="2800" dirty="0" smtClean="0">
                <a:solidFill>
                  <a:srgbClr val="1F497D"/>
                </a:solidFill>
              </a:rPr>
              <a:t>.</a:t>
            </a:r>
          </a:p>
          <a:p>
            <a:pPr marL="457200" indent="-457200">
              <a:lnSpc>
                <a:spcPct val="150000"/>
              </a:lnSpc>
              <a:buFontTx/>
              <a:buAutoNum type="arabicPeriod"/>
            </a:pPr>
            <a:r>
              <a:rPr lang="ru-RU" sz="2800" dirty="0" smtClean="0">
                <a:solidFill>
                  <a:srgbClr val="1F497D"/>
                </a:solidFill>
              </a:rPr>
              <a:t>Минимизация функций: карты Карно</a:t>
            </a:r>
            <a:endParaRPr lang="ru-RU" sz="2800" dirty="0">
              <a:solidFill>
                <a:srgbClr val="1F497D"/>
              </a:solidFill>
            </a:endParaRPr>
          </a:p>
          <a:p>
            <a:pPr marL="457200" indent="-457200">
              <a:lnSpc>
                <a:spcPct val="150000"/>
              </a:lnSpc>
              <a:buFontTx/>
              <a:buAutoNum type="arabicPeriod"/>
            </a:pPr>
            <a:r>
              <a:rPr lang="ru-RU" sz="2800" dirty="0" smtClean="0">
                <a:solidFill>
                  <a:srgbClr val="1F497D"/>
                </a:solidFill>
              </a:rPr>
              <a:t>Задачи для самостоятельного решения. </a:t>
            </a:r>
            <a:r>
              <a:rPr lang="ru-RU" sz="2800" b="1" dirty="0" smtClean="0">
                <a:solidFill>
                  <a:srgbClr val="FF0000"/>
                </a:solidFill>
                <a:sym typeface="Wingdings" panose="05000000000000000000" pitchFamily="2" charset="2"/>
              </a:rPr>
              <a:t></a:t>
            </a:r>
            <a:endParaRPr lang="ru-RU" sz="2800" b="1" dirty="0">
              <a:solidFill>
                <a:srgbClr val="FF0000"/>
              </a:solidFill>
            </a:endParaRPr>
          </a:p>
        </p:txBody>
      </p:sp>
      <p:sp>
        <p:nvSpPr>
          <p:cNvPr id="4" name="Прямоугольник 3"/>
          <p:cNvSpPr/>
          <p:nvPr/>
        </p:nvSpPr>
        <p:spPr>
          <a:xfrm>
            <a:off x="7956376" y="991419"/>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5" name="Прямоугольник 4"/>
          <p:cNvSpPr/>
          <p:nvPr/>
        </p:nvSpPr>
        <p:spPr>
          <a:xfrm>
            <a:off x="6660232" y="1699305"/>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6" name="Прямоугольник 5"/>
          <p:cNvSpPr/>
          <p:nvPr/>
        </p:nvSpPr>
        <p:spPr>
          <a:xfrm>
            <a:off x="6228184" y="2276872"/>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7" name="Прямоугольник 6"/>
          <p:cNvSpPr/>
          <p:nvPr/>
        </p:nvSpPr>
        <p:spPr>
          <a:xfrm>
            <a:off x="6779781" y="3573016"/>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8" name="Прямоугольник 7"/>
          <p:cNvSpPr/>
          <p:nvPr/>
        </p:nvSpPr>
        <p:spPr>
          <a:xfrm>
            <a:off x="6660231" y="4280902"/>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Tree>
    <p:extLst>
      <p:ext uri="{BB962C8B-B14F-4D97-AF65-F5344CB8AC3E}">
        <p14:creationId xmlns:p14="http://schemas.microsoft.com/office/powerpoint/2010/main" val="31051415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rgbClr val="FFEFD1"/>
            </a:gs>
            <a:gs pos="60000">
              <a:srgbClr val="F0EBD5"/>
            </a:gs>
            <a:gs pos="100000">
              <a:srgbClr val="D1C39F"/>
            </a:gs>
          </a:gsLst>
          <a:lin ang="5400000" scaled="0"/>
        </a:gra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ЛЕКЦИЯ №3. План лекции</a:t>
            </a:r>
            <a:endParaRPr lang="ru-RU" dirty="0">
              <a:solidFill>
                <a:srgbClr val="C00000"/>
              </a:solidFill>
            </a:endParaRPr>
          </a:p>
        </p:txBody>
      </p:sp>
      <p:sp>
        <p:nvSpPr>
          <p:cNvPr id="10" name="Прямоугольник 9"/>
          <p:cNvSpPr/>
          <p:nvPr/>
        </p:nvSpPr>
        <p:spPr>
          <a:xfrm>
            <a:off x="251520" y="980728"/>
            <a:ext cx="8784976" cy="5262979"/>
          </a:xfrm>
          <a:prstGeom prst="rect">
            <a:avLst/>
          </a:prstGeom>
        </p:spPr>
        <p:txBody>
          <a:bodyPr wrap="square">
            <a:spAutoFit/>
          </a:bodyPr>
          <a:lstStyle/>
          <a:p>
            <a:pPr marL="457200" indent="-457200">
              <a:lnSpc>
                <a:spcPct val="150000"/>
              </a:lnSpc>
              <a:buFontTx/>
              <a:buAutoNum type="arabicPeriod"/>
            </a:pPr>
            <a:r>
              <a:rPr lang="ru-RU" sz="2800" dirty="0" smtClean="0">
                <a:solidFill>
                  <a:srgbClr val="1F497D"/>
                </a:solidFill>
              </a:rPr>
              <a:t>Комбинационные схемы: общие принципы </a:t>
            </a:r>
            <a:r>
              <a:rPr lang="ru-RU" dirty="0" smtClean="0">
                <a:solidFill>
                  <a:srgbClr val="FF0000"/>
                </a:solidFill>
              </a:rPr>
              <a:t>(было ранее)</a:t>
            </a:r>
            <a:r>
              <a:rPr lang="ru-RU" sz="2800" dirty="0" smtClean="0">
                <a:solidFill>
                  <a:srgbClr val="1F497D"/>
                </a:solidFill>
              </a:rPr>
              <a:t>.</a:t>
            </a:r>
          </a:p>
          <a:p>
            <a:pPr marL="457200" indent="-457200">
              <a:lnSpc>
                <a:spcPct val="150000"/>
              </a:lnSpc>
              <a:buFontTx/>
              <a:buAutoNum type="arabicPeriod"/>
            </a:pPr>
            <a:r>
              <a:rPr lang="ru-RU" sz="2800" dirty="0" smtClean="0">
                <a:solidFill>
                  <a:srgbClr val="1F497D"/>
                </a:solidFill>
              </a:rPr>
              <a:t>Понятие управляющего (</a:t>
            </a:r>
            <a:r>
              <a:rPr lang="ru-RU" sz="2800" dirty="0" err="1" smtClean="0">
                <a:solidFill>
                  <a:srgbClr val="1F497D"/>
                </a:solidFill>
              </a:rPr>
              <a:t>стробирующего</a:t>
            </a:r>
            <a:r>
              <a:rPr lang="ru-RU" sz="2800" dirty="0" smtClean="0">
                <a:solidFill>
                  <a:srgbClr val="1F497D"/>
                </a:solidFill>
              </a:rPr>
              <a:t>) сигнала</a:t>
            </a:r>
          </a:p>
          <a:p>
            <a:pPr marL="457200" indent="-457200">
              <a:lnSpc>
                <a:spcPct val="150000"/>
              </a:lnSpc>
              <a:buFontTx/>
              <a:buAutoNum type="arabicPeriod"/>
            </a:pPr>
            <a:r>
              <a:rPr lang="ru-RU" sz="2800" dirty="0" smtClean="0">
                <a:solidFill>
                  <a:srgbClr val="1F497D"/>
                </a:solidFill>
              </a:rPr>
              <a:t>Буферы: понятие, каскадирование.</a:t>
            </a:r>
          </a:p>
          <a:p>
            <a:pPr marL="457200" indent="-457200">
              <a:lnSpc>
                <a:spcPct val="150000"/>
              </a:lnSpc>
              <a:buFontTx/>
              <a:buAutoNum type="arabicPeriod"/>
            </a:pPr>
            <a:r>
              <a:rPr lang="ru-RU" sz="2800" dirty="0" smtClean="0">
                <a:solidFill>
                  <a:srgbClr val="1F497D"/>
                </a:solidFill>
              </a:rPr>
              <a:t>Дешифраторы: понятие, каскадирование.</a:t>
            </a:r>
          </a:p>
          <a:p>
            <a:pPr marL="457200" indent="-457200">
              <a:lnSpc>
                <a:spcPct val="150000"/>
              </a:lnSpc>
              <a:buFontTx/>
              <a:buAutoNum type="arabicPeriod"/>
            </a:pPr>
            <a:r>
              <a:rPr lang="ru-RU" sz="2800" dirty="0" smtClean="0">
                <a:solidFill>
                  <a:srgbClr val="1F497D"/>
                </a:solidFill>
              </a:rPr>
              <a:t>Шифраторы: понятие, каскадирование.</a:t>
            </a:r>
          </a:p>
          <a:p>
            <a:pPr marL="457200" indent="-457200">
              <a:lnSpc>
                <a:spcPct val="150000"/>
              </a:lnSpc>
              <a:buFontTx/>
              <a:buAutoNum type="arabicPeriod"/>
            </a:pPr>
            <a:r>
              <a:rPr lang="ru-RU" sz="2800" dirty="0" smtClean="0">
                <a:solidFill>
                  <a:srgbClr val="1F497D"/>
                </a:solidFill>
              </a:rPr>
              <a:t>Мультиплексоры</a:t>
            </a:r>
            <a:r>
              <a:rPr lang="ru-RU" sz="2800" dirty="0">
                <a:solidFill>
                  <a:srgbClr val="1F497D"/>
                </a:solidFill>
              </a:rPr>
              <a:t>: понятие, </a:t>
            </a:r>
            <a:r>
              <a:rPr lang="ru-RU" sz="2800" dirty="0" smtClean="0">
                <a:solidFill>
                  <a:srgbClr val="1F497D"/>
                </a:solidFill>
              </a:rPr>
              <a:t>каскадирование.</a:t>
            </a:r>
          </a:p>
          <a:p>
            <a:pPr marL="457200" indent="-457200">
              <a:lnSpc>
                <a:spcPct val="150000"/>
              </a:lnSpc>
              <a:buFontTx/>
              <a:buAutoNum type="arabicPeriod"/>
            </a:pPr>
            <a:r>
              <a:rPr lang="ru-RU" sz="2800" dirty="0" err="1" smtClean="0">
                <a:solidFill>
                  <a:srgbClr val="1F497D"/>
                </a:solidFill>
              </a:rPr>
              <a:t>Демультиплексоры</a:t>
            </a:r>
            <a:r>
              <a:rPr lang="ru-RU" sz="2800" dirty="0" smtClean="0">
                <a:solidFill>
                  <a:srgbClr val="1F497D"/>
                </a:solidFill>
              </a:rPr>
              <a:t>: </a:t>
            </a:r>
            <a:r>
              <a:rPr lang="ru-RU" sz="2800" dirty="0">
                <a:solidFill>
                  <a:srgbClr val="1F497D"/>
                </a:solidFill>
              </a:rPr>
              <a:t>понятие, </a:t>
            </a:r>
            <a:r>
              <a:rPr lang="ru-RU" sz="2800" dirty="0" smtClean="0">
                <a:solidFill>
                  <a:srgbClr val="1F497D"/>
                </a:solidFill>
              </a:rPr>
              <a:t>каскадирование.</a:t>
            </a:r>
          </a:p>
          <a:p>
            <a:pPr marL="457200" indent="-457200">
              <a:lnSpc>
                <a:spcPct val="150000"/>
              </a:lnSpc>
              <a:buFontTx/>
              <a:buAutoNum type="arabicPeriod"/>
            </a:pPr>
            <a:r>
              <a:rPr lang="ru-RU" sz="2800" dirty="0" smtClean="0">
                <a:solidFill>
                  <a:srgbClr val="1F497D"/>
                </a:solidFill>
              </a:rPr>
              <a:t>Задачи для самостоятельного решения </a:t>
            </a:r>
            <a:endParaRPr lang="ru-RU" sz="2800" b="1" dirty="0">
              <a:solidFill>
                <a:srgbClr val="FF0000"/>
              </a:solidFill>
            </a:endParaRPr>
          </a:p>
        </p:txBody>
      </p:sp>
    </p:spTree>
    <p:extLst>
      <p:ext uri="{BB962C8B-B14F-4D97-AF65-F5344CB8AC3E}">
        <p14:creationId xmlns:p14="http://schemas.microsoft.com/office/powerpoint/2010/main" val="8728212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3300" b="1" dirty="0" smtClean="0">
                <a:solidFill>
                  <a:srgbClr val="C00000"/>
                </a:solidFill>
              </a:rPr>
              <a:t>Комбинационные схемы: общие принципы</a:t>
            </a:r>
            <a:endParaRPr lang="ru-RU" sz="3300" dirty="0">
              <a:solidFill>
                <a:srgbClr val="C00000"/>
              </a:solidFill>
            </a:endParaRPr>
          </a:p>
        </p:txBody>
      </p:sp>
      <p:sp>
        <p:nvSpPr>
          <p:cNvPr id="13" name="Прямоугольник 12"/>
          <p:cNvSpPr/>
          <p:nvPr/>
        </p:nvSpPr>
        <p:spPr>
          <a:xfrm>
            <a:off x="389968" y="548680"/>
            <a:ext cx="6054240" cy="4524315"/>
          </a:xfrm>
          <a:prstGeom prst="rect">
            <a:avLst/>
          </a:prstGeom>
        </p:spPr>
        <p:txBody>
          <a:bodyPr wrap="square">
            <a:spAutoFit/>
          </a:bodyPr>
          <a:lstStyle/>
          <a:p>
            <a:pPr>
              <a:lnSpc>
                <a:spcPct val="80000"/>
              </a:lnSpc>
            </a:pPr>
            <a:r>
              <a:rPr lang="ru-RU" sz="2400" dirty="0" smtClean="0">
                <a:solidFill>
                  <a:schemeClr val="bg1">
                    <a:lumMod val="75000"/>
                  </a:schemeClr>
                </a:solidFill>
              </a:rPr>
              <a:t>- логические элементы – изучили!</a:t>
            </a:r>
          </a:p>
          <a:p>
            <a:pPr>
              <a:lnSpc>
                <a:spcPct val="80000"/>
              </a:lnSpc>
            </a:pPr>
            <a:r>
              <a:rPr lang="ru-RU" sz="2400" dirty="0" smtClean="0"/>
              <a:t>- буферы (повторители)</a:t>
            </a:r>
          </a:p>
          <a:p>
            <a:pPr>
              <a:lnSpc>
                <a:spcPct val="80000"/>
              </a:lnSpc>
            </a:pPr>
            <a:r>
              <a:rPr lang="ru-RU" sz="2400" dirty="0" smtClean="0"/>
              <a:t>- дешифраторы</a:t>
            </a:r>
          </a:p>
          <a:p>
            <a:pPr>
              <a:lnSpc>
                <a:spcPct val="80000"/>
              </a:lnSpc>
            </a:pPr>
            <a:r>
              <a:rPr lang="ru-RU" sz="2400" dirty="0" smtClean="0"/>
              <a:t>- шифраторы</a:t>
            </a:r>
          </a:p>
          <a:p>
            <a:pPr>
              <a:lnSpc>
                <a:spcPct val="80000"/>
              </a:lnSpc>
            </a:pPr>
            <a:r>
              <a:rPr lang="ru-RU" sz="2400" dirty="0" smtClean="0"/>
              <a:t>- мультиплексоры</a:t>
            </a:r>
          </a:p>
          <a:p>
            <a:pPr>
              <a:lnSpc>
                <a:spcPct val="80000"/>
              </a:lnSpc>
            </a:pPr>
            <a:r>
              <a:rPr lang="ru-RU" sz="2400" dirty="0" smtClean="0"/>
              <a:t>- </a:t>
            </a:r>
            <a:r>
              <a:rPr lang="ru-RU" sz="2400" dirty="0" err="1" smtClean="0"/>
              <a:t>демультиплексоры</a:t>
            </a:r>
            <a:endParaRPr lang="ru-RU" sz="2400" dirty="0" smtClean="0"/>
          </a:p>
          <a:p>
            <a:pPr>
              <a:lnSpc>
                <a:spcPct val="80000"/>
              </a:lnSpc>
            </a:pPr>
            <a:r>
              <a:rPr lang="ru-RU" sz="2400" dirty="0" smtClean="0"/>
              <a:t>- арифметические </a:t>
            </a:r>
            <a:r>
              <a:rPr lang="ru-RU" sz="2400" dirty="0" err="1" smtClean="0"/>
              <a:t>устр-ва</a:t>
            </a:r>
            <a:r>
              <a:rPr lang="ru-RU" sz="2400" dirty="0" smtClean="0"/>
              <a:t>:</a:t>
            </a:r>
          </a:p>
          <a:p>
            <a:pPr>
              <a:lnSpc>
                <a:spcPct val="80000"/>
              </a:lnSpc>
            </a:pPr>
            <a:r>
              <a:rPr lang="ru-RU" sz="2400" dirty="0" smtClean="0"/>
              <a:t>	- сумматоры;</a:t>
            </a:r>
          </a:p>
          <a:p>
            <a:pPr>
              <a:lnSpc>
                <a:spcPct val="80000"/>
              </a:lnSpc>
            </a:pPr>
            <a:r>
              <a:rPr lang="ru-RU" sz="2400" dirty="0"/>
              <a:t>	</a:t>
            </a:r>
            <a:r>
              <a:rPr lang="ru-RU" sz="2400" dirty="0" smtClean="0"/>
              <a:t>- </a:t>
            </a:r>
            <a:r>
              <a:rPr lang="ru-RU" sz="2400" dirty="0" err="1" smtClean="0"/>
              <a:t>вычитатели</a:t>
            </a:r>
            <a:r>
              <a:rPr lang="ru-RU" sz="2400" dirty="0" smtClean="0"/>
              <a:t>;</a:t>
            </a:r>
          </a:p>
          <a:p>
            <a:pPr>
              <a:lnSpc>
                <a:spcPct val="80000"/>
              </a:lnSpc>
            </a:pPr>
            <a:r>
              <a:rPr lang="ru-RU" sz="2400" dirty="0"/>
              <a:t>	</a:t>
            </a:r>
            <a:r>
              <a:rPr lang="ru-RU" sz="2400" dirty="0" smtClean="0"/>
              <a:t>- цифровые компараторы.</a:t>
            </a:r>
          </a:p>
          <a:p>
            <a:endParaRPr lang="ru-RU" sz="2400" dirty="0" smtClean="0"/>
          </a:p>
          <a:p>
            <a:endParaRPr lang="ru-RU" sz="2400" dirty="0" smtClean="0"/>
          </a:p>
          <a:p>
            <a:endParaRPr lang="ru-RU" sz="2400" dirty="0" smtClean="0"/>
          </a:p>
          <a:p>
            <a:endParaRPr lang="ru-RU" sz="2400" dirty="0">
              <a:solidFill>
                <a:schemeClr val="tx2"/>
              </a:solidFill>
            </a:endParaRPr>
          </a:p>
        </p:txBody>
      </p:sp>
      <p:sp>
        <p:nvSpPr>
          <p:cNvPr id="15" name="Прямоугольник 14"/>
          <p:cNvSpPr/>
          <p:nvPr/>
        </p:nvSpPr>
        <p:spPr>
          <a:xfrm>
            <a:off x="368264" y="3645024"/>
            <a:ext cx="8530236" cy="3046988"/>
          </a:xfrm>
          <a:prstGeom prst="rect">
            <a:avLst/>
          </a:prstGeom>
          <a:ln w="25400">
            <a:solidFill>
              <a:schemeClr val="tx2"/>
            </a:solidFill>
          </a:ln>
        </p:spPr>
        <p:txBody>
          <a:bodyPr wrap="square">
            <a:spAutoFit/>
          </a:bodyPr>
          <a:lstStyle/>
          <a:p>
            <a:r>
              <a:rPr lang="ru-RU" sz="2400" dirty="0"/>
              <a:t>цифровое </a:t>
            </a:r>
            <a:r>
              <a:rPr lang="ru-RU" sz="2400" dirty="0" smtClean="0"/>
              <a:t>устройство (ЦУ), </a:t>
            </a:r>
            <a:r>
              <a:rPr lang="ru-RU" sz="2400" dirty="0"/>
              <a:t>обеспечивающее преобразование совокупности </a:t>
            </a:r>
            <a:r>
              <a:rPr lang="ru-RU" sz="2400" i="1" dirty="0"/>
              <a:t>N</a:t>
            </a:r>
            <a:r>
              <a:rPr lang="ru-RU" sz="2400" dirty="0"/>
              <a:t> входных цифровых сигналов в </a:t>
            </a:r>
            <a:r>
              <a:rPr lang="ru-RU" sz="2400" i="1" dirty="0"/>
              <a:t>M</a:t>
            </a:r>
            <a:r>
              <a:rPr lang="ru-RU" sz="2400" dirty="0"/>
              <a:t> выходных, при этом состояние выходных сигналов в данный момент времени определяется состоянием входных сигналов в этот же момент времени. </a:t>
            </a:r>
            <a:r>
              <a:rPr lang="ru-RU" sz="2400" dirty="0" smtClean="0"/>
              <a:t>Комбинационные ЦУ «не помнят» </a:t>
            </a:r>
            <a:r>
              <a:rPr lang="ru-RU" sz="2400" dirty="0"/>
              <a:t>предыстории поступления сигналов на его входы. Правила функционирования </a:t>
            </a:r>
            <a:r>
              <a:rPr lang="ru-RU" sz="2400" dirty="0" smtClean="0"/>
              <a:t>определяются </a:t>
            </a:r>
            <a:r>
              <a:rPr lang="ru-RU" sz="2400" dirty="0"/>
              <a:t>реализуемыми ими функциями алгебры логики.</a:t>
            </a:r>
          </a:p>
        </p:txBody>
      </p:sp>
      <p:sp>
        <p:nvSpPr>
          <p:cNvPr id="16" name="Прямоугольник 15"/>
          <p:cNvSpPr/>
          <p:nvPr/>
        </p:nvSpPr>
        <p:spPr>
          <a:xfrm>
            <a:off x="5364088" y="1628800"/>
            <a:ext cx="3000950" cy="690638"/>
          </a:xfrm>
          <a:prstGeom prst="rect">
            <a:avLst/>
          </a:prstGeom>
        </p:spPr>
        <p:txBody>
          <a:bodyPr wrap="none">
            <a:spAutoFit/>
          </a:bodyPr>
          <a:lstStyle/>
          <a:p>
            <a:pPr>
              <a:lnSpc>
                <a:spcPct val="80000"/>
              </a:lnSpc>
            </a:pPr>
            <a:r>
              <a:rPr lang="ru-RU" sz="2400" dirty="0">
                <a:solidFill>
                  <a:srgbClr val="C00000"/>
                </a:solidFill>
              </a:rPr>
              <a:t>с</a:t>
            </a:r>
            <a:r>
              <a:rPr lang="ru-RU" sz="2400" dirty="0" smtClean="0">
                <a:solidFill>
                  <a:srgbClr val="C00000"/>
                </a:solidFill>
              </a:rPr>
              <a:t>хемы «без памяти», </a:t>
            </a:r>
          </a:p>
          <a:p>
            <a:pPr>
              <a:lnSpc>
                <a:spcPct val="80000"/>
              </a:lnSpc>
            </a:pPr>
            <a:r>
              <a:rPr lang="ru-RU" sz="2400" dirty="0" smtClean="0">
                <a:solidFill>
                  <a:srgbClr val="C00000"/>
                </a:solidFill>
              </a:rPr>
              <a:t>таблица истинности</a:t>
            </a:r>
            <a:endParaRPr lang="ru-RU" sz="2400" dirty="0">
              <a:solidFill>
                <a:srgbClr val="C00000"/>
              </a:solidFill>
            </a:endParaRPr>
          </a:p>
        </p:txBody>
      </p:sp>
    </p:spTree>
    <p:extLst>
      <p:ext uri="{BB962C8B-B14F-4D97-AF65-F5344CB8AC3E}">
        <p14:creationId xmlns:p14="http://schemas.microsoft.com/office/powerpoint/2010/main" val="4301066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43507" y="260648"/>
            <a:ext cx="8856984" cy="586909"/>
          </a:xfrm>
        </p:spPr>
        <p:txBody>
          <a:bodyPr>
            <a:noAutofit/>
          </a:bodyPr>
          <a:lstStyle/>
          <a:p>
            <a:r>
              <a:rPr lang="ru-RU" sz="3300" b="1" dirty="0" smtClean="0">
                <a:solidFill>
                  <a:srgbClr val="C00000"/>
                </a:solidFill>
              </a:rPr>
              <a:t>Понятие управляющего сигнала </a:t>
            </a:r>
            <a:br>
              <a:rPr lang="ru-RU" sz="3300" b="1" dirty="0" smtClean="0">
                <a:solidFill>
                  <a:srgbClr val="C00000"/>
                </a:solidFill>
              </a:rPr>
            </a:br>
            <a:r>
              <a:rPr lang="ru-RU" sz="3300" b="1" dirty="0" smtClean="0">
                <a:solidFill>
                  <a:srgbClr val="C00000"/>
                </a:solidFill>
              </a:rPr>
              <a:t>(строб, запрещающий сигнал)</a:t>
            </a:r>
            <a:endParaRPr lang="ru-RU" sz="3300" dirty="0">
              <a:solidFill>
                <a:srgbClr val="C00000"/>
              </a:solidFill>
            </a:endParaRPr>
          </a:p>
        </p:txBody>
      </p:sp>
      <p:sp>
        <p:nvSpPr>
          <p:cNvPr id="4" name="Прямоугольник 3"/>
          <p:cNvSpPr/>
          <p:nvPr/>
        </p:nvSpPr>
        <p:spPr>
          <a:xfrm>
            <a:off x="1331640" y="1412776"/>
            <a:ext cx="1512168" cy="1728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6" name="Прямая соединительная линия 5"/>
          <p:cNvCxnSpPr/>
          <p:nvPr/>
        </p:nvCxnSpPr>
        <p:spPr>
          <a:xfrm>
            <a:off x="539552" y="1771650"/>
            <a:ext cx="79208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 name="Прямая соединительная линия 6"/>
          <p:cNvCxnSpPr/>
          <p:nvPr/>
        </p:nvCxnSpPr>
        <p:spPr>
          <a:xfrm>
            <a:off x="539552" y="2707754"/>
            <a:ext cx="79208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Прямая соединительная линия 8"/>
          <p:cNvCxnSpPr/>
          <p:nvPr/>
        </p:nvCxnSpPr>
        <p:spPr>
          <a:xfrm>
            <a:off x="1835696" y="1412776"/>
            <a:ext cx="0" cy="1728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p:cNvCxnSpPr/>
          <p:nvPr/>
        </p:nvCxnSpPr>
        <p:spPr>
          <a:xfrm>
            <a:off x="2339752" y="1412776"/>
            <a:ext cx="0" cy="1728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p:cNvCxnSpPr/>
          <p:nvPr/>
        </p:nvCxnSpPr>
        <p:spPr>
          <a:xfrm flipV="1">
            <a:off x="827584" y="1627634"/>
            <a:ext cx="216024"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12"/>
          <p:cNvCxnSpPr/>
          <p:nvPr/>
        </p:nvCxnSpPr>
        <p:spPr>
          <a:xfrm>
            <a:off x="2843808" y="2203698"/>
            <a:ext cx="7920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Прямоугольник 13"/>
          <p:cNvSpPr/>
          <p:nvPr/>
        </p:nvSpPr>
        <p:spPr>
          <a:xfrm>
            <a:off x="1387390" y="1563216"/>
            <a:ext cx="434734" cy="400110"/>
          </a:xfrm>
          <a:prstGeom prst="rect">
            <a:avLst/>
          </a:prstGeom>
        </p:spPr>
        <p:txBody>
          <a:bodyPr wrap="none">
            <a:spAutoFit/>
          </a:bodyPr>
          <a:lstStyle/>
          <a:p>
            <a:r>
              <a:rPr lang="ru-RU" sz="2000" dirty="0" err="1" smtClean="0"/>
              <a:t>Вх</a:t>
            </a:r>
            <a:endParaRPr lang="ru-RU" sz="2000" dirty="0"/>
          </a:p>
        </p:txBody>
      </p:sp>
      <p:sp>
        <p:nvSpPr>
          <p:cNvPr id="15" name="Прямоугольник 14"/>
          <p:cNvSpPr/>
          <p:nvPr/>
        </p:nvSpPr>
        <p:spPr>
          <a:xfrm>
            <a:off x="2288611" y="2003643"/>
            <a:ext cx="606256" cy="400110"/>
          </a:xfrm>
          <a:prstGeom prst="rect">
            <a:avLst/>
          </a:prstGeom>
        </p:spPr>
        <p:txBody>
          <a:bodyPr wrap="none">
            <a:spAutoFit/>
          </a:bodyPr>
          <a:lstStyle/>
          <a:p>
            <a:r>
              <a:rPr lang="ru-RU" sz="2000" dirty="0" err="1" smtClean="0"/>
              <a:t>Вых</a:t>
            </a:r>
            <a:endParaRPr lang="ru-RU" sz="2000" dirty="0"/>
          </a:p>
        </p:txBody>
      </p:sp>
      <p:sp>
        <p:nvSpPr>
          <p:cNvPr id="16" name="Прямоугольник 15"/>
          <p:cNvSpPr/>
          <p:nvPr/>
        </p:nvSpPr>
        <p:spPr>
          <a:xfrm>
            <a:off x="1331640" y="2507699"/>
            <a:ext cx="439544" cy="400110"/>
          </a:xfrm>
          <a:prstGeom prst="rect">
            <a:avLst/>
          </a:prstGeom>
        </p:spPr>
        <p:txBody>
          <a:bodyPr wrap="none">
            <a:spAutoFit/>
          </a:bodyPr>
          <a:lstStyle/>
          <a:p>
            <a:r>
              <a:rPr lang="ru-RU" sz="2000" dirty="0" smtClean="0"/>
              <a:t>С</a:t>
            </a:r>
            <a:r>
              <a:rPr lang="en-US" sz="2000" dirty="0"/>
              <a:t>S</a:t>
            </a:r>
            <a:endParaRPr lang="ru-RU" sz="2000" dirty="0"/>
          </a:p>
        </p:txBody>
      </p:sp>
      <p:sp>
        <p:nvSpPr>
          <p:cNvPr id="17" name="Прямоугольник 16"/>
          <p:cNvSpPr/>
          <p:nvPr/>
        </p:nvSpPr>
        <p:spPr>
          <a:xfrm>
            <a:off x="971600" y="3505040"/>
            <a:ext cx="7566046" cy="400110"/>
          </a:xfrm>
          <a:prstGeom prst="rect">
            <a:avLst/>
          </a:prstGeom>
        </p:spPr>
        <p:txBody>
          <a:bodyPr wrap="none">
            <a:spAutoFit/>
          </a:bodyPr>
          <a:lstStyle/>
          <a:p>
            <a:r>
              <a:rPr lang="ru-RU" sz="2000" dirty="0" smtClean="0"/>
              <a:t>С</a:t>
            </a:r>
            <a:r>
              <a:rPr lang="en-US" sz="2000" dirty="0" smtClean="0"/>
              <a:t>s – </a:t>
            </a:r>
            <a:r>
              <a:rPr lang="ru-RU" sz="2000" dirty="0" smtClean="0"/>
              <a:t>строб, управляющий сигнал (также обозначается как </a:t>
            </a:r>
            <a:r>
              <a:rPr lang="en-US" sz="2000" dirty="0" smtClean="0"/>
              <a:t>C</a:t>
            </a:r>
            <a:r>
              <a:rPr lang="ru-RU" sz="2000" dirty="0" smtClean="0"/>
              <a:t>, </a:t>
            </a:r>
            <a:r>
              <a:rPr lang="en-US" sz="2000" dirty="0" smtClean="0"/>
              <a:t>EZ</a:t>
            </a:r>
            <a:r>
              <a:rPr lang="ru-RU" sz="2000" dirty="0" smtClean="0"/>
              <a:t>, </a:t>
            </a:r>
            <a:r>
              <a:rPr lang="en-US" sz="2000" dirty="0" smtClean="0"/>
              <a:t>Z…</a:t>
            </a:r>
            <a:r>
              <a:rPr lang="ru-RU" sz="2000" dirty="0" smtClean="0"/>
              <a:t>)</a:t>
            </a:r>
            <a:endParaRPr lang="ru-RU" sz="2000" dirty="0"/>
          </a:p>
        </p:txBody>
      </p:sp>
      <p:graphicFrame>
        <p:nvGraphicFramePr>
          <p:cNvPr id="18" name="Таблица 17"/>
          <p:cNvGraphicFramePr>
            <a:graphicFrameLocks noGrp="1"/>
          </p:cNvGraphicFramePr>
          <p:nvPr>
            <p:extLst>
              <p:ext uri="{D42A27DB-BD31-4B8C-83A1-F6EECF244321}">
                <p14:modId xmlns:p14="http://schemas.microsoft.com/office/powerpoint/2010/main" val="1918377906"/>
              </p:ext>
            </p:extLst>
          </p:nvPr>
        </p:nvGraphicFramePr>
        <p:xfrm>
          <a:off x="324429" y="4193182"/>
          <a:ext cx="3167451" cy="1097280"/>
        </p:xfrm>
        <a:graphic>
          <a:graphicData uri="http://schemas.openxmlformats.org/drawingml/2006/table">
            <a:tbl>
              <a:tblPr firstRow="1" bandRow="1">
                <a:tableStyleId>{5C22544A-7EE6-4342-B048-85BDC9FD1C3A}</a:tableStyleId>
              </a:tblPr>
              <a:tblGrid>
                <a:gridCol w="1055817"/>
                <a:gridCol w="1055817"/>
                <a:gridCol w="1055817"/>
              </a:tblGrid>
              <a:tr h="342038">
                <a:tc>
                  <a:txBody>
                    <a:bodyPr/>
                    <a:lstStyle/>
                    <a:p>
                      <a:pPr algn="ctr"/>
                      <a:r>
                        <a:rPr lang="ru-RU" dirty="0" smtClean="0"/>
                        <a:t>вход</a:t>
                      </a:r>
                      <a:endParaRPr lang="ru-RU" dirty="0"/>
                    </a:p>
                  </a:txBody>
                  <a:tcPr/>
                </a:tc>
                <a:tc>
                  <a:txBody>
                    <a:bodyPr/>
                    <a:lstStyle/>
                    <a:p>
                      <a:pPr algn="ctr"/>
                      <a:r>
                        <a:rPr lang="ru-RU" dirty="0" smtClean="0"/>
                        <a:t>С</a:t>
                      </a:r>
                      <a:r>
                        <a:rPr lang="en-US" dirty="0" smtClean="0"/>
                        <a:t>S</a:t>
                      </a:r>
                      <a:endParaRPr lang="ru-RU" dirty="0"/>
                    </a:p>
                  </a:txBody>
                  <a:tcPr/>
                </a:tc>
                <a:tc>
                  <a:txBody>
                    <a:bodyPr/>
                    <a:lstStyle/>
                    <a:p>
                      <a:pPr algn="ctr"/>
                      <a:r>
                        <a:rPr lang="ru-RU" dirty="0" smtClean="0"/>
                        <a:t>Выход</a:t>
                      </a:r>
                      <a:endParaRPr lang="ru-RU" dirty="0"/>
                    </a:p>
                  </a:txBody>
                  <a:tcPr/>
                </a:tc>
              </a:tr>
              <a:tr h="342038">
                <a:tc>
                  <a:txBody>
                    <a:bodyPr/>
                    <a:lstStyle/>
                    <a:p>
                      <a:pPr algn="ctr"/>
                      <a:r>
                        <a:rPr lang="ru-RU" dirty="0" smtClean="0"/>
                        <a:t>1</a:t>
                      </a:r>
                      <a:r>
                        <a:rPr lang="ru-RU" baseline="0" dirty="0" smtClean="0"/>
                        <a:t> или 0</a:t>
                      </a:r>
                      <a:endParaRPr lang="ru-RU" dirty="0"/>
                    </a:p>
                  </a:txBody>
                  <a:tcPr/>
                </a:tc>
                <a:tc>
                  <a:txBody>
                    <a:bodyPr/>
                    <a:lstStyle/>
                    <a:p>
                      <a:pPr algn="ctr"/>
                      <a:r>
                        <a:rPr lang="ru-RU" b="1" dirty="0" smtClean="0">
                          <a:solidFill>
                            <a:schemeClr val="tx1"/>
                          </a:solidFill>
                        </a:rPr>
                        <a:t>0</a:t>
                      </a:r>
                      <a:endParaRPr lang="ru-RU" b="1" dirty="0">
                        <a:solidFill>
                          <a:schemeClr val="tx1"/>
                        </a:solidFill>
                      </a:endParaRPr>
                    </a:p>
                  </a:txBody>
                  <a:tcPr/>
                </a:tc>
                <a:tc>
                  <a:txBody>
                    <a:bodyPr/>
                    <a:lstStyle/>
                    <a:p>
                      <a:pPr algn="ctr"/>
                      <a:r>
                        <a:rPr lang="en-US" dirty="0" smtClean="0"/>
                        <a:t>F(</a:t>
                      </a:r>
                      <a:r>
                        <a:rPr lang="ru-RU" dirty="0" smtClean="0"/>
                        <a:t>входа)</a:t>
                      </a:r>
                      <a:endParaRPr lang="ru-RU" dirty="0"/>
                    </a:p>
                  </a:txBody>
                  <a:tcPr/>
                </a:tc>
              </a:tr>
              <a:tr h="342038">
                <a:tc>
                  <a:txBody>
                    <a:bodyPr/>
                    <a:lstStyle/>
                    <a:p>
                      <a:pPr algn="ctr"/>
                      <a:r>
                        <a:rPr lang="ru-RU" dirty="0" smtClean="0"/>
                        <a:t>х</a:t>
                      </a:r>
                      <a:endParaRPr lang="ru-RU" dirty="0"/>
                    </a:p>
                  </a:txBody>
                  <a:tcPr/>
                </a:tc>
                <a:tc>
                  <a:txBody>
                    <a:bodyPr/>
                    <a:lstStyle/>
                    <a:p>
                      <a:pPr algn="ctr"/>
                      <a:r>
                        <a:rPr lang="ru-RU" b="1" dirty="0" smtClean="0">
                          <a:solidFill>
                            <a:srgbClr val="C00000"/>
                          </a:solidFill>
                        </a:rPr>
                        <a:t>1</a:t>
                      </a:r>
                      <a:endParaRPr lang="ru-RU" b="1" dirty="0">
                        <a:solidFill>
                          <a:srgbClr val="C00000"/>
                        </a:solidFill>
                      </a:endParaRPr>
                    </a:p>
                  </a:txBody>
                  <a:tcPr/>
                </a:tc>
                <a:tc>
                  <a:txBody>
                    <a:bodyPr/>
                    <a:lstStyle/>
                    <a:p>
                      <a:pPr algn="ctr"/>
                      <a:r>
                        <a:rPr lang="ru-RU" b="1" dirty="0" smtClean="0">
                          <a:solidFill>
                            <a:srgbClr val="C00000"/>
                          </a:solidFill>
                        </a:rPr>
                        <a:t>ЗАПРЕТ</a:t>
                      </a:r>
                      <a:endParaRPr lang="ru-RU" b="1" dirty="0">
                        <a:solidFill>
                          <a:srgbClr val="C00000"/>
                        </a:solidFill>
                      </a:endParaRPr>
                    </a:p>
                  </a:txBody>
                  <a:tcPr/>
                </a:tc>
              </a:tr>
            </a:tbl>
          </a:graphicData>
        </a:graphic>
      </p:graphicFrame>
      <p:sp>
        <p:nvSpPr>
          <p:cNvPr id="19" name="Прямоугольник 18"/>
          <p:cNvSpPr/>
          <p:nvPr/>
        </p:nvSpPr>
        <p:spPr>
          <a:xfrm>
            <a:off x="5868144" y="1412776"/>
            <a:ext cx="1512168" cy="1728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0" name="Прямая соединительная линия 19"/>
          <p:cNvCxnSpPr/>
          <p:nvPr/>
        </p:nvCxnSpPr>
        <p:spPr>
          <a:xfrm>
            <a:off x="5076056" y="1771650"/>
            <a:ext cx="79208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Прямая соединительная линия 20"/>
          <p:cNvCxnSpPr/>
          <p:nvPr/>
        </p:nvCxnSpPr>
        <p:spPr>
          <a:xfrm>
            <a:off x="5076056" y="2707754"/>
            <a:ext cx="79208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Прямая соединительная линия 21"/>
          <p:cNvCxnSpPr/>
          <p:nvPr/>
        </p:nvCxnSpPr>
        <p:spPr>
          <a:xfrm>
            <a:off x="6372200" y="1412776"/>
            <a:ext cx="0" cy="1728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Прямая соединительная линия 22"/>
          <p:cNvCxnSpPr/>
          <p:nvPr/>
        </p:nvCxnSpPr>
        <p:spPr>
          <a:xfrm>
            <a:off x="6876256" y="1412776"/>
            <a:ext cx="0" cy="1728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Прямая соединительная линия 23"/>
          <p:cNvCxnSpPr/>
          <p:nvPr/>
        </p:nvCxnSpPr>
        <p:spPr>
          <a:xfrm flipV="1">
            <a:off x="5364088" y="1627634"/>
            <a:ext cx="216024"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Прямая соединительная линия 24"/>
          <p:cNvCxnSpPr/>
          <p:nvPr/>
        </p:nvCxnSpPr>
        <p:spPr>
          <a:xfrm>
            <a:off x="7380312" y="2203698"/>
            <a:ext cx="7920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Прямоугольник 25"/>
          <p:cNvSpPr/>
          <p:nvPr/>
        </p:nvSpPr>
        <p:spPr>
          <a:xfrm>
            <a:off x="5923894" y="1563216"/>
            <a:ext cx="434734" cy="400110"/>
          </a:xfrm>
          <a:prstGeom prst="rect">
            <a:avLst/>
          </a:prstGeom>
        </p:spPr>
        <p:txBody>
          <a:bodyPr wrap="none">
            <a:spAutoFit/>
          </a:bodyPr>
          <a:lstStyle/>
          <a:p>
            <a:r>
              <a:rPr lang="ru-RU" sz="2000" dirty="0" err="1" smtClean="0"/>
              <a:t>Вх</a:t>
            </a:r>
            <a:endParaRPr lang="ru-RU" sz="2000" dirty="0"/>
          </a:p>
        </p:txBody>
      </p:sp>
      <p:sp>
        <p:nvSpPr>
          <p:cNvPr id="27" name="Прямоугольник 26"/>
          <p:cNvSpPr/>
          <p:nvPr/>
        </p:nvSpPr>
        <p:spPr>
          <a:xfrm>
            <a:off x="6825115" y="2003643"/>
            <a:ext cx="606256" cy="400110"/>
          </a:xfrm>
          <a:prstGeom prst="rect">
            <a:avLst/>
          </a:prstGeom>
        </p:spPr>
        <p:txBody>
          <a:bodyPr wrap="none">
            <a:spAutoFit/>
          </a:bodyPr>
          <a:lstStyle/>
          <a:p>
            <a:r>
              <a:rPr lang="ru-RU" sz="2000" dirty="0" err="1" smtClean="0"/>
              <a:t>Вых</a:t>
            </a:r>
            <a:endParaRPr lang="ru-RU" sz="2000" dirty="0"/>
          </a:p>
        </p:txBody>
      </p:sp>
      <p:sp>
        <p:nvSpPr>
          <p:cNvPr id="28" name="Прямоугольник 27"/>
          <p:cNvSpPr/>
          <p:nvPr/>
        </p:nvSpPr>
        <p:spPr>
          <a:xfrm>
            <a:off x="5934819" y="2507699"/>
            <a:ext cx="439544" cy="400110"/>
          </a:xfrm>
          <a:prstGeom prst="rect">
            <a:avLst/>
          </a:prstGeom>
        </p:spPr>
        <p:txBody>
          <a:bodyPr wrap="none">
            <a:spAutoFit/>
          </a:bodyPr>
          <a:lstStyle/>
          <a:p>
            <a:r>
              <a:rPr lang="ru-RU" sz="2000" dirty="0" smtClean="0"/>
              <a:t>С</a:t>
            </a:r>
            <a:r>
              <a:rPr lang="en-US" sz="2000" dirty="0"/>
              <a:t>S</a:t>
            </a:r>
            <a:endParaRPr lang="ru-RU" sz="2000" dirty="0"/>
          </a:p>
        </p:txBody>
      </p:sp>
      <p:sp>
        <p:nvSpPr>
          <p:cNvPr id="29" name="Овал 28"/>
          <p:cNvSpPr/>
          <p:nvPr/>
        </p:nvSpPr>
        <p:spPr>
          <a:xfrm>
            <a:off x="5752703" y="2622054"/>
            <a:ext cx="199766" cy="2160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1" name="Прямая соединительная линия 30"/>
          <p:cNvCxnSpPr/>
          <p:nvPr/>
        </p:nvCxnSpPr>
        <p:spPr>
          <a:xfrm>
            <a:off x="6019800" y="2574925"/>
            <a:ext cx="2667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5" name="Таблица 34"/>
          <p:cNvGraphicFramePr>
            <a:graphicFrameLocks noGrp="1"/>
          </p:cNvGraphicFramePr>
          <p:nvPr>
            <p:extLst>
              <p:ext uri="{D42A27DB-BD31-4B8C-83A1-F6EECF244321}">
                <p14:modId xmlns:p14="http://schemas.microsoft.com/office/powerpoint/2010/main" val="956780437"/>
              </p:ext>
            </p:extLst>
          </p:nvPr>
        </p:nvGraphicFramePr>
        <p:xfrm>
          <a:off x="5098407" y="4193182"/>
          <a:ext cx="3167451" cy="1097280"/>
        </p:xfrm>
        <a:graphic>
          <a:graphicData uri="http://schemas.openxmlformats.org/drawingml/2006/table">
            <a:tbl>
              <a:tblPr firstRow="1" bandRow="1">
                <a:tableStyleId>{5C22544A-7EE6-4342-B048-85BDC9FD1C3A}</a:tableStyleId>
              </a:tblPr>
              <a:tblGrid>
                <a:gridCol w="1055817"/>
                <a:gridCol w="1055817"/>
                <a:gridCol w="1055817"/>
              </a:tblGrid>
              <a:tr h="342038">
                <a:tc>
                  <a:txBody>
                    <a:bodyPr/>
                    <a:lstStyle/>
                    <a:p>
                      <a:pPr algn="ctr"/>
                      <a:r>
                        <a:rPr lang="ru-RU" dirty="0" smtClean="0"/>
                        <a:t>вход</a:t>
                      </a:r>
                      <a:endParaRPr lang="ru-RU" dirty="0"/>
                    </a:p>
                  </a:txBody>
                  <a:tcPr/>
                </a:tc>
                <a:tc>
                  <a:txBody>
                    <a:bodyPr/>
                    <a:lstStyle/>
                    <a:p>
                      <a:pPr algn="ctr"/>
                      <a:r>
                        <a:rPr lang="ru-RU" dirty="0" smtClean="0"/>
                        <a:t>/С</a:t>
                      </a:r>
                      <a:r>
                        <a:rPr lang="en-US" dirty="0" smtClean="0"/>
                        <a:t>S</a:t>
                      </a:r>
                      <a:endParaRPr lang="ru-RU" dirty="0"/>
                    </a:p>
                  </a:txBody>
                  <a:tcPr/>
                </a:tc>
                <a:tc>
                  <a:txBody>
                    <a:bodyPr/>
                    <a:lstStyle/>
                    <a:p>
                      <a:pPr algn="ctr"/>
                      <a:r>
                        <a:rPr lang="ru-RU" dirty="0" smtClean="0"/>
                        <a:t>Выход</a:t>
                      </a:r>
                      <a:endParaRPr lang="ru-RU" dirty="0"/>
                    </a:p>
                  </a:txBody>
                  <a:tcPr/>
                </a:tc>
              </a:tr>
              <a:tr h="342038">
                <a:tc>
                  <a:txBody>
                    <a:bodyPr/>
                    <a:lstStyle/>
                    <a:p>
                      <a:pPr algn="ctr"/>
                      <a:r>
                        <a:rPr lang="ru-RU" dirty="0" smtClean="0"/>
                        <a:t>1</a:t>
                      </a:r>
                      <a:r>
                        <a:rPr lang="ru-RU" baseline="0" dirty="0" smtClean="0"/>
                        <a:t> или 0</a:t>
                      </a:r>
                      <a:endParaRPr lang="ru-RU" dirty="0"/>
                    </a:p>
                  </a:txBody>
                  <a:tcPr/>
                </a:tc>
                <a:tc>
                  <a:txBody>
                    <a:bodyPr/>
                    <a:lstStyle/>
                    <a:p>
                      <a:pPr algn="ctr"/>
                      <a:r>
                        <a:rPr lang="ru-RU" b="1" dirty="0" smtClean="0">
                          <a:solidFill>
                            <a:schemeClr val="tx1"/>
                          </a:solidFill>
                        </a:rPr>
                        <a:t>1</a:t>
                      </a:r>
                      <a:endParaRPr lang="ru-RU" b="1" dirty="0">
                        <a:solidFill>
                          <a:schemeClr val="tx1"/>
                        </a:solidFill>
                      </a:endParaRPr>
                    </a:p>
                  </a:txBody>
                  <a:tcPr/>
                </a:tc>
                <a:tc>
                  <a:txBody>
                    <a:bodyPr/>
                    <a:lstStyle/>
                    <a:p>
                      <a:pPr algn="ctr"/>
                      <a:r>
                        <a:rPr lang="en-US" dirty="0" smtClean="0"/>
                        <a:t>F(</a:t>
                      </a:r>
                      <a:r>
                        <a:rPr lang="ru-RU" dirty="0" smtClean="0"/>
                        <a:t>входа)</a:t>
                      </a:r>
                      <a:endParaRPr lang="ru-RU" dirty="0"/>
                    </a:p>
                  </a:txBody>
                  <a:tcPr/>
                </a:tc>
              </a:tr>
              <a:tr h="342038">
                <a:tc>
                  <a:txBody>
                    <a:bodyPr/>
                    <a:lstStyle/>
                    <a:p>
                      <a:pPr algn="ctr"/>
                      <a:r>
                        <a:rPr lang="ru-RU" dirty="0" smtClean="0"/>
                        <a:t>х</a:t>
                      </a:r>
                      <a:endParaRPr lang="ru-RU" dirty="0"/>
                    </a:p>
                  </a:txBody>
                  <a:tcPr/>
                </a:tc>
                <a:tc>
                  <a:txBody>
                    <a:bodyPr/>
                    <a:lstStyle/>
                    <a:p>
                      <a:pPr algn="ctr"/>
                      <a:r>
                        <a:rPr lang="ru-RU" b="1" dirty="0" smtClean="0">
                          <a:solidFill>
                            <a:srgbClr val="C00000"/>
                          </a:solidFill>
                        </a:rPr>
                        <a:t>0</a:t>
                      </a:r>
                      <a:endParaRPr lang="ru-RU" b="1" dirty="0">
                        <a:solidFill>
                          <a:srgbClr val="C00000"/>
                        </a:solidFill>
                      </a:endParaRPr>
                    </a:p>
                  </a:txBody>
                  <a:tcPr/>
                </a:tc>
                <a:tc>
                  <a:txBody>
                    <a:bodyPr/>
                    <a:lstStyle/>
                    <a:p>
                      <a:pPr algn="ctr"/>
                      <a:r>
                        <a:rPr lang="ru-RU" b="1" dirty="0" smtClean="0">
                          <a:solidFill>
                            <a:srgbClr val="C00000"/>
                          </a:solidFill>
                        </a:rPr>
                        <a:t>ЗАПРЕТ</a:t>
                      </a:r>
                      <a:endParaRPr lang="ru-RU" b="1" dirty="0">
                        <a:solidFill>
                          <a:srgbClr val="C00000"/>
                        </a:solidFill>
                      </a:endParaRPr>
                    </a:p>
                  </a:txBody>
                  <a:tcPr/>
                </a:tc>
              </a:tr>
            </a:tbl>
          </a:graphicData>
        </a:graphic>
      </p:graphicFrame>
      <p:cxnSp>
        <p:nvCxnSpPr>
          <p:cNvPr id="43" name="Прямая соединительная линия 42"/>
          <p:cNvCxnSpPr/>
          <p:nvPr/>
        </p:nvCxnSpPr>
        <p:spPr>
          <a:xfrm>
            <a:off x="935596" y="5345310"/>
            <a:ext cx="2412268"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p:nvCxnSpPr>
        <p:spPr>
          <a:xfrm flipH="1">
            <a:off x="4067944" y="5345310"/>
            <a:ext cx="1512168" cy="360040"/>
          </a:xfrm>
          <a:prstGeom prst="line">
            <a:avLst/>
          </a:prstGeom>
        </p:spPr>
        <p:style>
          <a:lnRef idx="1">
            <a:schemeClr val="accent1"/>
          </a:lnRef>
          <a:fillRef idx="0">
            <a:schemeClr val="accent1"/>
          </a:fillRef>
          <a:effectRef idx="0">
            <a:schemeClr val="accent1"/>
          </a:effectRef>
          <a:fontRef idx="minor">
            <a:schemeClr val="tx1"/>
          </a:fontRef>
        </p:style>
      </p:cxnSp>
      <p:sp>
        <p:nvSpPr>
          <p:cNvPr id="46" name="Прямоугольник 45"/>
          <p:cNvSpPr/>
          <p:nvPr/>
        </p:nvSpPr>
        <p:spPr>
          <a:xfrm>
            <a:off x="1431093" y="5633342"/>
            <a:ext cx="5273702" cy="646331"/>
          </a:xfrm>
          <a:prstGeom prst="rect">
            <a:avLst/>
          </a:prstGeom>
        </p:spPr>
        <p:txBody>
          <a:bodyPr wrap="square">
            <a:spAutoFit/>
          </a:bodyPr>
          <a:lstStyle/>
          <a:p>
            <a:pPr algn="ctr"/>
            <a:r>
              <a:rPr lang="ru-RU" dirty="0"/>
              <a:t>ч</a:t>
            </a:r>
            <a:r>
              <a:rPr lang="ru-RU" dirty="0" smtClean="0"/>
              <a:t>то бы не было на входе, на выходе – ЗАПРЕТ: «жесткий» 0 или 1, либо 3-состояние (</a:t>
            </a:r>
            <a:r>
              <a:rPr lang="en-US" dirty="0" smtClean="0"/>
              <a:t>Z-</a:t>
            </a:r>
            <a:r>
              <a:rPr lang="ru-RU" dirty="0" smtClean="0"/>
              <a:t>состояние)</a:t>
            </a:r>
            <a:endParaRPr lang="ru-RU" dirty="0"/>
          </a:p>
        </p:txBody>
      </p:sp>
      <p:cxnSp>
        <p:nvCxnSpPr>
          <p:cNvPr id="32" name="Прямая соединительная линия 31"/>
          <p:cNvCxnSpPr/>
          <p:nvPr/>
        </p:nvCxnSpPr>
        <p:spPr>
          <a:xfrm flipV="1">
            <a:off x="3023828" y="2056990"/>
            <a:ext cx="216024"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p:cNvCxnSpPr/>
          <p:nvPr/>
        </p:nvCxnSpPr>
        <p:spPr>
          <a:xfrm flipV="1">
            <a:off x="7668344" y="2056990"/>
            <a:ext cx="216024" cy="2880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9974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5424" y="5070119"/>
            <a:ext cx="2247900"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Заголовок 1"/>
          <p:cNvSpPr txBox="1">
            <a:spLocks/>
          </p:cNvSpPr>
          <p:nvPr/>
        </p:nvSpPr>
        <p:spPr>
          <a:xfrm>
            <a:off x="170776" y="260648"/>
            <a:ext cx="8856984" cy="5869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300" b="1" dirty="0" smtClean="0">
                <a:solidFill>
                  <a:srgbClr val="C00000"/>
                </a:solidFill>
              </a:rPr>
              <a:t>Понятие управляющего сигнала </a:t>
            </a:r>
            <a:br>
              <a:rPr lang="ru-RU" sz="3300" b="1" dirty="0" smtClean="0">
                <a:solidFill>
                  <a:srgbClr val="C00000"/>
                </a:solidFill>
              </a:rPr>
            </a:br>
            <a:r>
              <a:rPr lang="ru-RU" sz="3300" b="1" dirty="0" smtClean="0">
                <a:solidFill>
                  <a:srgbClr val="C00000"/>
                </a:solidFill>
              </a:rPr>
              <a:t>(строб, запрещающий сигнал)</a:t>
            </a:r>
            <a:endParaRPr lang="ru-RU" sz="3300" dirty="0">
              <a:solidFill>
                <a:srgbClr val="C00000"/>
              </a:solidFill>
            </a:endParaRP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79" y="1340768"/>
            <a:ext cx="3421347" cy="1796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3931920" y="1466195"/>
            <a:ext cx="4572000" cy="923330"/>
          </a:xfrm>
          <a:prstGeom prst="rect">
            <a:avLst/>
          </a:prstGeom>
        </p:spPr>
        <p:txBody>
          <a:bodyPr>
            <a:spAutoFit/>
          </a:bodyPr>
          <a:lstStyle/>
          <a:p>
            <a:r>
              <a:rPr lang="ru-RU" dirty="0"/>
              <a:t>Нарисовать схему на логических элементах, которая выполняет функцию </a:t>
            </a:r>
            <a:r>
              <a:rPr lang="en-US" dirty="0" smtClean="0"/>
              <a:t/>
            </a:r>
            <a:br>
              <a:rPr lang="en-US" dirty="0" smtClean="0"/>
            </a:br>
            <a:r>
              <a:rPr lang="ru-RU" dirty="0" smtClean="0"/>
              <a:t>(</a:t>
            </a:r>
            <a:r>
              <a:rPr lang="ru-RU" dirty="0"/>
              <a:t>использовать карты Карно)</a:t>
            </a:r>
          </a:p>
        </p:txBody>
      </p:sp>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623" y="3610647"/>
            <a:ext cx="3248352" cy="206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Прямоугольник 6"/>
          <p:cNvSpPr/>
          <p:nvPr/>
        </p:nvSpPr>
        <p:spPr>
          <a:xfrm>
            <a:off x="468212" y="5687227"/>
            <a:ext cx="1495089" cy="369332"/>
          </a:xfrm>
          <a:prstGeom prst="rect">
            <a:avLst/>
          </a:prstGeom>
        </p:spPr>
        <p:txBody>
          <a:bodyPr wrap="none">
            <a:spAutoFit/>
          </a:bodyPr>
          <a:lstStyle/>
          <a:p>
            <a:r>
              <a:rPr lang="ru-RU" i="1" dirty="0" smtClean="0">
                <a:solidFill>
                  <a:schemeClr val="tx2"/>
                </a:solidFill>
              </a:rPr>
              <a:t>Карта Карно</a:t>
            </a:r>
            <a:endParaRPr lang="ru-RU" i="1" dirty="0">
              <a:solidFill>
                <a:schemeClr val="tx2"/>
              </a:solidFill>
            </a:endParaRPr>
          </a:p>
        </p:txBody>
      </p:sp>
      <p:sp>
        <p:nvSpPr>
          <p:cNvPr id="8" name="Овал 7"/>
          <p:cNvSpPr/>
          <p:nvPr/>
        </p:nvSpPr>
        <p:spPr>
          <a:xfrm>
            <a:off x="2049799" y="4392527"/>
            <a:ext cx="1374238"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Овал 11"/>
          <p:cNvSpPr/>
          <p:nvPr/>
        </p:nvSpPr>
        <p:spPr>
          <a:xfrm rot="16200000">
            <a:off x="1770780" y="4654763"/>
            <a:ext cx="1152128"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p:nvSpPr>
        <p:spPr>
          <a:xfrm>
            <a:off x="4000100" y="3610647"/>
            <a:ext cx="4172299" cy="1200329"/>
          </a:xfrm>
          <a:prstGeom prst="rect">
            <a:avLst/>
          </a:prstGeom>
        </p:spPr>
        <p:txBody>
          <a:bodyPr wrap="square">
            <a:spAutoFit/>
          </a:bodyPr>
          <a:lstStyle/>
          <a:p>
            <a:r>
              <a:rPr lang="ru-RU" sz="2400" dirty="0" smtClean="0">
                <a:solidFill>
                  <a:schemeClr val="tx2"/>
                </a:solidFill>
              </a:rPr>
              <a:t>К1 = </a:t>
            </a:r>
            <a:r>
              <a:rPr lang="en-US" sz="2400" dirty="0" smtClean="0">
                <a:solidFill>
                  <a:schemeClr val="tx2"/>
                </a:solidFill>
              </a:rPr>
              <a:t>/</a:t>
            </a:r>
            <a:r>
              <a:rPr lang="ru-RU" sz="2400" dirty="0" smtClean="0">
                <a:solidFill>
                  <a:schemeClr val="tx2"/>
                </a:solidFill>
              </a:rPr>
              <a:t>вход</a:t>
            </a:r>
          </a:p>
          <a:p>
            <a:r>
              <a:rPr lang="ru-RU" sz="2400" dirty="0" smtClean="0">
                <a:solidFill>
                  <a:srgbClr val="C00000"/>
                </a:solidFill>
              </a:rPr>
              <a:t>К2 = </a:t>
            </a:r>
            <a:r>
              <a:rPr lang="en-US" sz="2400" dirty="0" smtClean="0">
                <a:solidFill>
                  <a:srgbClr val="C00000"/>
                </a:solidFill>
              </a:rPr>
              <a:t>/</a:t>
            </a:r>
            <a:r>
              <a:rPr lang="ru-RU" sz="2400" dirty="0" smtClean="0">
                <a:solidFill>
                  <a:srgbClr val="C00000"/>
                </a:solidFill>
              </a:rPr>
              <a:t>С</a:t>
            </a:r>
            <a:r>
              <a:rPr lang="en-US" sz="2400" dirty="0" smtClean="0">
                <a:solidFill>
                  <a:srgbClr val="C00000"/>
                </a:solidFill>
              </a:rPr>
              <a:t>S</a:t>
            </a:r>
          </a:p>
          <a:p>
            <a:r>
              <a:rPr lang="ru-RU" sz="2400" dirty="0" smtClean="0"/>
              <a:t>Выход = </a:t>
            </a:r>
            <a:r>
              <a:rPr lang="ru-RU" sz="2400" dirty="0" smtClean="0">
                <a:solidFill>
                  <a:schemeClr val="tx2"/>
                </a:solidFill>
              </a:rPr>
              <a:t>К1</a:t>
            </a:r>
            <a:r>
              <a:rPr lang="ru-RU" sz="2400" dirty="0" smtClean="0"/>
              <a:t> + </a:t>
            </a:r>
            <a:r>
              <a:rPr lang="ru-RU" sz="2400" dirty="0" smtClean="0">
                <a:solidFill>
                  <a:srgbClr val="C00000"/>
                </a:solidFill>
              </a:rPr>
              <a:t>К2</a:t>
            </a:r>
            <a:r>
              <a:rPr lang="ru-RU" sz="2400" dirty="0" smtClean="0"/>
              <a:t> = </a:t>
            </a:r>
            <a:r>
              <a:rPr lang="en-US" sz="2400" dirty="0" smtClean="0"/>
              <a:t>/</a:t>
            </a:r>
            <a:r>
              <a:rPr lang="ru-RU" sz="2400" dirty="0" smtClean="0"/>
              <a:t>вход + /С</a:t>
            </a:r>
            <a:r>
              <a:rPr lang="en-US" sz="2400" dirty="0" smtClean="0"/>
              <a:t>S</a:t>
            </a:r>
            <a:r>
              <a:rPr lang="ru-RU" sz="2400" dirty="0" smtClean="0"/>
              <a:t> </a:t>
            </a:r>
            <a:endParaRPr lang="ru-RU" sz="2400" dirty="0"/>
          </a:p>
        </p:txBody>
      </p:sp>
      <p:sp>
        <p:nvSpPr>
          <p:cNvPr id="10" name="Двойная стрелка влево/вправо 9"/>
          <p:cNvSpPr/>
          <p:nvPr/>
        </p:nvSpPr>
        <p:spPr>
          <a:xfrm>
            <a:off x="5838343" y="5453989"/>
            <a:ext cx="802352" cy="39441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3826" y="5108220"/>
            <a:ext cx="1962150"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54193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Буферы: понятие</a:t>
            </a:r>
            <a:endParaRPr lang="ru-RU" dirty="0">
              <a:solidFill>
                <a:srgbClr val="C00000"/>
              </a:solidFill>
            </a:endParaRPr>
          </a:p>
        </p:txBody>
      </p:sp>
      <p:sp>
        <p:nvSpPr>
          <p:cNvPr id="10" name="Прямоугольник 9"/>
          <p:cNvSpPr/>
          <p:nvPr/>
        </p:nvSpPr>
        <p:spPr>
          <a:xfrm>
            <a:off x="216498" y="692696"/>
            <a:ext cx="5248582" cy="3046988"/>
          </a:xfrm>
          <a:prstGeom prst="rect">
            <a:avLst/>
          </a:prstGeom>
        </p:spPr>
        <p:txBody>
          <a:bodyPr wrap="square">
            <a:spAutoFit/>
          </a:bodyPr>
          <a:lstStyle/>
          <a:p>
            <a:pPr>
              <a:lnSpc>
                <a:spcPct val="80000"/>
              </a:lnSpc>
            </a:pPr>
            <a:r>
              <a:rPr lang="ru-RU" sz="2400" dirty="0">
                <a:solidFill>
                  <a:srgbClr val="C00000"/>
                </a:solidFill>
              </a:rPr>
              <a:t>Повторители </a:t>
            </a:r>
            <a:r>
              <a:rPr lang="ru-RU" sz="2400" dirty="0"/>
              <a:t>и </a:t>
            </a:r>
            <a:r>
              <a:rPr lang="ru-RU" sz="2400" dirty="0" smtClean="0">
                <a:solidFill>
                  <a:srgbClr val="C00000"/>
                </a:solidFill>
              </a:rPr>
              <a:t>буферы</a:t>
            </a:r>
            <a:r>
              <a:rPr lang="ru-RU" sz="2400" dirty="0" smtClean="0"/>
              <a:t>:  </a:t>
            </a:r>
            <a:endParaRPr lang="ru-RU" sz="2400" dirty="0"/>
          </a:p>
          <a:p>
            <a:pPr>
              <a:lnSpc>
                <a:spcPct val="80000"/>
              </a:lnSpc>
            </a:pPr>
            <a:r>
              <a:rPr lang="ru-RU" sz="2400" b="1" dirty="0">
                <a:solidFill>
                  <a:schemeClr val="tx2"/>
                </a:solidFill>
              </a:rPr>
              <a:t>1) </a:t>
            </a:r>
            <a:r>
              <a:rPr lang="ru-RU" sz="2400" dirty="0"/>
              <a:t>Выполняют функцию увеличения нагрузочной способности сигнала, то есть позволяют подавать один сигнал на много входов;</a:t>
            </a:r>
          </a:p>
          <a:p>
            <a:pPr>
              <a:lnSpc>
                <a:spcPct val="80000"/>
              </a:lnSpc>
            </a:pPr>
            <a:r>
              <a:rPr lang="ru-RU" sz="2400" b="1" dirty="0">
                <a:solidFill>
                  <a:schemeClr val="tx2"/>
                </a:solidFill>
              </a:rPr>
              <a:t>2) </a:t>
            </a:r>
            <a:r>
              <a:rPr lang="ru-RU" sz="2400" dirty="0" smtClean="0"/>
              <a:t>Большинство </a:t>
            </a:r>
            <a:r>
              <a:rPr lang="ru-RU" sz="2400" dirty="0"/>
              <a:t>буферов имеют выход ОК или 3С, что позволяет использовать их для </a:t>
            </a:r>
            <a:r>
              <a:rPr lang="ru-RU" sz="2400" dirty="0" smtClean="0"/>
              <a:t>получения двунаправленных </a:t>
            </a:r>
            <a:r>
              <a:rPr lang="ru-RU" sz="2400" dirty="0"/>
              <a:t>линий </a:t>
            </a:r>
            <a:r>
              <a:rPr lang="ru-RU" sz="2400" dirty="0" smtClean="0"/>
              <a:t>или для мультиплексирования сигналов</a:t>
            </a:r>
            <a:endParaRPr lang="ru-RU" sz="2400"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4005064"/>
            <a:ext cx="3662047"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Прямоугольник 7"/>
          <p:cNvSpPr/>
          <p:nvPr/>
        </p:nvSpPr>
        <p:spPr>
          <a:xfrm>
            <a:off x="45547" y="4952717"/>
            <a:ext cx="3738143" cy="369332"/>
          </a:xfrm>
          <a:prstGeom prst="rect">
            <a:avLst/>
          </a:prstGeom>
        </p:spPr>
        <p:txBody>
          <a:bodyPr wrap="square">
            <a:spAutoFit/>
          </a:bodyPr>
          <a:lstStyle/>
          <a:p>
            <a:pPr algn="ctr"/>
            <a:r>
              <a:rPr lang="ru-RU" dirty="0" smtClean="0">
                <a:solidFill>
                  <a:schemeClr val="tx2"/>
                </a:solidFill>
              </a:rPr>
              <a:t>Двунаправленная линия</a:t>
            </a:r>
            <a:endParaRPr lang="ru-RU" dirty="0">
              <a:solidFill>
                <a:schemeClr val="tx2"/>
              </a:solidFill>
            </a:endParaRPr>
          </a:p>
        </p:txBody>
      </p:sp>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2572147"/>
            <a:ext cx="3252663" cy="1323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7339" y="692697"/>
            <a:ext cx="3035436" cy="1769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2647" y="3985617"/>
            <a:ext cx="2064863" cy="936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6"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9086" y="4156834"/>
            <a:ext cx="2480374" cy="764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Прямоугольник 12"/>
          <p:cNvSpPr/>
          <p:nvPr/>
        </p:nvSpPr>
        <p:spPr>
          <a:xfrm>
            <a:off x="3769551" y="5062339"/>
            <a:ext cx="5519069" cy="1668149"/>
          </a:xfrm>
          <a:prstGeom prst="rect">
            <a:avLst/>
          </a:prstGeom>
        </p:spPr>
        <p:txBody>
          <a:bodyPr wrap="square">
            <a:spAutoFit/>
          </a:bodyPr>
          <a:lstStyle/>
          <a:p>
            <a:pPr>
              <a:lnSpc>
                <a:spcPct val="80000"/>
              </a:lnSpc>
            </a:pPr>
            <a:r>
              <a:rPr lang="ru-RU" sz="1600" i="1" dirty="0">
                <a:solidFill>
                  <a:schemeClr val="tx2"/>
                </a:solidFill>
                <a:latin typeface="Arial" panose="020B0604020202020204" pitchFamily="34" charset="0"/>
                <a:cs typeface="Arial" panose="020B0604020202020204" pitchFamily="34" charset="0"/>
              </a:rPr>
              <a:t>Мультиплексированием</a:t>
            </a:r>
            <a:r>
              <a:rPr lang="ru-RU" sz="1600" dirty="0">
                <a:latin typeface="Arial" panose="020B0604020202020204" pitchFamily="34" charset="0"/>
                <a:cs typeface="Arial" panose="020B0604020202020204" pitchFamily="34" charset="0"/>
              </a:rPr>
              <a:t> называется передача разных сигналов по одним и тем же линиям в разные моменты времени. Основная </a:t>
            </a:r>
            <a:r>
              <a:rPr lang="ru-RU" sz="1600" dirty="0" smtClean="0">
                <a:latin typeface="Arial" panose="020B0604020202020204" pitchFamily="34" charset="0"/>
                <a:cs typeface="Arial" panose="020B0604020202020204" pitchFamily="34" charset="0"/>
              </a:rPr>
              <a:t>цель </a:t>
            </a:r>
            <a:r>
              <a:rPr lang="ru-RU" sz="1600" i="1" dirty="0" smtClean="0">
                <a:solidFill>
                  <a:schemeClr val="tx2"/>
                </a:solidFill>
                <a:latin typeface="Arial" panose="020B0604020202020204" pitchFamily="34" charset="0"/>
                <a:cs typeface="Arial" panose="020B0604020202020204" pitchFamily="34" charset="0"/>
              </a:rPr>
              <a:t>мультиплексирования </a:t>
            </a:r>
            <a:r>
              <a:rPr lang="ru-RU" sz="1600" dirty="0" smtClean="0">
                <a:latin typeface="Arial" panose="020B0604020202020204" pitchFamily="34" charset="0"/>
                <a:cs typeface="Arial" panose="020B0604020202020204" pitchFamily="34" charset="0"/>
              </a:rPr>
              <a:t>состоит </a:t>
            </a:r>
            <a:r>
              <a:rPr lang="ru-RU" sz="1600" dirty="0">
                <a:latin typeface="Arial" panose="020B0604020202020204" pitchFamily="34" charset="0"/>
                <a:cs typeface="Arial" panose="020B0604020202020204" pitchFamily="34" charset="0"/>
              </a:rPr>
              <a:t>в сокращении общего количества соединительных линий. Двунаправленная линия </a:t>
            </a:r>
            <a:r>
              <a:rPr lang="ru-RU" sz="1600" dirty="0" smtClean="0">
                <a:latin typeface="Arial" panose="020B0604020202020204" pitchFamily="34" charset="0"/>
                <a:cs typeface="Arial" panose="020B0604020202020204" pitchFamily="34" charset="0"/>
              </a:rPr>
              <a:t>обязательно является</a:t>
            </a:r>
            <a:r>
              <a:rPr lang="ru-RU" sz="1600" dirty="0">
                <a:latin typeface="Arial" panose="020B0604020202020204" pitchFamily="34" charset="0"/>
                <a:cs typeface="Arial" panose="020B0604020202020204" pitchFamily="34" charset="0"/>
              </a:rPr>
              <a:t> </a:t>
            </a:r>
            <a:r>
              <a:rPr lang="ru-RU" sz="1600" i="1" dirty="0">
                <a:latin typeface="Arial" panose="020B0604020202020204" pitchFamily="34" charset="0"/>
                <a:cs typeface="Arial" panose="020B0604020202020204" pitchFamily="34" charset="0"/>
              </a:rPr>
              <a:t>мультиплексированной</a:t>
            </a:r>
            <a:r>
              <a:rPr lang="ru-RU" sz="1600" dirty="0">
                <a:latin typeface="Arial" panose="020B0604020202020204" pitchFamily="34" charset="0"/>
                <a:cs typeface="Arial" panose="020B0604020202020204" pitchFamily="34" charset="0"/>
              </a:rPr>
              <a:t>, а </a:t>
            </a:r>
            <a:r>
              <a:rPr lang="ru-RU" sz="1600" i="1" dirty="0">
                <a:latin typeface="Arial" panose="020B0604020202020204" pitchFamily="34" charset="0"/>
                <a:cs typeface="Arial" panose="020B0604020202020204" pitchFamily="34" charset="0"/>
              </a:rPr>
              <a:t>мультиплексированная</a:t>
            </a:r>
            <a:r>
              <a:rPr lang="ru-RU" sz="1600" dirty="0">
                <a:latin typeface="Arial" panose="020B0604020202020204" pitchFamily="34" charset="0"/>
                <a:cs typeface="Arial" panose="020B0604020202020204" pitchFamily="34" charset="0"/>
              </a:rPr>
              <a:t> линия может быть как однонаправленной, так и двунаправленной.</a:t>
            </a:r>
          </a:p>
        </p:txBody>
      </p:sp>
    </p:spTree>
    <p:extLst>
      <p:ext uri="{BB962C8B-B14F-4D97-AF65-F5344CB8AC3E}">
        <p14:creationId xmlns:p14="http://schemas.microsoft.com/office/powerpoint/2010/main" val="22900147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Буферы: понятие</a:t>
            </a:r>
            <a:endParaRPr lang="ru-RU" dirty="0">
              <a:solidFill>
                <a:srgbClr val="C00000"/>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5133" y="1792531"/>
            <a:ext cx="2372253" cy="2712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971600" y="1052736"/>
            <a:ext cx="6336908" cy="535531"/>
          </a:xfrm>
          <a:prstGeom prst="rect">
            <a:avLst/>
          </a:prstGeom>
        </p:spPr>
        <p:txBody>
          <a:bodyPr wrap="square">
            <a:spAutoFit/>
          </a:bodyPr>
          <a:lstStyle/>
          <a:p>
            <a:pPr algn="ctr">
              <a:lnSpc>
                <a:spcPct val="80000"/>
              </a:lnSpc>
            </a:pPr>
            <a:r>
              <a:rPr lang="ru-RU" dirty="0" smtClean="0">
                <a:solidFill>
                  <a:srgbClr val="C00000"/>
                </a:solidFill>
              </a:rPr>
              <a:t>Условное графическое обозначение (УГО) </a:t>
            </a:r>
            <a:br>
              <a:rPr lang="ru-RU" dirty="0" smtClean="0">
                <a:solidFill>
                  <a:srgbClr val="C00000"/>
                </a:solidFill>
              </a:rPr>
            </a:br>
            <a:r>
              <a:rPr lang="ru-RU" dirty="0" smtClean="0">
                <a:solidFill>
                  <a:srgbClr val="C00000"/>
                </a:solidFill>
              </a:rPr>
              <a:t>8-разрядного буфера</a:t>
            </a:r>
            <a:endParaRPr lang="ru-RU" dirty="0">
              <a:solidFill>
                <a:srgbClr val="C00000"/>
              </a:solidFill>
            </a:endParaRPr>
          </a:p>
        </p:txBody>
      </p:sp>
      <p:sp>
        <p:nvSpPr>
          <p:cNvPr id="4" name="Левая фигурная скобка 3"/>
          <p:cNvSpPr/>
          <p:nvPr/>
        </p:nvSpPr>
        <p:spPr>
          <a:xfrm>
            <a:off x="2633085" y="1887037"/>
            <a:ext cx="432048" cy="1872208"/>
          </a:xfrm>
          <a:prstGeom prst="leftBrace">
            <a:avLst>
              <a:gd name="adj1" fmla="val 83290"/>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7" name="Левая фигурная скобка 6"/>
          <p:cNvSpPr/>
          <p:nvPr/>
        </p:nvSpPr>
        <p:spPr>
          <a:xfrm rot="10800000">
            <a:off x="5221362" y="1906832"/>
            <a:ext cx="432048" cy="1872208"/>
          </a:xfrm>
          <a:prstGeom prst="leftBrace">
            <a:avLst>
              <a:gd name="adj1" fmla="val 83290"/>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5" name="Стрелка вправо 4"/>
          <p:cNvSpPr/>
          <p:nvPr/>
        </p:nvSpPr>
        <p:spPr>
          <a:xfrm>
            <a:off x="2849109" y="3903261"/>
            <a:ext cx="349169"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p:nvSpPr>
        <p:spPr>
          <a:xfrm>
            <a:off x="5511129" y="2157560"/>
            <a:ext cx="2442764" cy="541046"/>
          </a:xfrm>
          <a:prstGeom prst="rect">
            <a:avLst/>
          </a:prstGeom>
        </p:spPr>
        <p:txBody>
          <a:bodyPr wrap="square">
            <a:spAutoFit/>
          </a:bodyPr>
          <a:lstStyle/>
          <a:p>
            <a:pPr>
              <a:lnSpc>
                <a:spcPct val="80000"/>
              </a:lnSpc>
            </a:pPr>
            <a:r>
              <a:rPr lang="ru-RU" dirty="0">
                <a:solidFill>
                  <a:schemeClr val="tx2"/>
                </a:solidFill>
              </a:rPr>
              <a:t>и</a:t>
            </a:r>
            <a:r>
              <a:rPr lang="ru-RU" dirty="0" smtClean="0">
                <a:solidFill>
                  <a:schemeClr val="tx2"/>
                </a:solidFill>
              </a:rPr>
              <a:t>нформационные</a:t>
            </a:r>
          </a:p>
          <a:p>
            <a:pPr>
              <a:lnSpc>
                <a:spcPct val="80000"/>
              </a:lnSpc>
            </a:pPr>
            <a:r>
              <a:rPr lang="ru-RU" dirty="0" smtClean="0">
                <a:solidFill>
                  <a:schemeClr val="tx2"/>
                </a:solidFill>
              </a:rPr>
              <a:t>выходы</a:t>
            </a:r>
            <a:endParaRPr lang="ru-RU" dirty="0">
              <a:solidFill>
                <a:schemeClr val="tx2"/>
              </a:solidFill>
            </a:endParaRPr>
          </a:p>
        </p:txBody>
      </p:sp>
      <p:sp>
        <p:nvSpPr>
          <p:cNvPr id="11" name="Прямоугольник 10"/>
          <p:cNvSpPr/>
          <p:nvPr/>
        </p:nvSpPr>
        <p:spPr>
          <a:xfrm>
            <a:off x="380399" y="2044150"/>
            <a:ext cx="2442764" cy="541046"/>
          </a:xfrm>
          <a:prstGeom prst="rect">
            <a:avLst/>
          </a:prstGeom>
        </p:spPr>
        <p:txBody>
          <a:bodyPr wrap="square">
            <a:spAutoFit/>
          </a:bodyPr>
          <a:lstStyle/>
          <a:p>
            <a:pPr algn="r">
              <a:lnSpc>
                <a:spcPct val="80000"/>
              </a:lnSpc>
            </a:pPr>
            <a:r>
              <a:rPr lang="ru-RU" dirty="0">
                <a:solidFill>
                  <a:schemeClr val="tx2"/>
                </a:solidFill>
              </a:rPr>
              <a:t>и</a:t>
            </a:r>
            <a:r>
              <a:rPr lang="ru-RU" dirty="0" smtClean="0">
                <a:solidFill>
                  <a:schemeClr val="tx2"/>
                </a:solidFill>
              </a:rPr>
              <a:t>нформационные</a:t>
            </a:r>
          </a:p>
          <a:p>
            <a:pPr algn="r">
              <a:lnSpc>
                <a:spcPct val="80000"/>
              </a:lnSpc>
            </a:pPr>
            <a:r>
              <a:rPr lang="ru-RU" dirty="0" smtClean="0">
                <a:solidFill>
                  <a:schemeClr val="tx2"/>
                </a:solidFill>
              </a:rPr>
              <a:t>входы</a:t>
            </a:r>
            <a:endParaRPr lang="ru-RU" dirty="0">
              <a:solidFill>
                <a:schemeClr val="tx2"/>
              </a:solidFill>
            </a:endParaRPr>
          </a:p>
        </p:txBody>
      </p:sp>
      <p:sp>
        <p:nvSpPr>
          <p:cNvPr id="12" name="Прямоугольник 11"/>
          <p:cNvSpPr/>
          <p:nvPr/>
        </p:nvSpPr>
        <p:spPr>
          <a:xfrm>
            <a:off x="380399" y="3851550"/>
            <a:ext cx="2442764" cy="319446"/>
          </a:xfrm>
          <a:prstGeom prst="rect">
            <a:avLst/>
          </a:prstGeom>
        </p:spPr>
        <p:txBody>
          <a:bodyPr wrap="square">
            <a:spAutoFit/>
          </a:bodyPr>
          <a:lstStyle/>
          <a:p>
            <a:pPr algn="r">
              <a:lnSpc>
                <a:spcPct val="80000"/>
              </a:lnSpc>
            </a:pPr>
            <a:r>
              <a:rPr lang="ru-RU" dirty="0" smtClean="0">
                <a:solidFill>
                  <a:schemeClr val="tx2"/>
                </a:solidFill>
              </a:rPr>
              <a:t>Управляющий строб</a:t>
            </a:r>
            <a:endParaRPr lang="ru-RU" dirty="0">
              <a:solidFill>
                <a:schemeClr val="tx2"/>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3201" y="3573016"/>
            <a:ext cx="2690614" cy="2981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59668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838" y="548680"/>
            <a:ext cx="7118160" cy="3815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Буферы: понятие</a:t>
            </a:r>
            <a:endParaRPr lang="ru-RU" dirty="0">
              <a:solidFill>
                <a:srgbClr val="C00000"/>
              </a:solidFill>
            </a:endParaRPr>
          </a:p>
        </p:txBody>
      </p:sp>
      <p:sp>
        <p:nvSpPr>
          <p:cNvPr id="6" name="Прямоугольник 5"/>
          <p:cNvSpPr/>
          <p:nvPr/>
        </p:nvSpPr>
        <p:spPr>
          <a:xfrm>
            <a:off x="467544" y="4226376"/>
            <a:ext cx="7632848" cy="344710"/>
          </a:xfrm>
          <a:prstGeom prst="rect">
            <a:avLst/>
          </a:prstGeom>
        </p:spPr>
        <p:txBody>
          <a:bodyPr wrap="square">
            <a:spAutoFit/>
          </a:bodyPr>
          <a:lstStyle/>
          <a:p>
            <a:pPr algn="ctr">
              <a:lnSpc>
                <a:spcPct val="80000"/>
              </a:lnSpc>
            </a:pPr>
            <a:r>
              <a:rPr lang="ru-RU" sz="2000" dirty="0" smtClean="0">
                <a:solidFill>
                  <a:schemeClr val="tx2"/>
                </a:solidFill>
              </a:rPr>
              <a:t>Двунаправленный буфер</a:t>
            </a:r>
            <a:endParaRPr lang="ru-RU" sz="2000" dirty="0">
              <a:solidFill>
                <a:schemeClr val="tx2"/>
              </a:solidFill>
            </a:endParaRPr>
          </a:p>
        </p:txBody>
      </p:sp>
      <p:graphicFrame>
        <p:nvGraphicFramePr>
          <p:cNvPr id="4" name="Таблица 3"/>
          <p:cNvGraphicFramePr>
            <a:graphicFrameLocks noGrp="1"/>
          </p:cNvGraphicFramePr>
          <p:nvPr>
            <p:extLst>
              <p:ext uri="{D42A27DB-BD31-4B8C-83A1-F6EECF244321}">
                <p14:modId xmlns:p14="http://schemas.microsoft.com/office/powerpoint/2010/main" val="4120220075"/>
              </p:ext>
            </p:extLst>
          </p:nvPr>
        </p:nvGraphicFramePr>
        <p:xfrm>
          <a:off x="1763688" y="4725144"/>
          <a:ext cx="4712072" cy="1828800"/>
        </p:xfrm>
        <a:graphic>
          <a:graphicData uri="http://schemas.openxmlformats.org/drawingml/2006/table">
            <a:tbl>
              <a:tblPr firstRow="1" bandRow="1">
                <a:tableStyleId>{5C22544A-7EE6-4342-B048-85BDC9FD1C3A}</a:tableStyleId>
              </a:tblPr>
              <a:tblGrid>
                <a:gridCol w="1178018"/>
                <a:gridCol w="1178018"/>
                <a:gridCol w="1178018"/>
                <a:gridCol w="1178018"/>
              </a:tblGrid>
              <a:tr h="370840">
                <a:tc>
                  <a:txBody>
                    <a:bodyPr/>
                    <a:lstStyle/>
                    <a:p>
                      <a:r>
                        <a:rPr lang="en-US" sz="2400" dirty="0" smtClean="0"/>
                        <a:t>Ai</a:t>
                      </a:r>
                      <a:endParaRPr lang="ru-RU" sz="2400" dirty="0"/>
                    </a:p>
                  </a:txBody>
                  <a:tcPr/>
                </a:tc>
                <a:tc>
                  <a:txBody>
                    <a:bodyPr/>
                    <a:lstStyle/>
                    <a:p>
                      <a:r>
                        <a:rPr lang="en-US" sz="2400" dirty="0" smtClean="0"/>
                        <a:t>EZ</a:t>
                      </a:r>
                      <a:endParaRPr lang="ru-RU" sz="2400" dirty="0"/>
                    </a:p>
                  </a:txBody>
                  <a:tcPr/>
                </a:tc>
                <a:tc>
                  <a:txBody>
                    <a:bodyPr/>
                    <a:lstStyle/>
                    <a:p>
                      <a:r>
                        <a:rPr lang="en-US" sz="2400" dirty="0" smtClean="0"/>
                        <a:t>T</a:t>
                      </a:r>
                      <a:endParaRPr lang="ru-RU" sz="2400" dirty="0"/>
                    </a:p>
                  </a:txBody>
                  <a:tcPr/>
                </a:tc>
                <a:tc>
                  <a:txBody>
                    <a:bodyPr/>
                    <a:lstStyle/>
                    <a:p>
                      <a:r>
                        <a:rPr lang="en-US" sz="2400" dirty="0" smtClean="0"/>
                        <a:t>Bi</a:t>
                      </a:r>
                      <a:endParaRPr lang="ru-RU" sz="2400" dirty="0"/>
                    </a:p>
                  </a:txBody>
                  <a:tcPr/>
                </a:tc>
              </a:tr>
              <a:tr h="370840">
                <a:tc>
                  <a:txBody>
                    <a:bodyPr/>
                    <a:lstStyle/>
                    <a:p>
                      <a:r>
                        <a:rPr lang="ru-RU" sz="2400" dirty="0" smtClean="0"/>
                        <a:t>вход</a:t>
                      </a:r>
                      <a:endParaRPr lang="ru-RU" sz="2400" dirty="0"/>
                    </a:p>
                  </a:txBody>
                  <a:tcPr/>
                </a:tc>
                <a:tc>
                  <a:txBody>
                    <a:bodyPr/>
                    <a:lstStyle/>
                    <a:p>
                      <a:r>
                        <a:rPr lang="ru-RU" sz="2400" dirty="0" smtClean="0"/>
                        <a:t>1</a:t>
                      </a:r>
                      <a:endParaRPr lang="ru-RU" sz="2400" dirty="0"/>
                    </a:p>
                  </a:txBody>
                  <a:tcPr/>
                </a:tc>
                <a:tc>
                  <a:txBody>
                    <a:bodyPr/>
                    <a:lstStyle/>
                    <a:p>
                      <a:r>
                        <a:rPr lang="ru-RU" sz="2400" dirty="0" smtClean="0"/>
                        <a:t>1</a:t>
                      </a:r>
                      <a:endParaRPr lang="ru-RU" sz="2400" dirty="0"/>
                    </a:p>
                  </a:txBody>
                  <a:tcPr/>
                </a:tc>
                <a:tc>
                  <a:txBody>
                    <a:bodyPr/>
                    <a:lstStyle/>
                    <a:p>
                      <a:r>
                        <a:rPr lang="ru-RU" sz="2400" dirty="0" smtClean="0"/>
                        <a:t>выход</a:t>
                      </a:r>
                      <a:endParaRPr lang="ru-RU" sz="2400" dirty="0"/>
                    </a:p>
                  </a:txBody>
                  <a:tcPr/>
                </a:tc>
              </a:tr>
              <a:tr h="370840">
                <a:tc>
                  <a:txBody>
                    <a:bodyPr/>
                    <a:lstStyle/>
                    <a:p>
                      <a:r>
                        <a:rPr lang="ru-RU" sz="2400" dirty="0" smtClean="0"/>
                        <a:t>выход</a:t>
                      </a:r>
                      <a:endParaRPr lang="ru-RU" sz="2400" dirty="0"/>
                    </a:p>
                  </a:txBody>
                  <a:tcPr/>
                </a:tc>
                <a:tc>
                  <a:txBody>
                    <a:bodyPr/>
                    <a:lstStyle/>
                    <a:p>
                      <a:r>
                        <a:rPr lang="ru-RU" sz="2400" dirty="0" smtClean="0"/>
                        <a:t>1</a:t>
                      </a:r>
                      <a:endParaRPr lang="ru-RU" sz="2400" dirty="0"/>
                    </a:p>
                  </a:txBody>
                  <a:tcPr/>
                </a:tc>
                <a:tc>
                  <a:txBody>
                    <a:bodyPr/>
                    <a:lstStyle/>
                    <a:p>
                      <a:r>
                        <a:rPr lang="ru-RU" sz="2400" dirty="0" smtClean="0"/>
                        <a:t>0</a:t>
                      </a:r>
                      <a:endParaRPr lang="ru-RU" sz="2400" dirty="0"/>
                    </a:p>
                  </a:txBody>
                  <a:tcPr/>
                </a:tc>
                <a:tc>
                  <a:txBody>
                    <a:bodyPr/>
                    <a:lstStyle/>
                    <a:p>
                      <a:r>
                        <a:rPr lang="ru-RU" sz="2400" dirty="0" smtClean="0"/>
                        <a:t>вход</a:t>
                      </a:r>
                      <a:endParaRPr lang="ru-RU" sz="2400" dirty="0"/>
                    </a:p>
                  </a:txBody>
                  <a:tcPr/>
                </a:tc>
              </a:tr>
              <a:tr h="370840">
                <a:tc>
                  <a:txBody>
                    <a:bodyPr/>
                    <a:lstStyle/>
                    <a:p>
                      <a:r>
                        <a:rPr lang="ru-RU" sz="2400" dirty="0" smtClean="0"/>
                        <a:t>х</a:t>
                      </a:r>
                      <a:endParaRPr lang="ru-RU" sz="2400" dirty="0"/>
                    </a:p>
                  </a:txBody>
                  <a:tcPr/>
                </a:tc>
                <a:tc>
                  <a:txBody>
                    <a:bodyPr/>
                    <a:lstStyle/>
                    <a:p>
                      <a:r>
                        <a:rPr lang="ru-RU" sz="2400" dirty="0" smtClean="0"/>
                        <a:t>0</a:t>
                      </a:r>
                      <a:endParaRPr lang="ru-RU" sz="2400" dirty="0"/>
                    </a:p>
                  </a:txBody>
                  <a:tcPr/>
                </a:tc>
                <a:tc>
                  <a:txBody>
                    <a:bodyPr/>
                    <a:lstStyle/>
                    <a:p>
                      <a:r>
                        <a:rPr lang="ru-RU" sz="2400" dirty="0" smtClean="0"/>
                        <a:t>х</a:t>
                      </a:r>
                      <a:endParaRPr lang="ru-RU" sz="2400" dirty="0"/>
                    </a:p>
                  </a:txBody>
                  <a:tcPr/>
                </a:tc>
                <a:tc>
                  <a:txBody>
                    <a:bodyPr/>
                    <a:lstStyle/>
                    <a:p>
                      <a:r>
                        <a:rPr lang="ru-RU" sz="2400" dirty="0" smtClean="0"/>
                        <a:t>3С</a:t>
                      </a:r>
                      <a:endParaRPr lang="ru-RU" sz="2400" dirty="0"/>
                    </a:p>
                  </a:txBody>
                  <a:tcPr/>
                </a:tc>
              </a:tr>
            </a:tbl>
          </a:graphicData>
        </a:graphic>
      </p:graphicFrame>
      <p:sp>
        <p:nvSpPr>
          <p:cNvPr id="7" name="Прямоугольник 6"/>
          <p:cNvSpPr/>
          <p:nvPr/>
        </p:nvSpPr>
        <p:spPr>
          <a:xfrm>
            <a:off x="162784" y="3525798"/>
            <a:ext cx="2282548" cy="369332"/>
          </a:xfrm>
          <a:prstGeom prst="rect">
            <a:avLst/>
          </a:prstGeom>
        </p:spPr>
        <p:txBody>
          <a:bodyPr wrap="none">
            <a:spAutoFit/>
          </a:bodyPr>
          <a:lstStyle/>
          <a:p>
            <a:r>
              <a:rPr lang="ru-RU" dirty="0" smtClean="0"/>
              <a:t>Управляющий сигнал</a:t>
            </a:r>
            <a:endParaRPr lang="ru-RU" dirty="0"/>
          </a:p>
        </p:txBody>
      </p:sp>
      <p:sp>
        <p:nvSpPr>
          <p:cNvPr id="10" name="Прямоугольник 9"/>
          <p:cNvSpPr/>
          <p:nvPr/>
        </p:nvSpPr>
        <p:spPr>
          <a:xfrm>
            <a:off x="149475" y="3813096"/>
            <a:ext cx="2492605" cy="369332"/>
          </a:xfrm>
          <a:prstGeom prst="rect">
            <a:avLst/>
          </a:prstGeom>
        </p:spPr>
        <p:txBody>
          <a:bodyPr wrap="none">
            <a:spAutoFit/>
          </a:bodyPr>
          <a:lstStyle/>
          <a:p>
            <a:r>
              <a:rPr lang="ru-RU" dirty="0" smtClean="0"/>
              <a:t>Направление передачи</a:t>
            </a:r>
            <a:endParaRPr lang="ru-RU" dirty="0"/>
          </a:p>
        </p:txBody>
      </p:sp>
      <p:sp>
        <p:nvSpPr>
          <p:cNvPr id="8" name="Стрелка вправо 7"/>
          <p:cNvSpPr/>
          <p:nvPr/>
        </p:nvSpPr>
        <p:spPr>
          <a:xfrm>
            <a:off x="2583490" y="3634264"/>
            <a:ext cx="36004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Стрелка вправо 11"/>
          <p:cNvSpPr/>
          <p:nvPr/>
        </p:nvSpPr>
        <p:spPr>
          <a:xfrm>
            <a:off x="2642080" y="3975736"/>
            <a:ext cx="36004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9670627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1412776"/>
            <a:ext cx="2371462" cy="2986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620441"/>
            <a:ext cx="3672408" cy="5165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Буферы: каскадирование</a:t>
            </a:r>
            <a:endParaRPr lang="ru-RU" dirty="0">
              <a:solidFill>
                <a:srgbClr val="C00000"/>
              </a:solidFill>
            </a:endParaRPr>
          </a:p>
        </p:txBody>
      </p:sp>
      <p:sp>
        <p:nvSpPr>
          <p:cNvPr id="6" name="Прямоугольник 5"/>
          <p:cNvSpPr/>
          <p:nvPr/>
        </p:nvSpPr>
        <p:spPr>
          <a:xfrm>
            <a:off x="755576" y="5877272"/>
            <a:ext cx="7632848" cy="344710"/>
          </a:xfrm>
          <a:prstGeom prst="rect">
            <a:avLst/>
          </a:prstGeom>
        </p:spPr>
        <p:txBody>
          <a:bodyPr wrap="square">
            <a:spAutoFit/>
          </a:bodyPr>
          <a:lstStyle/>
          <a:p>
            <a:pPr algn="ctr">
              <a:lnSpc>
                <a:spcPct val="80000"/>
              </a:lnSpc>
            </a:pPr>
            <a:r>
              <a:rPr lang="ru-RU" sz="2000" dirty="0" smtClean="0">
                <a:solidFill>
                  <a:schemeClr val="tx2"/>
                </a:solidFill>
              </a:rPr>
              <a:t>Каскадирование двух 4-х разрядных буферов = 8-разрядный буфер</a:t>
            </a:r>
            <a:endParaRPr lang="ru-RU" sz="2000" dirty="0">
              <a:solidFill>
                <a:schemeClr val="tx2"/>
              </a:solidFill>
            </a:endParaRPr>
          </a:p>
        </p:txBody>
      </p:sp>
      <p:sp>
        <p:nvSpPr>
          <p:cNvPr id="7" name="Прямоугольник 6"/>
          <p:cNvSpPr/>
          <p:nvPr/>
        </p:nvSpPr>
        <p:spPr>
          <a:xfrm>
            <a:off x="1475656" y="764951"/>
            <a:ext cx="2448272" cy="502055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Стрелка вправо 7"/>
          <p:cNvSpPr/>
          <p:nvPr/>
        </p:nvSpPr>
        <p:spPr>
          <a:xfrm>
            <a:off x="4716016" y="2277119"/>
            <a:ext cx="1080120"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3608295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FEFD1"/>
            </a:gs>
            <a:gs pos="64999">
              <a:srgbClr val="F0EBD5"/>
            </a:gs>
            <a:gs pos="100000">
              <a:srgbClr val="D1C39F"/>
            </a:gs>
          </a:gsLst>
          <a:lin ang="5400000" scaled="0"/>
        </a:gra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ЛЕКЦИЯ №1. План лекции</a:t>
            </a:r>
            <a:endParaRPr lang="ru-RU" dirty="0">
              <a:solidFill>
                <a:srgbClr val="C00000"/>
              </a:solidFill>
            </a:endParaRPr>
          </a:p>
        </p:txBody>
      </p:sp>
      <p:sp>
        <p:nvSpPr>
          <p:cNvPr id="10" name="Прямоугольник 9"/>
          <p:cNvSpPr/>
          <p:nvPr/>
        </p:nvSpPr>
        <p:spPr>
          <a:xfrm>
            <a:off x="251520" y="980728"/>
            <a:ext cx="8640960" cy="5196166"/>
          </a:xfrm>
          <a:prstGeom prst="rect">
            <a:avLst/>
          </a:prstGeom>
        </p:spPr>
        <p:txBody>
          <a:bodyPr wrap="square">
            <a:spAutoFit/>
          </a:bodyPr>
          <a:lstStyle/>
          <a:p>
            <a:pPr marL="457200" indent="-457200">
              <a:lnSpc>
                <a:spcPct val="150000"/>
              </a:lnSpc>
              <a:buAutoNum type="arabicPeriod"/>
            </a:pPr>
            <a:r>
              <a:rPr lang="ru-RU" sz="2800" dirty="0" smtClean="0">
                <a:solidFill>
                  <a:schemeClr val="tx2"/>
                </a:solidFill>
              </a:rPr>
              <a:t>Что изучим в курсе?</a:t>
            </a:r>
          </a:p>
          <a:p>
            <a:pPr marL="457200" indent="-457200">
              <a:lnSpc>
                <a:spcPct val="150000"/>
              </a:lnSpc>
              <a:buAutoNum type="arabicPeriod"/>
            </a:pPr>
            <a:r>
              <a:rPr lang="ru-RU" sz="2800" dirty="0" smtClean="0">
                <a:solidFill>
                  <a:schemeClr val="tx2"/>
                </a:solidFill>
              </a:rPr>
              <a:t>Понятие цифровых сигналов</a:t>
            </a:r>
          </a:p>
          <a:p>
            <a:pPr marL="457200" indent="-457200">
              <a:lnSpc>
                <a:spcPct val="150000"/>
              </a:lnSpc>
              <a:buAutoNum type="arabicPeriod"/>
            </a:pPr>
            <a:r>
              <a:rPr lang="ru-RU" sz="2800" dirty="0" smtClean="0">
                <a:solidFill>
                  <a:schemeClr val="tx2"/>
                </a:solidFill>
              </a:rPr>
              <a:t>Системы счисления</a:t>
            </a:r>
          </a:p>
          <a:p>
            <a:pPr marL="457200" indent="-457200">
              <a:lnSpc>
                <a:spcPct val="150000"/>
              </a:lnSpc>
              <a:buAutoNum type="arabicPeriod"/>
            </a:pPr>
            <a:r>
              <a:rPr lang="ru-RU" sz="2800" dirty="0" smtClean="0">
                <a:solidFill>
                  <a:schemeClr val="tx2"/>
                </a:solidFill>
              </a:rPr>
              <a:t>Сложение двоичных чисел</a:t>
            </a:r>
          </a:p>
          <a:p>
            <a:pPr marL="457200" indent="-457200">
              <a:lnSpc>
                <a:spcPct val="150000"/>
              </a:lnSpc>
              <a:buAutoNum type="arabicPeriod"/>
            </a:pPr>
            <a:r>
              <a:rPr lang="ru-RU" sz="2800" dirty="0" smtClean="0">
                <a:solidFill>
                  <a:schemeClr val="tx2"/>
                </a:solidFill>
              </a:rPr>
              <a:t>Представление чисел со знаком</a:t>
            </a:r>
          </a:p>
          <a:p>
            <a:pPr marL="457200" indent="-457200">
              <a:lnSpc>
                <a:spcPct val="150000"/>
              </a:lnSpc>
              <a:buAutoNum type="arabicPeriod"/>
            </a:pPr>
            <a:r>
              <a:rPr lang="ru-RU" sz="2800" dirty="0" smtClean="0">
                <a:solidFill>
                  <a:schemeClr val="tx2"/>
                </a:solidFill>
              </a:rPr>
              <a:t>Вычитание двоичных чисел</a:t>
            </a:r>
          </a:p>
          <a:p>
            <a:pPr marL="457200" indent="-457200">
              <a:lnSpc>
                <a:spcPct val="150000"/>
              </a:lnSpc>
              <a:buAutoNum type="arabicPeriod"/>
            </a:pPr>
            <a:r>
              <a:rPr lang="ru-RU" sz="2800" dirty="0" smtClean="0">
                <a:solidFill>
                  <a:schemeClr val="tx2"/>
                </a:solidFill>
              </a:rPr>
              <a:t>Логические элементы</a:t>
            </a:r>
          </a:p>
          <a:p>
            <a:pPr marL="457200" indent="-457200">
              <a:lnSpc>
                <a:spcPct val="150000"/>
              </a:lnSpc>
              <a:buAutoNum type="arabicPeriod"/>
            </a:pPr>
            <a:r>
              <a:rPr lang="ru-RU" sz="2800" dirty="0" smtClean="0">
                <a:solidFill>
                  <a:schemeClr val="tx2"/>
                </a:solidFill>
              </a:rPr>
              <a:t>Задачи для самостоятельного решения</a:t>
            </a:r>
            <a:endParaRPr lang="ru-RU" sz="2800" dirty="0"/>
          </a:p>
        </p:txBody>
      </p:sp>
    </p:spTree>
    <p:extLst>
      <p:ext uri="{BB962C8B-B14F-4D97-AF65-F5344CB8AC3E}">
        <p14:creationId xmlns:p14="http://schemas.microsoft.com/office/powerpoint/2010/main" val="219754633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Дешифраторы: понятие</a:t>
            </a:r>
            <a:endParaRPr lang="ru-RU" sz="3600" dirty="0">
              <a:solidFill>
                <a:srgbClr val="C00000"/>
              </a:solidFill>
            </a:endParaRPr>
          </a:p>
        </p:txBody>
      </p:sp>
      <p:sp>
        <p:nvSpPr>
          <p:cNvPr id="5" name="Прямоугольник 4"/>
          <p:cNvSpPr/>
          <p:nvPr/>
        </p:nvSpPr>
        <p:spPr>
          <a:xfrm>
            <a:off x="395008" y="908720"/>
            <a:ext cx="8136904" cy="1200329"/>
          </a:xfrm>
          <a:prstGeom prst="rect">
            <a:avLst/>
          </a:prstGeom>
        </p:spPr>
        <p:txBody>
          <a:bodyPr wrap="square">
            <a:spAutoFit/>
          </a:bodyPr>
          <a:lstStyle/>
          <a:p>
            <a:r>
              <a:rPr lang="ru-RU" b="1" dirty="0"/>
              <a:t>Дешифратор (ДШ) преобразует двоичный код на входах в активный сигнал на том выходе, номер которого равен десятичному эквиваленту двоичного кода на входах</a:t>
            </a:r>
            <a:r>
              <a:rPr lang="ru-RU" dirty="0"/>
              <a:t>. В полном дешифраторе количество выходов m = 2</a:t>
            </a:r>
            <a:r>
              <a:rPr lang="ru-RU" baseline="30000" dirty="0"/>
              <a:t>n</a:t>
            </a:r>
            <a:r>
              <a:rPr lang="ru-RU" dirty="0"/>
              <a:t>, где n - число входов. В неполном ДШ m &lt; 2</a:t>
            </a:r>
            <a:r>
              <a:rPr lang="ru-RU" baseline="30000" dirty="0"/>
              <a:t>n</a:t>
            </a:r>
            <a:r>
              <a:rPr lang="ru-RU" dirty="0"/>
              <a:t>. </a:t>
            </a:r>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348880"/>
            <a:ext cx="2484076" cy="2795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Прямоугольник 5"/>
          <p:cNvSpPr/>
          <p:nvPr/>
        </p:nvSpPr>
        <p:spPr>
          <a:xfrm>
            <a:off x="564300" y="5144294"/>
            <a:ext cx="2459328" cy="369332"/>
          </a:xfrm>
          <a:prstGeom prst="rect">
            <a:avLst/>
          </a:prstGeom>
        </p:spPr>
        <p:txBody>
          <a:bodyPr wrap="none">
            <a:spAutoFit/>
          </a:bodyPr>
          <a:lstStyle/>
          <a:p>
            <a:r>
              <a:rPr lang="ru-RU" dirty="0" smtClean="0">
                <a:solidFill>
                  <a:srgbClr val="C00000"/>
                </a:solidFill>
              </a:rPr>
              <a:t>УГО дешифратора 3 в 8</a:t>
            </a:r>
            <a:endParaRPr lang="ru-RU" dirty="0"/>
          </a:p>
        </p:txBody>
      </p:sp>
      <p:sp>
        <p:nvSpPr>
          <p:cNvPr id="7" name="Прямоугольник 6"/>
          <p:cNvSpPr/>
          <p:nvPr/>
        </p:nvSpPr>
        <p:spPr>
          <a:xfrm>
            <a:off x="3275856" y="5315708"/>
            <a:ext cx="5544088" cy="830997"/>
          </a:xfrm>
          <a:prstGeom prst="rect">
            <a:avLst/>
          </a:prstGeom>
        </p:spPr>
        <p:txBody>
          <a:bodyPr wrap="square">
            <a:spAutoFit/>
          </a:bodyPr>
          <a:lstStyle/>
          <a:p>
            <a:r>
              <a:rPr lang="ru-RU" sz="2400" dirty="0" smtClean="0">
                <a:solidFill>
                  <a:schemeClr val="tx2"/>
                </a:solidFill>
              </a:rPr>
              <a:t>В отечественной системе обозначений </a:t>
            </a:r>
            <a:r>
              <a:rPr lang="ru-RU" sz="2400" b="1" dirty="0" smtClean="0">
                <a:solidFill>
                  <a:schemeClr val="tx2"/>
                </a:solidFill>
              </a:rPr>
              <a:t>ИД</a:t>
            </a:r>
            <a:r>
              <a:rPr lang="ru-RU" sz="2400" dirty="0" smtClean="0">
                <a:solidFill>
                  <a:schemeClr val="tx2"/>
                </a:solidFill>
              </a:rPr>
              <a:t> – значит дешифратор (1554ИД7…)</a:t>
            </a:r>
            <a:endParaRPr lang="ru-RU" sz="2400" dirty="0">
              <a:solidFill>
                <a:schemeClr val="tx2"/>
              </a:solidFill>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2379390"/>
            <a:ext cx="5630611" cy="2764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3445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Дешифраторы: понятие</a:t>
            </a:r>
            <a:endParaRPr lang="ru-RU" sz="3600" dirty="0">
              <a:solidFill>
                <a:srgbClr val="C00000"/>
              </a:solidFill>
            </a:endParaRPr>
          </a:p>
        </p:txBody>
      </p:sp>
      <p:sp>
        <p:nvSpPr>
          <p:cNvPr id="5" name="Прямоугольник 4"/>
          <p:cNvSpPr/>
          <p:nvPr/>
        </p:nvSpPr>
        <p:spPr>
          <a:xfrm>
            <a:off x="395008" y="1001053"/>
            <a:ext cx="8136904" cy="461665"/>
          </a:xfrm>
          <a:prstGeom prst="rect">
            <a:avLst/>
          </a:prstGeom>
        </p:spPr>
        <p:txBody>
          <a:bodyPr wrap="square">
            <a:spAutoFit/>
          </a:bodyPr>
          <a:lstStyle/>
          <a:p>
            <a:r>
              <a:rPr lang="ru-RU" sz="2400" b="1" dirty="0" smtClean="0"/>
              <a:t>Дешифратор  со </a:t>
            </a:r>
            <a:r>
              <a:rPr lang="ru-RU" sz="2400" b="1" dirty="0" err="1" smtClean="0"/>
              <a:t>стробирующим</a:t>
            </a:r>
            <a:r>
              <a:rPr lang="ru-RU" sz="2400" b="1" dirty="0" smtClean="0"/>
              <a:t> сигналом</a:t>
            </a:r>
            <a:endParaRPr lang="ru-RU" sz="2400" dirty="0"/>
          </a:p>
        </p:txBody>
      </p:sp>
      <p:sp>
        <p:nvSpPr>
          <p:cNvPr id="6" name="Прямоугольник 5"/>
          <p:cNvSpPr/>
          <p:nvPr/>
        </p:nvSpPr>
        <p:spPr>
          <a:xfrm>
            <a:off x="1238491" y="1802433"/>
            <a:ext cx="550728" cy="369332"/>
          </a:xfrm>
          <a:prstGeom prst="rect">
            <a:avLst/>
          </a:prstGeom>
        </p:spPr>
        <p:txBody>
          <a:bodyPr wrap="none">
            <a:spAutoFit/>
          </a:bodyPr>
          <a:lstStyle/>
          <a:p>
            <a:r>
              <a:rPr lang="ru-RU" dirty="0">
                <a:solidFill>
                  <a:srgbClr val="C00000"/>
                </a:solidFill>
              </a:rPr>
              <a:t>УГО</a:t>
            </a:r>
            <a:endParaRPr lang="ru-RU" dirty="0"/>
          </a:p>
        </p:txBody>
      </p:sp>
      <p:sp>
        <p:nvSpPr>
          <p:cNvPr id="7" name="Прямоугольник 6"/>
          <p:cNvSpPr/>
          <p:nvPr/>
        </p:nvSpPr>
        <p:spPr>
          <a:xfrm>
            <a:off x="4087680" y="4653136"/>
            <a:ext cx="3599872" cy="461665"/>
          </a:xfrm>
          <a:prstGeom prst="rect">
            <a:avLst/>
          </a:prstGeom>
        </p:spPr>
        <p:txBody>
          <a:bodyPr wrap="square">
            <a:spAutoFit/>
          </a:bodyPr>
          <a:lstStyle/>
          <a:p>
            <a:pPr algn="ctr"/>
            <a:r>
              <a:rPr lang="ru-RU" sz="2400" dirty="0" smtClean="0">
                <a:solidFill>
                  <a:srgbClr val="C00000"/>
                </a:solidFill>
              </a:rPr>
              <a:t>Таблица истинности</a:t>
            </a:r>
            <a:endParaRPr lang="ru-RU" sz="2400" dirty="0">
              <a:solidFill>
                <a:srgbClr val="C00000"/>
              </a:solidFill>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090465"/>
            <a:ext cx="2380654" cy="2693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Полилиния 1"/>
          <p:cNvSpPr/>
          <p:nvPr/>
        </p:nvSpPr>
        <p:spPr>
          <a:xfrm>
            <a:off x="970059" y="4556586"/>
            <a:ext cx="2361538" cy="468537"/>
          </a:xfrm>
          <a:custGeom>
            <a:avLst/>
            <a:gdLst>
              <a:gd name="connsiteX0" fmla="*/ 0 w 2361538"/>
              <a:gd name="connsiteY0" fmla="*/ 127221 h 365760"/>
              <a:gd name="connsiteX1" fmla="*/ 39757 w 2361538"/>
              <a:gd name="connsiteY1" fmla="*/ 159026 h 365760"/>
              <a:gd name="connsiteX2" fmla="*/ 95416 w 2361538"/>
              <a:gd name="connsiteY2" fmla="*/ 190831 h 365760"/>
              <a:gd name="connsiteX3" fmla="*/ 143124 w 2361538"/>
              <a:gd name="connsiteY3" fmla="*/ 206734 h 365760"/>
              <a:gd name="connsiteX4" fmla="*/ 206734 w 2361538"/>
              <a:gd name="connsiteY4" fmla="*/ 238539 h 365760"/>
              <a:gd name="connsiteX5" fmla="*/ 230588 w 2361538"/>
              <a:gd name="connsiteY5" fmla="*/ 254441 h 365760"/>
              <a:gd name="connsiteX6" fmla="*/ 278296 w 2361538"/>
              <a:gd name="connsiteY6" fmla="*/ 270344 h 365760"/>
              <a:gd name="connsiteX7" fmla="*/ 357809 w 2361538"/>
              <a:gd name="connsiteY7" fmla="*/ 302149 h 365760"/>
              <a:gd name="connsiteX8" fmla="*/ 405517 w 2361538"/>
              <a:gd name="connsiteY8" fmla="*/ 318052 h 365760"/>
              <a:gd name="connsiteX9" fmla="*/ 437322 w 2361538"/>
              <a:gd name="connsiteY9" fmla="*/ 326003 h 365760"/>
              <a:gd name="connsiteX10" fmla="*/ 477078 w 2361538"/>
              <a:gd name="connsiteY10" fmla="*/ 333955 h 365760"/>
              <a:gd name="connsiteX11" fmla="*/ 540689 w 2361538"/>
              <a:gd name="connsiteY11" fmla="*/ 349857 h 365760"/>
              <a:gd name="connsiteX12" fmla="*/ 962108 w 2361538"/>
              <a:gd name="connsiteY12" fmla="*/ 365760 h 365760"/>
              <a:gd name="connsiteX13" fmla="*/ 1327868 w 2361538"/>
              <a:gd name="connsiteY13" fmla="*/ 357808 h 365760"/>
              <a:gd name="connsiteX14" fmla="*/ 1391478 w 2361538"/>
              <a:gd name="connsiteY14" fmla="*/ 349857 h 365760"/>
              <a:gd name="connsiteX15" fmla="*/ 1470991 w 2361538"/>
              <a:gd name="connsiteY15" fmla="*/ 341906 h 365760"/>
              <a:gd name="connsiteX16" fmla="*/ 1630018 w 2361538"/>
              <a:gd name="connsiteY16" fmla="*/ 333955 h 365760"/>
              <a:gd name="connsiteX17" fmla="*/ 1701579 w 2361538"/>
              <a:gd name="connsiteY17" fmla="*/ 326003 h 365760"/>
              <a:gd name="connsiteX18" fmla="*/ 1725433 w 2361538"/>
              <a:gd name="connsiteY18" fmla="*/ 310101 h 365760"/>
              <a:gd name="connsiteX19" fmla="*/ 1757238 w 2361538"/>
              <a:gd name="connsiteY19" fmla="*/ 302149 h 365760"/>
              <a:gd name="connsiteX20" fmla="*/ 1796995 w 2361538"/>
              <a:gd name="connsiteY20" fmla="*/ 286247 h 365760"/>
              <a:gd name="connsiteX21" fmla="*/ 1828800 w 2361538"/>
              <a:gd name="connsiteY21" fmla="*/ 278295 h 365760"/>
              <a:gd name="connsiteX22" fmla="*/ 1860605 w 2361538"/>
              <a:gd name="connsiteY22" fmla="*/ 262393 h 365760"/>
              <a:gd name="connsiteX23" fmla="*/ 1908313 w 2361538"/>
              <a:gd name="connsiteY23" fmla="*/ 246490 h 365760"/>
              <a:gd name="connsiteX24" fmla="*/ 1940118 w 2361538"/>
              <a:gd name="connsiteY24" fmla="*/ 230588 h 365760"/>
              <a:gd name="connsiteX25" fmla="*/ 1987826 w 2361538"/>
              <a:gd name="connsiteY25" fmla="*/ 214685 h 365760"/>
              <a:gd name="connsiteX26" fmla="*/ 2043485 w 2361538"/>
              <a:gd name="connsiteY26" fmla="*/ 182880 h 365760"/>
              <a:gd name="connsiteX27" fmla="*/ 2099144 w 2361538"/>
              <a:gd name="connsiteY27" fmla="*/ 159026 h 365760"/>
              <a:gd name="connsiteX28" fmla="*/ 2194560 w 2361538"/>
              <a:gd name="connsiteY28" fmla="*/ 119269 h 365760"/>
              <a:gd name="connsiteX29" fmla="*/ 2250219 w 2361538"/>
              <a:gd name="connsiteY29" fmla="*/ 87464 h 365760"/>
              <a:gd name="connsiteX30" fmla="*/ 2297927 w 2361538"/>
              <a:gd name="connsiteY30" fmla="*/ 55659 h 365760"/>
              <a:gd name="connsiteX31" fmla="*/ 2321781 w 2361538"/>
              <a:gd name="connsiteY31" fmla="*/ 39756 h 365760"/>
              <a:gd name="connsiteX32" fmla="*/ 2345635 w 2361538"/>
              <a:gd name="connsiteY32" fmla="*/ 23854 h 365760"/>
              <a:gd name="connsiteX33" fmla="*/ 2361538 w 2361538"/>
              <a:gd name="connsiteY33" fmla="*/ 0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361538" h="365760">
                <a:moveTo>
                  <a:pt x="0" y="127221"/>
                </a:moveTo>
                <a:cubicBezTo>
                  <a:pt x="13252" y="137823"/>
                  <a:pt x="26180" y="148843"/>
                  <a:pt x="39757" y="159026"/>
                </a:cubicBezTo>
                <a:cubicBezTo>
                  <a:pt x="56148" y="171319"/>
                  <a:pt x="76554" y="183286"/>
                  <a:pt x="95416" y="190831"/>
                </a:cubicBezTo>
                <a:cubicBezTo>
                  <a:pt x="110980" y="197057"/>
                  <a:pt x="128131" y="199237"/>
                  <a:pt x="143124" y="206734"/>
                </a:cubicBezTo>
                <a:cubicBezTo>
                  <a:pt x="164327" y="217336"/>
                  <a:pt x="187009" y="225390"/>
                  <a:pt x="206734" y="238539"/>
                </a:cubicBezTo>
                <a:cubicBezTo>
                  <a:pt x="214685" y="243840"/>
                  <a:pt x="221855" y="250560"/>
                  <a:pt x="230588" y="254441"/>
                </a:cubicBezTo>
                <a:cubicBezTo>
                  <a:pt x="245906" y="261249"/>
                  <a:pt x="263303" y="262847"/>
                  <a:pt x="278296" y="270344"/>
                </a:cubicBezTo>
                <a:cubicBezTo>
                  <a:pt x="325098" y="293745"/>
                  <a:pt x="298851" y="282496"/>
                  <a:pt x="357809" y="302149"/>
                </a:cubicBezTo>
                <a:lnTo>
                  <a:pt x="405517" y="318052"/>
                </a:lnTo>
                <a:cubicBezTo>
                  <a:pt x="416119" y="320702"/>
                  <a:pt x="426654" y="323632"/>
                  <a:pt x="437322" y="326003"/>
                </a:cubicBezTo>
                <a:cubicBezTo>
                  <a:pt x="450515" y="328935"/>
                  <a:pt x="463967" y="330677"/>
                  <a:pt x="477078" y="333955"/>
                </a:cubicBezTo>
                <a:cubicBezTo>
                  <a:pt x="515390" y="343533"/>
                  <a:pt x="490074" y="344529"/>
                  <a:pt x="540689" y="349857"/>
                </a:cubicBezTo>
                <a:cubicBezTo>
                  <a:pt x="664011" y="362838"/>
                  <a:pt x="868131" y="363350"/>
                  <a:pt x="962108" y="365760"/>
                </a:cubicBezTo>
                <a:lnTo>
                  <a:pt x="1327868" y="357808"/>
                </a:lnTo>
                <a:cubicBezTo>
                  <a:pt x="1349222" y="357017"/>
                  <a:pt x="1370240" y="352217"/>
                  <a:pt x="1391478" y="349857"/>
                </a:cubicBezTo>
                <a:cubicBezTo>
                  <a:pt x="1417952" y="346916"/>
                  <a:pt x="1444413" y="343678"/>
                  <a:pt x="1470991" y="341906"/>
                </a:cubicBezTo>
                <a:cubicBezTo>
                  <a:pt x="1523949" y="338376"/>
                  <a:pt x="1577009" y="336605"/>
                  <a:pt x="1630018" y="333955"/>
                </a:cubicBezTo>
                <a:cubicBezTo>
                  <a:pt x="1653872" y="331304"/>
                  <a:pt x="1678295" y="331824"/>
                  <a:pt x="1701579" y="326003"/>
                </a:cubicBezTo>
                <a:cubicBezTo>
                  <a:pt x="1710850" y="323685"/>
                  <a:pt x="1716649" y="313865"/>
                  <a:pt x="1725433" y="310101"/>
                </a:cubicBezTo>
                <a:cubicBezTo>
                  <a:pt x="1735477" y="305796"/>
                  <a:pt x="1746871" y="305605"/>
                  <a:pt x="1757238" y="302149"/>
                </a:cubicBezTo>
                <a:cubicBezTo>
                  <a:pt x="1770779" y="297635"/>
                  <a:pt x="1783454" y="290761"/>
                  <a:pt x="1796995" y="286247"/>
                </a:cubicBezTo>
                <a:cubicBezTo>
                  <a:pt x="1807362" y="282791"/>
                  <a:pt x="1818568" y="282132"/>
                  <a:pt x="1828800" y="278295"/>
                </a:cubicBezTo>
                <a:cubicBezTo>
                  <a:pt x="1839898" y="274133"/>
                  <a:pt x="1849600" y="266795"/>
                  <a:pt x="1860605" y="262393"/>
                </a:cubicBezTo>
                <a:cubicBezTo>
                  <a:pt x="1876169" y="256167"/>
                  <a:pt x="1892749" y="252716"/>
                  <a:pt x="1908313" y="246490"/>
                </a:cubicBezTo>
                <a:cubicBezTo>
                  <a:pt x="1919318" y="242088"/>
                  <a:pt x="1929113" y="234990"/>
                  <a:pt x="1940118" y="230588"/>
                </a:cubicBezTo>
                <a:cubicBezTo>
                  <a:pt x="1955682" y="224362"/>
                  <a:pt x="1987826" y="214685"/>
                  <a:pt x="1987826" y="214685"/>
                </a:cubicBezTo>
                <a:cubicBezTo>
                  <a:pt x="2064735" y="157003"/>
                  <a:pt x="1982774" y="213236"/>
                  <a:pt x="2043485" y="182880"/>
                </a:cubicBezTo>
                <a:cubicBezTo>
                  <a:pt x="2098397" y="155424"/>
                  <a:pt x="2032950" y="175574"/>
                  <a:pt x="2099144" y="159026"/>
                </a:cubicBezTo>
                <a:cubicBezTo>
                  <a:pt x="2172529" y="122334"/>
                  <a:pt x="2139757" y="132971"/>
                  <a:pt x="2194560" y="119269"/>
                </a:cubicBezTo>
                <a:cubicBezTo>
                  <a:pt x="2298888" y="41022"/>
                  <a:pt x="2172166" y="130826"/>
                  <a:pt x="2250219" y="87464"/>
                </a:cubicBezTo>
                <a:cubicBezTo>
                  <a:pt x="2266926" y="78182"/>
                  <a:pt x="2282024" y="66261"/>
                  <a:pt x="2297927" y="55659"/>
                </a:cubicBezTo>
                <a:lnTo>
                  <a:pt x="2321781" y="39756"/>
                </a:lnTo>
                <a:lnTo>
                  <a:pt x="2345635" y="23854"/>
                </a:lnTo>
                <a:lnTo>
                  <a:pt x="2361538" y="0"/>
                </a:lnTo>
              </a:path>
            </a:pathLst>
          </a:custGeom>
          <a:noFill/>
          <a:ln>
            <a:headEnd type="stealt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802433"/>
            <a:ext cx="5832647" cy="2754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645091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Дешифраторы: понятие</a:t>
            </a:r>
            <a:endParaRPr lang="ru-RU" sz="3600" dirty="0">
              <a:solidFill>
                <a:srgbClr val="C00000"/>
              </a:solidFill>
            </a:endParaRPr>
          </a:p>
        </p:txBody>
      </p:sp>
      <p:pic>
        <p:nvPicPr>
          <p:cNvPr id="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0200" y="1314972"/>
            <a:ext cx="3785564" cy="1832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Прямоугольник 6"/>
          <p:cNvSpPr/>
          <p:nvPr/>
        </p:nvSpPr>
        <p:spPr>
          <a:xfrm>
            <a:off x="3779912" y="1371764"/>
            <a:ext cx="1301959" cy="338554"/>
          </a:xfrm>
          <a:prstGeom prst="rect">
            <a:avLst/>
          </a:prstGeom>
        </p:spPr>
        <p:txBody>
          <a:bodyPr wrap="none">
            <a:spAutoFit/>
          </a:bodyPr>
          <a:lstStyle/>
          <a:p>
            <a:r>
              <a:rPr lang="en-US" sz="1600" dirty="0" smtClean="0">
                <a:solidFill>
                  <a:srgbClr val="C00000"/>
                </a:solidFill>
              </a:rPr>
              <a:t>/X3*/</a:t>
            </a:r>
            <a:r>
              <a:rPr lang="en-US" sz="1600" dirty="0">
                <a:solidFill>
                  <a:srgbClr val="C00000"/>
                </a:solidFill>
              </a:rPr>
              <a:t>X2*/X1 </a:t>
            </a:r>
            <a:endParaRPr lang="ru-RU" sz="1600" dirty="0">
              <a:solidFill>
                <a:srgbClr val="C00000"/>
              </a:solidFill>
            </a:endParaRPr>
          </a:p>
        </p:txBody>
      </p:sp>
      <p:sp>
        <p:nvSpPr>
          <p:cNvPr id="14" name="Прямоугольник 13"/>
          <p:cNvSpPr/>
          <p:nvPr/>
        </p:nvSpPr>
        <p:spPr>
          <a:xfrm>
            <a:off x="3849359" y="2089308"/>
            <a:ext cx="1223412" cy="338554"/>
          </a:xfrm>
          <a:prstGeom prst="rect">
            <a:avLst/>
          </a:prstGeom>
        </p:spPr>
        <p:txBody>
          <a:bodyPr wrap="none">
            <a:spAutoFit/>
          </a:bodyPr>
          <a:lstStyle/>
          <a:p>
            <a:r>
              <a:rPr lang="en-US" sz="1600" dirty="0">
                <a:solidFill>
                  <a:srgbClr val="C00000"/>
                </a:solidFill>
              </a:rPr>
              <a:t>/X3*/</a:t>
            </a:r>
            <a:r>
              <a:rPr lang="en-US" sz="1600" dirty="0" smtClean="0">
                <a:solidFill>
                  <a:srgbClr val="C00000"/>
                </a:solidFill>
              </a:rPr>
              <a:t>X2*X1 </a:t>
            </a:r>
            <a:endParaRPr lang="ru-RU" sz="1600" dirty="0">
              <a:solidFill>
                <a:srgbClr val="C00000"/>
              </a:solidFill>
            </a:endParaRPr>
          </a:p>
        </p:txBody>
      </p:sp>
      <p:sp>
        <p:nvSpPr>
          <p:cNvPr id="15" name="Прямоугольник 14"/>
          <p:cNvSpPr/>
          <p:nvPr/>
        </p:nvSpPr>
        <p:spPr>
          <a:xfrm>
            <a:off x="3871312" y="2706603"/>
            <a:ext cx="1223412" cy="338554"/>
          </a:xfrm>
          <a:prstGeom prst="rect">
            <a:avLst/>
          </a:prstGeom>
        </p:spPr>
        <p:txBody>
          <a:bodyPr wrap="none">
            <a:spAutoFit/>
          </a:bodyPr>
          <a:lstStyle/>
          <a:p>
            <a:r>
              <a:rPr lang="en-US" sz="1600" dirty="0">
                <a:solidFill>
                  <a:srgbClr val="C00000"/>
                </a:solidFill>
              </a:rPr>
              <a:t>/</a:t>
            </a:r>
            <a:r>
              <a:rPr lang="en-US" sz="1600" dirty="0" smtClean="0">
                <a:solidFill>
                  <a:srgbClr val="C00000"/>
                </a:solidFill>
              </a:rPr>
              <a:t>X3*X2</a:t>
            </a:r>
            <a:r>
              <a:rPr lang="en-US" sz="1600" dirty="0">
                <a:solidFill>
                  <a:srgbClr val="C00000"/>
                </a:solidFill>
              </a:rPr>
              <a:t>*/X1 </a:t>
            </a:r>
            <a:endParaRPr lang="ru-RU" sz="1600" dirty="0">
              <a:solidFill>
                <a:srgbClr val="C00000"/>
              </a:solidFill>
            </a:endParaRPr>
          </a:p>
        </p:txBody>
      </p:sp>
      <p:sp>
        <p:nvSpPr>
          <p:cNvPr id="16" name="Прямоугольник 15"/>
          <p:cNvSpPr/>
          <p:nvPr/>
        </p:nvSpPr>
        <p:spPr>
          <a:xfrm>
            <a:off x="3947943" y="3387531"/>
            <a:ext cx="1144865" cy="338554"/>
          </a:xfrm>
          <a:prstGeom prst="rect">
            <a:avLst/>
          </a:prstGeom>
        </p:spPr>
        <p:txBody>
          <a:bodyPr wrap="none">
            <a:spAutoFit/>
          </a:bodyPr>
          <a:lstStyle/>
          <a:p>
            <a:r>
              <a:rPr lang="en-US" sz="1600" dirty="0">
                <a:solidFill>
                  <a:srgbClr val="C00000"/>
                </a:solidFill>
              </a:rPr>
              <a:t>/</a:t>
            </a:r>
            <a:r>
              <a:rPr lang="en-US" sz="1600" dirty="0" smtClean="0">
                <a:solidFill>
                  <a:srgbClr val="C00000"/>
                </a:solidFill>
              </a:rPr>
              <a:t>X3*X2*X1 </a:t>
            </a:r>
            <a:endParaRPr lang="ru-RU" sz="1600" dirty="0">
              <a:solidFill>
                <a:srgbClr val="C00000"/>
              </a:solidFill>
            </a:endParaRPr>
          </a:p>
        </p:txBody>
      </p:sp>
      <p:sp>
        <p:nvSpPr>
          <p:cNvPr id="17" name="Прямоугольник 16"/>
          <p:cNvSpPr/>
          <p:nvPr/>
        </p:nvSpPr>
        <p:spPr>
          <a:xfrm>
            <a:off x="3947943" y="4097652"/>
            <a:ext cx="1223412" cy="338554"/>
          </a:xfrm>
          <a:prstGeom prst="rect">
            <a:avLst/>
          </a:prstGeom>
        </p:spPr>
        <p:txBody>
          <a:bodyPr wrap="none">
            <a:spAutoFit/>
          </a:bodyPr>
          <a:lstStyle/>
          <a:p>
            <a:r>
              <a:rPr lang="en-US" sz="1600" dirty="0" smtClean="0">
                <a:solidFill>
                  <a:srgbClr val="C00000"/>
                </a:solidFill>
              </a:rPr>
              <a:t>X3</a:t>
            </a:r>
            <a:r>
              <a:rPr lang="en-US" sz="1600" dirty="0">
                <a:solidFill>
                  <a:srgbClr val="C00000"/>
                </a:solidFill>
              </a:rPr>
              <a:t>*/X2*/X1 </a:t>
            </a:r>
            <a:endParaRPr lang="ru-RU" sz="1600" dirty="0">
              <a:solidFill>
                <a:srgbClr val="C00000"/>
              </a:solidFill>
            </a:endParaRPr>
          </a:p>
        </p:txBody>
      </p:sp>
      <p:sp>
        <p:nvSpPr>
          <p:cNvPr id="18" name="Прямоугольник 17"/>
          <p:cNvSpPr/>
          <p:nvPr/>
        </p:nvSpPr>
        <p:spPr>
          <a:xfrm>
            <a:off x="3969896" y="4802489"/>
            <a:ext cx="1144865" cy="338554"/>
          </a:xfrm>
          <a:prstGeom prst="rect">
            <a:avLst/>
          </a:prstGeom>
        </p:spPr>
        <p:txBody>
          <a:bodyPr wrap="none">
            <a:spAutoFit/>
          </a:bodyPr>
          <a:lstStyle/>
          <a:p>
            <a:r>
              <a:rPr lang="en-US" sz="1600" dirty="0" smtClean="0">
                <a:solidFill>
                  <a:srgbClr val="C00000"/>
                </a:solidFill>
              </a:rPr>
              <a:t>X3</a:t>
            </a:r>
            <a:r>
              <a:rPr lang="en-US" sz="1600" dirty="0">
                <a:solidFill>
                  <a:srgbClr val="C00000"/>
                </a:solidFill>
              </a:rPr>
              <a:t>*/</a:t>
            </a:r>
            <a:r>
              <a:rPr lang="en-US" sz="1600" dirty="0" smtClean="0">
                <a:solidFill>
                  <a:srgbClr val="C00000"/>
                </a:solidFill>
              </a:rPr>
              <a:t>X2*X1 </a:t>
            </a:r>
            <a:endParaRPr lang="ru-RU" sz="1600" dirty="0">
              <a:solidFill>
                <a:srgbClr val="C00000"/>
              </a:solidFill>
            </a:endParaRPr>
          </a:p>
        </p:txBody>
      </p:sp>
      <p:sp>
        <p:nvSpPr>
          <p:cNvPr id="19" name="Прямоугольник 18"/>
          <p:cNvSpPr/>
          <p:nvPr/>
        </p:nvSpPr>
        <p:spPr>
          <a:xfrm>
            <a:off x="4007253" y="5445224"/>
            <a:ext cx="1144865" cy="338554"/>
          </a:xfrm>
          <a:prstGeom prst="rect">
            <a:avLst/>
          </a:prstGeom>
        </p:spPr>
        <p:txBody>
          <a:bodyPr wrap="none">
            <a:spAutoFit/>
          </a:bodyPr>
          <a:lstStyle/>
          <a:p>
            <a:r>
              <a:rPr lang="en-US" sz="1600" dirty="0" smtClean="0">
                <a:solidFill>
                  <a:srgbClr val="C00000"/>
                </a:solidFill>
              </a:rPr>
              <a:t>X3*X2</a:t>
            </a:r>
            <a:r>
              <a:rPr lang="en-US" sz="1600" dirty="0">
                <a:solidFill>
                  <a:srgbClr val="C00000"/>
                </a:solidFill>
              </a:rPr>
              <a:t>*/X1 </a:t>
            </a:r>
            <a:endParaRPr lang="ru-RU" sz="1600" dirty="0">
              <a:solidFill>
                <a:srgbClr val="C00000"/>
              </a:solidFill>
            </a:endParaRPr>
          </a:p>
        </p:txBody>
      </p:sp>
      <p:sp>
        <p:nvSpPr>
          <p:cNvPr id="20" name="Прямоугольник 19"/>
          <p:cNvSpPr/>
          <p:nvPr/>
        </p:nvSpPr>
        <p:spPr>
          <a:xfrm>
            <a:off x="3982408" y="6093296"/>
            <a:ext cx="957313" cy="307777"/>
          </a:xfrm>
          <a:prstGeom prst="rect">
            <a:avLst/>
          </a:prstGeom>
        </p:spPr>
        <p:txBody>
          <a:bodyPr wrap="none">
            <a:spAutoFit/>
          </a:bodyPr>
          <a:lstStyle/>
          <a:p>
            <a:r>
              <a:rPr lang="en-US" sz="1400" dirty="0" smtClean="0">
                <a:solidFill>
                  <a:srgbClr val="C00000"/>
                </a:solidFill>
              </a:rPr>
              <a:t>X3*X2*X1 </a:t>
            </a:r>
            <a:endParaRPr lang="ru-RU" sz="1400" dirty="0">
              <a:solidFill>
                <a:srgbClr val="C00000"/>
              </a:solidFill>
            </a:endParaRPr>
          </a:p>
        </p:txBody>
      </p:sp>
      <p:pic>
        <p:nvPicPr>
          <p:cNvPr id="153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028789"/>
            <a:ext cx="3384376" cy="5640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Прямоугольник 5"/>
          <p:cNvSpPr/>
          <p:nvPr/>
        </p:nvSpPr>
        <p:spPr>
          <a:xfrm>
            <a:off x="2843807" y="585554"/>
            <a:ext cx="5894549" cy="646331"/>
          </a:xfrm>
          <a:prstGeom prst="rect">
            <a:avLst/>
          </a:prstGeom>
        </p:spPr>
        <p:txBody>
          <a:bodyPr wrap="square">
            <a:spAutoFit/>
          </a:bodyPr>
          <a:lstStyle/>
          <a:p>
            <a:pPr algn="r"/>
            <a:r>
              <a:rPr lang="ru-RU" dirty="0" smtClean="0">
                <a:solidFill>
                  <a:schemeClr val="tx2"/>
                </a:solidFill>
              </a:rPr>
              <a:t>Реализация </a:t>
            </a:r>
          </a:p>
          <a:p>
            <a:pPr algn="r"/>
            <a:r>
              <a:rPr lang="ru-RU" dirty="0" smtClean="0">
                <a:solidFill>
                  <a:schemeClr val="tx2"/>
                </a:solidFill>
              </a:rPr>
              <a:t>на логических элементах</a:t>
            </a:r>
            <a:endParaRPr lang="ru-RU" dirty="0">
              <a:solidFill>
                <a:schemeClr val="tx2"/>
              </a:solidFill>
            </a:endParaRPr>
          </a:p>
        </p:txBody>
      </p:sp>
      <p:pic>
        <p:nvPicPr>
          <p:cNvPr id="1536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348" y="3562560"/>
            <a:ext cx="3173668" cy="3185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Прямоугольник 12"/>
          <p:cNvSpPr/>
          <p:nvPr/>
        </p:nvSpPr>
        <p:spPr>
          <a:xfrm>
            <a:off x="982638" y="908719"/>
            <a:ext cx="2437233" cy="581962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Стрелка вправо 20"/>
          <p:cNvSpPr/>
          <p:nvPr/>
        </p:nvSpPr>
        <p:spPr>
          <a:xfrm>
            <a:off x="5152118" y="4802489"/>
            <a:ext cx="496230" cy="6427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7600193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124744"/>
            <a:ext cx="7182555" cy="4885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Дешифраторы: понятие</a:t>
            </a:r>
            <a:endParaRPr lang="ru-RU" sz="3600" dirty="0">
              <a:solidFill>
                <a:srgbClr val="C00000"/>
              </a:solidFill>
            </a:endParaRPr>
          </a:p>
        </p:txBody>
      </p:sp>
      <p:sp>
        <p:nvSpPr>
          <p:cNvPr id="6" name="Прямоугольник 5"/>
          <p:cNvSpPr/>
          <p:nvPr/>
        </p:nvSpPr>
        <p:spPr>
          <a:xfrm>
            <a:off x="1475656" y="5396096"/>
            <a:ext cx="3777765" cy="646331"/>
          </a:xfrm>
          <a:prstGeom prst="rect">
            <a:avLst/>
          </a:prstGeom>
        </p:spPr>
        <p:txBody>
          <a:bodyPr wrap="none">
            <a:spAutoFit/>
          </a:bodyPr>
          <a:lstStyle/>
          <a:p>
            <a:r>
              <a:rPr lang="ru-RU" dirty="0" smtClean="0">
                <a:solidFill>
                  <a:schemeClr val="tx2"/>
                </a:solidFill>
              </a:rPr>
              <a:t>Различные варианты дешифраторов</a:t>
            </a:r>
          </a:p>
          <a:p>
            <a:r>
              <a:rPr lang="ru-RU" dirty="0" smtClean="0">
                <a:solidFill>
                  <a:schemeClr val="tx2"/>
                </a:solidFill>
              </a:rPr>
              <a:t>(реальные микросхемы)</a:t>
            </a:r>
            <a:endParaRPr lang="ru-RU" dirty="0">
              <a:solidFill>
                <a:schemeClr val="tx2"/>
              </a:solidFill>
            </a:endParaRPr>
          </a:p>
        </p:txBody>
      </p:sp>
    </p:spTree>
    <p:extLst>
      <p:ext uri="{BB962C8B-B14F-4D97-AF65-F5344CB8AC3E}">
        <p14:creationId xmlns:p14="http://schemas.microsoft.com/office/powerpoint/2010/main" val="30256518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3075" y="740027"/>
            <a:ext cx="3531027" cy="5375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17" y="848163"/>
            <a:ext cx="3952816" cy="4755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Дешифраторы: каскадирование</a:t>
            </a:r>
            <a:endParaRPr lang="ru-RU" sz="3600" dirty="0">
              <a:solidFill>
                <a:srgbClr val="C00000"/>
              </a:solidFill>
            </a:endParaRPr>
          </a:p>
        </p:txBody>
      </p:sp>
      <p:sp>
        <p:nvSpPr>
          <p:cNvPr id="6" name="Прямоугольник 5"/>
          <p:cNvSpPr/>
          <p:nvPr/>
        </p:nvSpPr>
        <p:spPr>
          <a:xfrm>
            <a:off x="1043608" y="5751608"/>
            <a:ext cx="2593018" cy="400110"/>
          </a:xfrm>
          <a:prstGeom prst="rect">
            <a:avLst/>
          </a:prstGeom>
        </p:spPr>
        <p:txBody>
          <a:bodyPr wrap="none">
            <a:spAutoFit/>
          </a:bodyPr>
          <a:lstStyle/>
          <a:p>
            <a:r>
              <a:rPr lang="ru-RU" sz="2000" dirty="0" smtClean="0">
                <a:solidFill>
                  <a:schemeClr val="tx2"/>
                </a:solidFill>
              </a:rPr>
              <a:t>на 3 в 8 сделать 4 в 16</a:t>
            </a:r>
            <a:endParaRPr lang="ru-RU" sz="2000" dirty="0">
              <a:solidFill>
                <a:schemeClr val="tx2"/>
              </a:solidFill>
            </a:endParaRPr>
          </a:p>
        </p:txBody>
      </p:sp>
      <p:sp>
        <p:nvSpPr>
          <p:cNvPr id="7" name="Прямоугольник 6"/>
          <p:cNvSpPr/>
          <p:nvPr/>
        </p:nvSpPr>
        <p:spPr>
          <a:xfrm>
            <a:off x="5652120" y="6171842"/>
            <a:ext cx="2593018" cy="400110"/>
          </a:xfrm>
          <a:prstGeom prst="rect">
            <a:avLst/>
          </a:prstGeom>
        </p:spPr>
        <p:txBody>
          <a:bodyPr wrap="none">
            <a:spAutoFit/>
          </a:bodyPr>
          <a:lstStyle/>
          <a:p>
            <a:r>
              <a:rPr lang="ru-RU" sz="2000" dirty="0" smtClean="0">
                <a:solidFill>
                  <a:schemeClr val="tx2"/>
                </a:solidFill>
              </a:rPr>
              <a:t>на 2 в 4 сделать 4 в 16</a:t>
            </a:r>
            <a:endParaRPr lang="ru-RU" sz="2000" dirty="0">
              <a:solidFill>
                <a:schemeClr val="tx2"/>
              </a:solidFill>
            </a:endParaRPr>
          </a:p>
        </p:txBody>
      </p:sp>
    </p:spTree>
    <p:extLst>
      <p:ext uri="{BB962C8B-B14F-4D97-AF65-F5344CB8AC3E}">
        <p14:creationId xmlns:p14="http://schemas.microsoft.com/office/powerpoint/2010/main" val="37097926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852488"/>
            <a:ext cx="5019675" cy="515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Дешифраторы: каскадирование</a:t>
            </a:r>
            <a:endParaRPr lang="ru-RU" sz="3600" dirty="0">
              <a:solidFill>
                <a:srgbClr val="C00000"/>
              </a:solidFill>
            </a:endParaRPr>
          </a:p>
        </p:txBody>
      </p:sp>
      <p:sp>
        <p:nvSpPr>
          <p:cNvPr id="6" name="Прямоугольник 5"/>
          <p:cNvSpPr/>
          <p:nvPr/>
        </p:nvSpPr>
        <p:spPr>
          <a:xfrm>
            <a:off x="1683516" y="5925903"/>
            <a:ext cx="2290050" cy="400110"/>
          </a:xfrm>
          <a:prstGeom prst="rect">
            <a:avLst/>
          </a:prstGeom>
        </p:spPr>
        <p:txBody>
          <a:bodyPr wrap="none">
            <a:spAutoFit/>
          </a:bodyPr>
          <a:lstStyle/>
          <a:p>
            <a:r>
              <a:rPr lang="ru-RU" sz="2000" dirty="0" smtClean="0">
                <a:solidFill>
                  <a:schemeClr val="tx2"/>
                </a:solidFill>
              </a:rPr>
              <a:t>на </a:t>
            </a:r>
            <a:r>
              <a:rPr lang="en-US" sz="2000" dirty="0" smtClean="0">
                <a:solidFill>
                  <a:schemeClr val="tx2"/>
                </a:solidFill>
              </a:rPr>
              <a:t>2</a:t>
            </a:r>
            <a:r>
              <a:rPr lang="ru-RU" sz="2000" dirty="0" smtClean="0">
                <a:solidFill>
                  <a:schemeClr val="tx2"/>
                </a:solidFill>
              </a:rPr>
              <a:t>в</a:t>
            </a:r>
            <a:r>
              <a:rPr lang="en-US" sz="2000" dirty="0" smtClean="0">
                <a:solidFill>
                  <a:schemeClr val="tx2"/>
                </a:solidFill>
              </a:rPr>
              <a:t>4</a:t>
            </a:r>
            <a:r>
              <a:rPr lang="ru-RU" sz="2000" dirty="0" smtClean="0">
                <a:solidFill>
                  <a:schemeClr val="tx2"/>
                </a:solidFill>
              </a:rPr>
              <a:t> сделать </a:t>
            </a:r>
            <a:r>
              <a:rPr lang="en-US" sz="2000" dirty="0" smtClean="0">
                <a:solidFill>
                  <a:schemeClr val="tx2"/>
                </a:solidFill>
              </a:rPr>
              <a:t>3</a:t>
            </a:r>
            <a:r>
              <a:rPr lang="ru-RU" sz="2000" dirty="0" smtClean="0">
                <a:solidFill>
                  <a:schemeClr val="tx2"/>
                </a:solidFill>
              </a:rPr>
              <a:t>в</a:t>
            </a:r>
            <a:r>
              <a:rPr lang="en-US" sz="2000" dirty="0" smtClean="0">
                <a:solidFill>
                  <a:schemeClr val="tx2"/>
                </a:solidFill>
              </a:rPr>
              <a:t>8</a:t>
            </a:r>
            <a:endParaRPr lang="ru-RU" sz="2000" dirty="0">
              <a:solidFill>
                <a:schemeClr val="tx2"/>
              </a:solidFill>
            </a:endParaRPr>
          </a:p>
        </p:txBody>
      </p:sp>
      <p:sp>
        <p:nvSpPr>
          <p:cNvPr id="2" name="Прямоугольник 1"/>
          <p:cNvSpPr/>
          <p:nvPr/>
        </p:nvSpPr>
        <p:spPr>
          <a:xfrm>
            <a:off x="891428" y="653350"/>
            <a:ext cx="3888432" cy="523989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2175" y="1700808"/>
            <a:ext cx="2800350" cy="284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Стрелка вправо 2"/>
          <p:cNvSpPr/>
          <p:nvPr/>
        </p:nvSpPr>
        <p:spPr>
          <a:xfrm>
            <a:off x="5271195" y="2852936"/>
            <a:ext cx="596949"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7867885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8643" y="3789040"/>
            <a:ext cx="5030172" cy="2690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75" y="1703810"/>
            <a:ext cx="4495233" cy="2301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Дешифраторы: применение</a:t>
            </a:r>
            <a:endParaRPr lang="ru-RU" sz="3600" dirty="0">
              <a:solidFill>
                <a:srgbClr val="C00000"/>
              </a:solidFill>
            </a:endParaRPr>
          </a:p>
        </p:txBody>
      </p:sp>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692696"/>
            <a:ext cx="4320480" cy="960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008" y="735158"/>
            <a:ext cx="4164495" cy="1987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760228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Шифраторы: понятие</a:t>
            </a:r>
            <a:endParaRPr lang="ru-RU" dirty="0">
              <a:solidFill>
                <a:srgbClr val="C00000"/>
              </a:solidFill>
            </a:endParaRPr>
          </a:p>
        </p:txBody>
      </p:sp>
      <p:sp>
        <p:nvSpPr>
          <p:cNvPr id="2" name="Прямоугольник 1"/>
          <p:cNvSpPr/>
          <p:nvPr/>
        </p:nvSpPr>
        <p:spPr>
          <a:xfrm>
            <a:off x="251520" y="692696"/>
            <a:ext cx="8640960" cy="1631216"/>
          </a:xfrm>
          <a:prstGeom prst="rect">
            <a:avLst/>
          </a:prstGeom>
        </p:spPr>
        <p:txBody>
          <a:bodyPr wrap="square">
            <a:spAutoFit/>
          </a:bodyPr>
          <a:lstStyle/>
          <a:p>
            <a:r>
              <a:rPr lang="ru-RU" sz="2000" b="1" dirty="0"/>
              <a:t>Шифраторы</a:t>
            </a:r>
            <a:r>
              <a:rPr lang="ru-RU" sz="2000" dirty="0"/>
              <a:t> – устройства, осуществляющие преобразование десятичных чисел в двоичный код. Шифратор содержит m входов, последовательно пронумерованных десятичными числами (0,1,2, ..., </a:t>
            </a:r>
            <a:r>
              <a:rPr lang="ru-RU" sz="2000" i="1" dirty="0"/>
              <a:t>m-1</a:t>
            </a:r>
            <a:r>
              <a:rPr lang="ru-RU" sz="2000" dirty="0"/>
              <a:t>) и </a:t>
            </a:r>
            <a:r>
              <a:rPr lang="ru-RU" sz="2000" i="1" dirty="0"/>
              <a:t>n</a:t>
            </a:r>
            <a:r>
              <a:rPr lang="ru-RU" sz="2000" dirty="0"/>
              <a:t> выходов. Подача сигнала на один из входов приводит к появлению на выходах n-разрядного двоичного кода, соответствующего номеру возведенного входа</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245" y="2323912"/>
            <a:ext cx="1840484"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2241585"/>
            <a:ext cx="4104456" cy="2314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Прямоугольник 6"/>
          <p:cNvSpPr/>
          <p:nvPr/>
        </p:nvSpPr>
        <p:spPr>
          <a:xfrm>
            <a:off x="283244" y="4725144"/>
            <a:ext cx="8712968" cy="1938992"/>
          </a:xfrm>
          <a:prstGeom prst="rect">
            <a:avLst/>
          </a:prstGeom>
        </p:spPr>
        <p:txBody>
          <a:bodyPr wrap="square">
            <a:spAutoFit/>
          </a:bodyPr>
          <a:lstStyle/>
          <a:p>
            <a:r>
              <a:rPr lang="ru-RU" sz="2000" dirty="0" smtClean="0"/>
              <a:t>Наиболее часто шифраторы применяют для сокращения количества сигнальных линий, что очень удобно при передачи сигналов на большие расстояния, но при этом, входные сигналы не должны приходить одновременно на все входы. Наличие у шифратора дополнительных входных и выходных линий позволяет объединить их для увеличении разрядности шифратора, но только с помощью дополнительных логических элементов.</a:t>
            </a:r>
            <a:endParaRPr lang="ru-RU" sz="2000" dirty="0"/>
          </a:p>
        </p:txBody>
      </p:sp>
      <p:sp>
        <p:nvSpPr>
          <p:cNvPr id="8" name="Прямоугольник 7"/>
          <p:cNvSpPr/>
          <p:nvPr/>
        </p:nvSpPr>
        <p:spPr>
          <a:xfrm>
            <a:off x="6660232" y="2470540"/>
            <a:ext cx="2376264" cy="1938992"/>
          </a:xfrm>
          <a:prstGeom prst="rect">
            <a:avLst/>
          </a:prstGeom>
        </p:spPr>
        <p:txBody>
          <a:bodyPr wrap="square">
            <a:spAutoFit/>
          </a:bodyPr>
          <a:lstStyle/>
          <a:p>
            <a:r>
              <a:rPr lang="ru-RU" sz="2000" dirty="0" smtClean="0">
                <a:solidFill>
                  <a:schemeClr val="tx2"/>
                </a:solidFill>
              </a:rPr>
              <a:t>В отечественной системе обозначений </a:t>
            </a:r>
          </a:p>
          <a:p>
            <a:r>
              <a:rPr lang="ru-RU" sz="2000" b="1" dirty="0" smtClean="0">
                <a:solidFill>
                  <a:schemeClr val="tx2"/>
                </a:solidFill>
              </a:rPr>
              <a:t>ИВ</a:t>
            </a:r>
            <a:r>
              <a:rPr lang="ru-RU" sz="2000" dirty="0" smtClean="0">
                <a:solidFill>
                  <a:schemeClr val="tx2"/>
                </a:solidFill>
              </a:rPr>
              <a:t> – значит шифратор (555ИВ3, 555ИВ1…)</a:t>
            </a:r>
            <a:endParaRPr lang="ru-RU" sz="2000" dirty="0">
              <a:solidFill>
                <a:schemeClr val="tx2"/>
              </a:solidFill>
            </a:endParaRPr>
          </a:p>
        </p:txBody>
      </p:sp>
    </p:spTree>
    <p:extLst>
      <p:ext uri="{BB962C8B-B14F-4D97-AF65-F5344CB8AC3E}">
        <p14:creationId xmlns:p14="http://schemas.microsoft.com/office/powerpoint/2010/main" val="170622420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9137" y="2204864"/>
            <a:ext cx="2590800" cy="3129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Мультиплексоры: понятие</a:t>
            </a:r>
            <a:endParaRPr lang="ru-RU" sz="3600" dirty="0">
              <a:solidFill>
                <a:srgbClr val="C00000"/>
              </a:solidFill>
            </a:endParaRPr>
          </a:p>
        </p:txBody>
      </p:sp>
      <p:sp>
        <p:nvSpPr>
          <p:cNvPr id="3" name="Прямоугольник 2"/>
          <p:cNvSpPr/>
          <p:nvPr/>
        </p:nvSpPr>
        <p:spPr>
          <a:xfrm>
            <a:off x="251520" y="664400"/>
            <a:ext cx="8712968" cy="1631216"/>
          </a:xfrm>
          <a:prstGeom prst="rect">
            <a:avLst/>
          </a:prstGeom>
        </p:spPr>
        <p:txBody>
          <a:bodyPr wrap="square">
            <a:spAutoFit/>
          </a:bodyPr>
          <a:lstStyle/>
          <a:p>
            <a:r>
              <a:rPr lang="ru-RU" sz="2000" dirty="0"/>
              <a:t>Мультиплексоры </a:t>
            </a:r>
            <a:r>
              <a:rPr lang="ru-RU" sz="2000" dirty="0" smtClean="0"/>
              <a:t>(</a:t>
            </a:r>
            <a:r>
              <a:rPr lang="ru-RU" sz="2000" dirty="0" err="1" smtClean="0"/>
              <a:t>Multiplexer</a:t>
            </a:r>
            <a:r>
              <a:rPr lang="ru-RU" sz="2000" dirty="0"/>
              <a:t>) предназначены для поочередной передачи на один выход одного из нескольких входных сигналов, то есть для их мультиплексирования. Количество мультиплексируемых входов называется количеством каналов мультиплексора, а количество выходов называется числом разрядов мультиплексора. </a:t>
            </a:r>
          </a:p>
        </p:txBody>
      </p:sp>
      <p:sp>
        <p:nvSpPr>
          <p:cNvPr id="2" name="Левая фигурная скобка 1"/>
          <p:cNvSpPr/>
          <p:nvPr/>
        </p:nvSpPr>
        <p:spPr>
          <a:xfrm>
            <a:off x="2324976" y="2410538"/>
            <a:ext cx="360040" cy="1728192"/>
          </a:xfrm>
          <a:prstGeom prst="leftBrace">
            <a:avLst>
              <a:gd name="adj1" fmla="val 46126"/>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5" name="Прямоугольник 4"/>
          <p:cNvSpPr/>
          <p:nvPr/>
        </p:nvSpPr>
        <p:spPr>
          <a:xfrm>
            <a:off x="273646" y="2951468"/>
            <a:ext cx="2050561" cy="646331"/>
          </a:xfrm>
          <a:prstGeom prst="rect">
            <a:avLst/>
          </a:prstGeom>
        </p:spPr>
        <p:txBody>
          <a:bodyPr wrap="none">
            <a:spAutoFit/>
          </a:bodyPr>
          <a:lstStyle/>
          <a:p>
            <a:pPr algn="r"/>
            <a:r>
              <a:rPr lang="ru-RU" dirty="0" smtClean="0">
                <a:solidFill>
                  <a:schemeClr val="tx2"/>
                </a:solidFill>
              </a:rPr>
              <a:t>Информационные </a:t>
            </a:r>
          </a:p>
          <a:p>
            <a:pPr algn="r"/>
            <a:r>
              <a:rPr lang="ru-RU" dirty="0" smtClean="0">
                <a:solidFill>
                  <a:schemeClr val="tx2"/>
                </a:solidFill>
              </a:rPr>
              <a:t>входы</a:t>
            </a:r>
            <a:endParaRPr lang="ru-RU" dirty="0">
              <a:solidFill>
                <a:schemeClr val="tx2"/>
              </a:solidFill>
            </a:endParaRPr>
          </a:p>
        </p:txBody>
      </p:sp>
      <p:sp>
        <p:nvSpPr>
          <p:cNvPr id="8" name="Левая фигурная скобка 7"/>
          <p:cNvSpPr/>
          <p:nvPr/>
        </p:nvSpPr>
        <p:spPr>
          <a:xfrm>
            <a:off x="2324207" y="4437112"/>
            <a:ext cx="360040" cy="582471"/>
          </a:xfrm>
          <a:prstGeom prst="leftBrace">
            <a:avLst>
              <a:gd name="adj1" fmla="val 46126"/>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9" name="Прямоугольник 8"/>
          <p:cNvSpPr/>
          <p:nvPr/>
        </p:nvSpPr>
        <p:spPr>
          <a:xfrm>
            <a:off x="472669" y="4543681"/>
            <a:ext cx="1829412" cy="369332"/>
          </a:xfrm>
          <a:prstGeom prst="rect">
            <a:avLst/>
          </a:prstGeom>
        </p:spPr>
        <p:txBody>
          <a:bodyPr wrap="none">
            <a:spAutoFit/>
          </a:bodyPr>
          <a:lstStyle/>
          <a:p>
            <a:pPr algn="r"/>
            <a:r>
              <a:rPr lang="ru-RU" dirty="0" smtClean="0">
                <a:solidFill>
                  <a:schemeClr val="tx2"/>
                </a:solidFill>
              </a:rPr>
              <a:t>Адресные входы</a:t>
            </a:r>
            <a:endParaRPr lang="ru-RU" dirty="0">
              <a:solidFill>
                <a:schemeClr val="tx2"/>
              </a:solidFill>
            </a:endParaRP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2363865"/>
            <a:ext cx="2419350" cy="2371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Прямоугольник 10"/>
          <p:cNvSpPr/>
          <p:nvPr/>
        </p:nvSpPr>
        <p:spPr>
          <a:xfrm>
            <a:off x="3420400" y="5805264"/>
            <a:ext cx="5544088" cy="830997"/>
          </a:xfrm>
          <a:prstGeom prst="rect">
            <a:avLst/>
          </a:prstGeom>
        </p:spPr>
        <p:txBody>
          <a:bodyPr wrap="square">
            <a:spAutoFit/>
          </a:bodyPr>
          <a:lstStyle/>
          <a:p>
            <a:r>
              <a:rPr lang="ru-RU" sz="2400" dirty="0" smtClean="0">
                <a:solidFill>
                  <a:schemeClr val="tx2"/>
                </a:solidFill>
              </a:rPr>
              <a:t>В отечественной системе обозначений </a:t>
            </a:r>
            <a:r>
              <a:rPr lang="ru-RU" sz="2400" b="1" dirty="0" smtClean="0">
                <a:solidFill>
                  <a:schemeClr val="tx2"/>
                </a:solidFill>
              </a:rPr>
              <a:t>КП</a:t>
            </a:r>
            <a:r>
              <a:rPr lang="ru-RU" sz="2400" dirty="0" smtClean="0">
                <a:solidFill>
                  <a:schemeClr val="tx2"/>
                </a:solidFill>
              </a:rPr>
              <a:t> – значит мультиплексор (555КП12…)</a:t>
            </a:r>
            <a:endParaRPr lang="ru-RU" sz="2400" dirty="0">
              <a:solidFill>
                <a:schemeClr val="tx2"/>
              </a:solidFill>
            </a:endParaRPr>
          </a:p>
        </p:txBody>
      </p:sp>
      <p:sp>
        <p:nvSpPr>
          <p:cNvPr id="12" name="Прямоугольник 11"/>
          <p:cNvSpPr/>
          <p:nvPr/>
        </p:nvSpPr>
        <p:spPr>
          <a:xfrm>
            <a:off x="2482895" y="5126266"/>
            <a:ext cx="2973443" cy="400110"/>
          </a:xfrm>
          <a:prstGeom prst="rect">
            <a:avLst/>
          </a:prstGeom>
        </p:spPr>
        <p:txBody>
          <a:bodyPr wrap="none">
            <a:spAutoFit/>
          </a:bodyPr>
          <a:lstStyle/>
          <a:p>
            <a:r>
              <a:rPr lang="ru-RU" sz="2000" dirty="0" smtClean="0">
                <a:solidFill>
                  <a:srgbClr val="C00000"/>
                </a:solidFill>
              </a:rPr>
              <a:t>УГО мультиплексора 8 в 1</a:t>
            </a:r>
            <a:endParaRPr lang="ru-RU" sz="2000" dirty="0">
              <a:solidFill>
                <a:srgbClr val="C00000"/>
              </a:solidFill>
            </a:endParaRPr>
          </a:p>
        </p:txBody>
      </p:sp>
    </p:spTree>
    <p:extLst>
      <p:ext uri="{BB962C8B-B14F-4D97-AF65-F5344CB8AC3E}">
        <p14:creationId xmlns:p14="http://schemas.microsoft.com/office/powerpoint/2010/main" val="193031515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Мультиплексоры: понятие</a:t>
            </a:r>
            <a:endParaRPr lang="ru-RU" sz="3600" dirty="0">
              <a:solidFill>
                <a:srgbClr val="C00000"/>
              </a:solidFill>
            </a:endParaRPr>
          </a:p>
        </p:txBody>
      </p:sp>
      <p:sp>
        <p:nvSpPr>
          <p:cNvPr id="3" name="Прямоугольник 2"/>
          <p:cNvSpPr/>
          <p:nvPr/>
        </p:nvSpPr>
        <p:spPr>
          <a:xfrm>
            <a:off x="251520" y="664400"/>
            <a:ext cx="8712968" cy="523220"/>
          </a:xfrm>
          <a:prstGeom prst="rect">
            <a:avLst/>
          </a:prstGeom>
        </p:spPr>
        <p:txBody>
          <a:bodyPr wrap="square">
            <a:spAutoFit/>
          </a:bodyPr>
          <a:lstStyle/>
          <a:p>
            <a:pPr algn="ctr"/>
            <a:r>
              <a:rPr lang="ru-RU" sz="2800" dirty="0" smtClean="0"/>
              <a:t>Мультиплексор со входом строба</a:t>
            </a:r>
            <a:endParaRPr lang="ru-RU" sz="2800" dirty="0"/>
          </a:p>
        </p:txBody>
      </p:sp>
      <p:sp>
        <p:nvSpPr>
          <p:cNvPr id="33" name="Прямоугольник 32"/>
          <p:cNvSpPr/>
          <p:nvPr/>
        </p:nvSpPr>
        <p:spPr>
          <a:xfrm>
            <a:off x="4211960" y="2348880"/>
            <a:ext cx="4536504" cy="2246769"/>
          </a:xfrm>
          <a:prstGeom prst="rect">
            <a:avLst/>
          </a:prstGeom>
        </p:spPr>
        <p:txBody>
          <a:bodyPr wrap="square">
            <a:spAutoFit/>
          </a:bodyPr>
          <a:lstStyle/>
          <a:p>
            <a:r>
              <a:rPr lang="ru-RU" sz="2800" dirty="0" smtClean="0">
                <a:solidFill>
                  <a:srgbClr val="C00000"/>
                </a:solidFill>
              </a:rPr>
              <a:t>При /</a:t>
            </a:r>
            <a:r>
              <a:rPr lang="en-US" sz="2800" dirty="0" smtClean="0">
                <a:solidFill>
                  <a:srgbClr val="C00000"/>
                </a:solidFill>
              </a:rPr>
              <a:t>CS = 1 </a:t>
            </a:r>
            <a:r>
              <a:rPr lang="en-US" sz="2800" dirty="0" smtClean="0"/>
              <a:t>– </a:t>
            </a:r>
            <a:r>
              <a:rPr lang="ru-RU" sz="2800" dirty="0" smtClean="0"/>
              <a:t>работает как обычный мультиплексор.</a:t>
            </a:r>
          </a:p>
          <a:p>
            <a:endParaRPr lang="ru-RU" sz="2800" dirty="0"/>
          </a:p>
          <a:p>
            <a:r>
              <a:rPr lang="ru-RU" sz="2800" dirty="0" smtClean="0">
                <a:solidFill>
                  <a:srgbClr val="C00000"/>
                </a:solidFill>
              </a:rPr>
              <a:t>При </a:t>
            </a:r>
            <a:r>
              <a:rPr lang="en-US" sz="2800" dirty="0" smtClean="0">
                <a:solidFill>
                  <a:srgbClr val="C00000"/>
                </a:solidFill>
              </a:rPr>
              <a:t>/CS = 0 </a:t>
            </a:r>
            <a:r>
              <a:rPr lang="en-US" sz="2800" dirty="0" smtClean="0"/>
              <a:t>– </a:t>
            </a:r>
            <a:r>
              <a:rPr lang="ru-RU" sz="2800" dirty="0" smtClean="0"/>
              <a:t>на выходе либо 3-состояние, либо 0. </a:t>
            </a:r>
            <a:endParaRPr lang="ru-RU" sz="2800" dirty="0"/>
          </a:p>
        </p:txBody>
      </p:sp>
      <p:sp>
        <p:nvSpPr>
          <p:cNvPr id="34" name="Прямоугольник 33"/>
          <p:cNvSpPr/>
          <p:nvPr/>
        </p:nvSpPr>
        <p:spPr>
          <a:xfrm>
            <a:off x="467544" y="5668135"/>
            <a:ext cx="4254242" cy="400110"/>
          </a:xfrm>
          <a:prstGeom prst="rect">
            <a:avLst/>
          </a:prstGeom>
        </p:spPr>
        <p:txBody>
          <a:bodyPr wrap="none">
            <a:spAutoFit/>
          </a:bodyPr>
          <a:lstStyle/>
          <a:p>
            <a:r>
              <a:rPr lang="ru-RU" sz="2000" dirty="0" smtClean="0">
                <a:solidFill>
                  <a:srgbClr val="C00000"/>
                </a:solidFill>
              </a:rPr>
              <a:t>УГО мультиплексора 8 в 1 со стробом</a:t>
            </a:r>
            <a:endParaRPr lang="ru-RU" sz="2000" dirty="0">
              <a:solidFill>
                <a:srgbClr val="C00000"/>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786" y="1429510"/>
            <a:ext cx="3352800" cy="423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71296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Что изучим в курсе</a:t>
            </a:r>
            <a:endParaRPr lang="ru-RU" dirty="0">
              <a:solidFill>
                <a:srgbClr val="C00000"/>
              </a:solidFill>
            </a:endParaRPr>
          </a:p>
        </p:txBody>
      </p:sp>
      <p:sp>
        <p:nvSpPr>
          <p:cNvPr id="7" name="Прямоугольник 6"/>
          <p:cNvSpPr/>
          <p:nvPr/>
        </p:nvSpPr>
        <p:spPr>
          <a:xfrm>
            <a:off x="251465" y="764704"/>
            <a:ext cx="8810650" cy="1477328"/>
          </a:xfrm>
          <a:prstGeom prst="rect">
            <a:avLst/>
          </a:prstGeom>
        </p:spPr>
        <p:txBody>
          <a:bodyPr wrap="square">
            <a:spAutoFit/>
          </a:bodyPr>
          <a:lstStyle/>
          <a:p>
            <a:pPr marL="285750" indent="-285750">
              <a:buFont typeface="Wingdings" panose="05000000000000000000" pitchFamily="2" charset="2"/>
              <a:buChar char="ü"/>
            </a:pPr>
            <a:r>
              <a:rPr lang="ru-RU" dirty="0" smtClean="0"/>
              <a:t>Принципы цифровой логики (важно знать дискретную математику), булева алгебра;</a:t>
            </a:r>
          </a:p>
          <a:p>
            <a:pPr marL="285750" indent="-285750">
              <a:buFont typeface="Wingdings" panose="05000000000000000000" pitchFamily="2" charset="2"/>
              <a:buChar char="ü"/>
            </a:pPr>
            <a:r>
              <a:rPr lang="ru-RU" dirty="0" smtClean="0"/>
              <a:t>Основные цифровые элементы (комбинационные и </a:t>
            </a:r>
            <a:r>
              <a:rPr lang="ru-RU" dirty="0" err="1" smtClean="0"/>
              <a:t>последовательностные</a:t>
            </a:r>
            <a:r>
              <a:rPr lang="ru-RU" dirty="0" smtClean="0"/>
              <a:t>);</a:t>
            </a:r>
          </a:p>
          <a:p>
            <a:pPr marL="285750" indent="-285750">
              <a:buFont typeface="Wingdings" panose="05000000000000000000" pitchFamily="2" charset="2"/>
              <a:buChar char="ü"/>
            </a:pPr>
            <a:r>
              <a:rPr lang="ru-RU" dirty="0" smtClean="0">
                <a:solidFill>
                  <a:srgbClr val="C00000"/>
                </a:solidFill>
              </a:rPr>
              <a:t>Каскадирование цифровых элементов </a:t>
            </a:r>
            <a:r>
              <a:rPr lang="ru-RU" dirty="0" smtClean="0"/>
              <a:t>(наращивание возможностей).</a:t>
            </a:r>
          </a:p>
          <a:p>
            <a:endParaRPr lang="ru-RU" dirty="0" smtClean="0"/>
          </a:p>
          <a:p>
            <a:pPr marL="285750" indent="-285750">
              <a:buFont typeface="Wingdings" panose="05000000000000000000" pitchFamily="2" charset="2"/>
              <a:buChar char="ü"/>
            </a:pPr>
            <a:endParaRPr lang="ru-RU" dirty="0"/>
          </a:p>
        </p:txBody>
      </p:sp>
      <p:sp>
        <p:nvSpPr>
          <p:cNvPr id="3" name="Прямоугольник 2"/>
          <p:cNvSpPr/>
          <p:nvPr/>
        </p:nvSpPr>
        <p:spPr>
          <a:xfrm>
            <a:off x="377782" y="2248399"/>
            <a:ext cx="100811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датчик</a:t>
            </a:r>
            <a:endParaRPr lang="ru-RU" dirty="0"/>
          </a:p>
        </p:txBody>
      </p:sp>
      <p:sp>
        <p:nvSpPr>
          <p:cNvPr id="5" name="Блок-схема: сохраненные данные 4"/>
          <p:cNvSpPr/>
          <p:nvPr/>
        </p:nvSpPr>
        <p:spPr>
          <a:xfrm rot="10800000">
            <a:off x="1619673" y="1745202"/>
            <a:ext cx="1872208" cy="1440160"/>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Прямоугольник 8"/>
          <p:cNvSpPr/>
          <p:nvPr/>
        </p:nvSpPr>
        <p:spPr>
          <a:xfrm>
            <a:off x="1979713" y="1902080"/>
            <a:ext cx="1440160" cy="1200329"/>
          </a:xfrm>
          <a:prstGeom prst="rect">
            <a:avLst/>
          </a:prstGeom>
        </p:spPr>
        <p:txBody>
          <a:bodyPr wrap="square">
            <a:spAutoFit/>
          </a:bodyPr>
          <a:lstStyle/>
          <a:p>
            <a:r>
              <a:rPr lang="ru-RU" dirty="0" smtClean="0">
                <a:solidFill>
                  <a:schemeClr val="bg1"/>
                </a:solidFill>
              </a:rPr>
              <a:t>Аналого-цифровой </a:t>
            </a:r>
            <a:r>
              <a:rPr lang="ru-RU" dirty="0" err="1" smtClean="0">
                <a:solidFill>
                  <a:schemeClr val="bg1"/>
                </a:solidFill>
              </a:rPr>
              <a:t>преобраз</a:t>
            </a:r>
            <a:r>
              <a:rPr lang="ru-RU" dirty="0" smtClean="0">
                <a:solidFill>
                  <a:schemeClr val="bg1"/>
                </a:solidFill>
              </a:rPr>
              <a:t>-ль</a:t>
            </a:r>
          </a:p>
          <a:p>
            <a:r>
              <a:rPr lang="ru-RU" dirty="0" smtClean="0">
                <a:solidFill>
                  <a:schemeClr val="bg1"/>
                </a:solidFill>
              </a:rPr>
              <a:t>(АЦП)</a:t>
            </a:r>
            <a:endParaRPr lang="ru-RU" dirty="0">
              <a:solidFill>
                <a:schemeClr val="bg1"/>
              </a:solidFill>
            </a:endParaRPr>
          </a:p>
        </p:txBody>
      </p:sp>
      <p:sp>
        <p:nvSpPr>
          <p:cNvPr id="10" name="Блок-схема: процесс 9"/>
          <p:cNvSpPr/>
          <p:nvPr/>
        </p:nvSpPr>
        <p:spPr>
          <a:xfrm>
            <a:off x="3868677" y="1745202"/>
            <a:ext cx="1944216" cy="1440160"/>
          </a:xfrm>
          <a:prstGeom prst="flowChartProces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Блок-схема: сохраненные данные 12"/>
          <p:cNvSpPr/>
          <p:nvPr/>
        </p:nvSpPr>
        <p:spPr>
          <a:xfrm rot="10800000">
            <a:off x="6156177" y="1817210"/>
            <a:ext cx="1872208" cy="1440160"/>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Прямоугольник 10"/>
          <p:cNvSpPr/>
          <p:nvPr/>
        </p:nvSpPr>
        <p:spPr>
          <a:xfrm>
            <a:off x="3950582" y="1817210"/>
            <a:ext cx="1800200" cy="1200329"/>
          </a:xfrm>
          <a:prstGeom prst="rect">
            <a:avLst/>
          </a:prstGeom>
        </p:spPr>
        <p:txBody>
          <a:bodyPr wrap="square">
            <a:spAutoFit/>
          </a:bodyPr>
          <a:lstStyle/>
          <a:p>
            <a:pPr algn="ctr"/>
            <a:r>
              <a:rPr lang="ru-RU" dirty="0" smtClean="0"/>
              <a:t>Обработка,</a:t>
            </a:r>
          </a:p>
          <a:p>
            <a:pPr algn="ctr"/>
            <a:r>
              <a:rPr lang="ru-RU" dirty="0"/>
              <a:t>х</a:t>
            </a:r>
            <a:r>
              <a:rPr lang="ru-RU" dirty="0" smtClean="0"/>
              <a:t>ранение, </a:t>
            </a:r>
          </a:p>
          <a:p>
            <a:pPr algn="ctr"/>
            <a:r>
              <a:rPr lang="ru-RU" dirty="0" smtClean="0"/>
              <a:t>передача </a:t>
            </a:r>
          </a:p>
          <a:p>
            <a:pPr algn="ctr"/>
            <a:r>
              <a:rPr lang="ru-RU" dirty="0" smtClean="0"/>
              <a:t>информации</a:t>
            </a:r>
            <a:endParaRPr lang="ru-RU" dirty="0"/>
          </a:p>
        </p:txBody>
      </p:sp>
      <p:sp>
        <p:nvSpPr>
          <p:cNvPr id="15" name="Прямоугольник 14"/>
          <p:cNvSpPr/>
          <p:nvPr/>
        </p:nvSpPr>
        <p:spPr>
          <a:xfrm>
            <a:off x="6470862" y="1937125"/>
            <a:ext cx="1440160" cy="1200329"/>
          </a:xfrm>
          <a:prstGeom prst="rect">
            <a:avLst/>
          </a:prstGeom>
        </p:spPr>
        <p:txBody>
          <a:bodyPr wrap="square">
            <a:spAutoFit/>
          </a:bodyPr>
          <a:lstStyle/>
          <a:p>
            <a:r>
              <a:rPr lang="ru-RU" dirty="0" smtClean="0">
                <a:solidFill>
                  <a:schemeClr val="bg1"/>
                </a:solidFill>
              </a:rPr>
              <a:t>Цифро-</a:t>
            </a:r>
            <a:r>
              <a:rPr lang="ru-RU" dirty="0" err="1" smtClean="0">
                <a:solidFill>
                  <a:schemeClr val="bg1"/>
                </a:solidFill>
              </a:rPr>
              <a:t>аналоговыйпреобраз</a:t>
            </a:r>
            <a:r>
              <a:rPr lang="ru-RU" dirty="0" smtClean="0">
                <a:solidFill>
                  <a:schemeClr val="bg1"/>
                </a:solidFill>
              </a:rPr>
              <a:t>-ль</a:t>
            </a:r>
          </a:p>
          <a:p>
            <a:r>
              <a:rPr lang="ru-RU" dirty="0" smtClean="0">
                <a:solidFill>
                  <a:schemeClr val="bg1"/>
                </a:solidFill>
              </a:rPr>
              <a:t>(ЦАП)</a:t>
            </a:r>
            <a:endParaRPr lang="ru-RU" dirty="0">
              <a:solidFill>
                <a:schemeClr val="bg1"/>
              </a:solidFill>
            </a:endParaRPr>
          </a:p>
        </p:txBody>
      </p:sp>
      <p:cxnSp>
        <p:nvCxnSpPr>
          <p:cNvPr id="16" name="Прямая со стрелкой 15"/>
          <p:cNvCxnSpPr>
            <a:stCxn id="3" idx="3"/>
            <a:endCxn id="5" idx="3"/>
          </p:cNvCxnSpPr>
          <p:nvPr/>
        </p:nvCxnSpPr>
        <p:spPr>
          <a:xfrm>
            <a:off x="1385894" y="2464423"/>
            <a:ext cx="545814" cy="859"/>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Прямая со стрелкой 18"/>
          <p:cNvCxnSpPr>
            <a:stCxn id="5" idx="1"/>
            <a:endCxn id="10" idx="1"/>
          </p:cNvCxnSpPr>
          <p:nvPr/>
        </p:nvCxnSpPr>
        <p:spPr>
          <a:xfrm>
            <a:off x="3491881" y="2465282"/>
            <a:ext cx="37679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Прямая со стрелкой 23"/>
          <p:cNvCxnSpPr/>
          <p:nvPr/>
        </p:nvCxnSpPr>
        <p:spPr>
          <a:xfrm>
            <a:off x="5832626" y="2504890"/>
            <a:ext cx="576064" cy="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Прямая соединительная линия 29"/>
          <p:cNvCxnSpPr>
            <a:stCxn id="13" idx="1"/>
          </p:cNvCxnSpPr>
          <p:nvPr/>
        </p:nvCxnSpPr>
        <p:spPr>
          <a:xfrm>
            <a:off x="8028385" y="2537290"/>
            <a:ext cx="5307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p:cNvCxnSpPr/>
          <p:nvPr/>
        </p:nvCxnSpPr>
        <p:spPr>
          <a:xfrm>
            <a:off x="8559094" y="2537290"/>
            <a:ext cx="9867" cy="110773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Прямая со стрелкой 33"/>
          <p:cNvCxnSpPr>
            <a:endCxn id="3" idx="2"/>
          </p:cNvCxnSpPr>
          <p:nvPr/>
        </p:nvCxnSpPr>
        <p:spPr>
          <a:xfrm flipH="1" flipV="1">
            <a:off x="881838" y="2680447"/>
            <a:ext cx="9867" cy="96457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5" name="Блок-схема: процесс 34"/>
          <p:cNvSpPr/>
          <p:nvPr/>
        </p:nvSpPr>
        <p:spPr>
          <a:xfrm>
            <a:off x="3096353" y="3429000"/>
            <a:ext cx="3069690" cy="432048"/>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3087802" y="3460358"/>
            <a:ext cx="3006552" cy="369332"/>
          </a:xfrm>
          <a:prstGeom prst="rect">
            <a:avLst/>
          </a:prstGeom>
        </p:spPr>
        <p:txBody>
          <a:bodyPr wrap="square">
            <a:spAutoFit/>
          </a:bodyPr>
          <a:lstStyle/>
          <a:p>
            <a:pPr algn="ctr"/>
            <a:r>
              <a:rPr lang="ru-RU" dirty="0" smtClean="0"/>
              <a:t>«Обратная связь»</a:t>
            </a:r>
            <a:endParaRPr lang="ru-RU" dirty="0"/>
          </a:p>
        </p:txBody>
      </p:sp>
      <p:cxnSp>
        <p:nvCxnSpPr>
          <p:cNvPr id="38" name="Прямая соединительная линия 37"/>
          <p:cNvCxnSpPr>
            <a:stCxn id="35" idx="3"/>
          </p:cNvCxnSpPr>
          <p:nvPr/>
        </p:nvCxnSpPr>
        <p:spPr>
          <a:xfrm>
            <a:off x="6166043" y="3645024"/>
            <a:ext cx="240291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1" name="Прямая соединительная линия 40"/>
          <p:cNvCxnSpPr>
            <a:stCxn id="35" idx="1"/>
          </p:cNvCxnSpPr>
          <p:nvPr/>
        </p:nvCxnSpPr>
        <p:spPr>
          <a:xfrm flipH="1">
            <a:off x="891705" y="3645024"/>
            <a:ext cx="2204648"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1587" y="4520150"/>
            <a:ext cx="4781550" cy="87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 name="Прямоугольник 46"/>
          <p:cNvSpPr/>
          <p:nvPr/>
        </p:nvSpPr>
        <p:spPr>
          <a:xfrm>
            <a:off x="3868677" y="5445224"/>
            <a:ext cx="4851713" cy="369332"/>
          </a:xfrm>
          <a:prstGeom prst="rect">
            <a:avLst/>
          </a:prstGeom>
        </p:spPr>
        <p:txBody>
          <a:bodyPr wrap="none">
            <a:spAutoFit/>
          </a:bodyPr>
          <a:lstStyle/>
          <a:p>
            <a:r>
              <a:rPr lang="ru-RU" dirty="0" smtClean="0"/>
              <a:t>Три уровня представления цифрового сигнала</a:t>
            </a:r>
            <a:endParaRPr lang="ru-RU" dirty="0"/>
          </a:p>
        </p:txBody>
      </p:sp>
      <p:cxnSp>
        <p:nvCxnSpPr>
          <p:cNvPr id="50" name="Прямая соединительная линия 49"/>
          <p:cNvCxnSpPr/>
          <p:nvPr/>
        </p:nvCxnSpPr>
        <p:spPr>
          <a:xfrm flipH="1">
            <a:off x="7097035" y="4406036"/>
            <a:ext cx="1275317" cy="100811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Прямая соединительная линия 52"/>
          <p:cNvCxnSpPr/>
          <p:nvPr/>
        </p:nvCxnSpPr>
        <p:spPr>
          <a:xfrm>
            <a:off x="7014614" y="4370032"/>
            <a:ext cx="1440160" cy="10801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743" y="3717032"/>
            <a:ext cx="2240050" cy="3058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7" name="Блок-схема: процесс 56"/>
          <p:cNvSpPr/>
          <p:nvPr/>
        </p:nvSpPr>
        <p:spPr>
          <a:xfrm>
            <a:off x="179512" y="5085184"/>
            <a:ext cx="2736304" cy="648072"/>
          </a:xfrm>
          <a:prstGeom prst="flowChartProcess">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68764666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7747" y="1677292"/>
            <a:ext cx="2702592" cy="2424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Мультиплексор: каскадирование</a:t>
            </a:r>
            <a:endParaRPr lang="ru-RU" sz="3600" dirty="0">
              <a:solidFill>
                <a:srgbClr val="C00000"/>
              </a:solidFill>
            </a:endParaRPr>
          </a:p>
        </p:txBody>
      </p:sp>
      <p:sp>
        <p:nvSpPr>
          <p:cNvPr id="3" name="Прямоугольник 2"/>
          <p:cNvSpPr/>
          <p:nvPr/>
        </p:nvSpPr>
        <p:spPr>
          <a:xfrm>
            <a:off x="467544" y="683404"/>
            <a:ext cx="7992888" cy="369332"/>
          </a:xfrm>
          <a:prstGeom prst="rect">
            <a:avLst/>
          </a:prstGeom>
        </p:spPr>
        <p:txBody>
          <a:bodyPr wrap="square">
            <a:spAutoFit/>
          </a:bodyPr>
          <a:lstStyle/>
          <a:p>
            <a:pPr algn="ctr"/>
            <a:r>
              <a:rPr lang="ru-RU" dirty="0" smtClean="0">
                <a:solidFill>
                  <a:schemeClr val="tx2"/>
                </a:solidFill>
              </a:rPr>
              <a:t>На мультиплексоре  2 в 1 сделать 8 в 1: без стробирования</a:t>
            </a:r>
            <a:endParaRPr lang="ru-RU" dirty="0">
              <a:solidFill>
                <a:schemeClr val="tx2"/>
              </a:solidFill>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268760"/>
            <a:ext cx="4200525"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Прямоугольник 1"/>
          <p:cNvSpPr/>
          <p:nvPr/>
        </p:nvSpPr>
        <p:spPr>
          <a:xfrm>
            <a:off x="4535549" y="2184410"/>
            <a:ext cx="707245" cy="1446550"/>
          </a:xfrm>
          <a:prstGeom prst="rect">
            <a:avLst/>
          </a:prstGeom>
        </p:spPr>
        <p:txBody>
          <a:bodyPr wrap="none">
            <a:spAutoFit/>
          </a:bodyPr>
          <a:lstStyle/>
          <a:p>
            <a:r>
              <a:rPr lang="ru-RU" sz="8800" b="1" dirty="0">
                <a:solidFill>
                  <a:schemeClr val="tx2"/>
                </a:solidFill>
              </a:rPr>
              <a:t>?</a:t>
            </a:r>
            <a:endParaRPr lang="ru-RU" sz="8800" dirty="0">
              <a:solidFill>
                <a:schemeClr val="tx2"/>
              </a:solidFill>
            </a:endParaRPr>
          </a:p>
        </p:txBody>
      </p:sp>
      <p:sp>
        <p:nvSpPr>
          <p:cNvPr id="5" name="Прямоугольник 4"/>
          <p:cNvSpPr/>
          <p:nvPr/>
        </p:nvSpPr>
        <p:spPr>
          <a:xfrm>
            <a:off x="5020641" y="4221088"/>
            <a:ext cx="3600400" cy="1384995"/>
          </a:xfrm>
          <a:prstGeom prst="rect">
            <a:avLst/>
          </a:prstGeom>
        </p:spPr>
        <p:txBody>
          <a:bodyPr wrap="square">
            <a:spAutoFit/>
          </a:bodyPr>
          <a:lstStyle/>
          <a:p>
            <a:pPr algn="ctr"/>
            <a:r>
              <a:rPr lang="ru-RU" sz="2800" dirty="0" smtClean="0">
                <a:solidFill>
                  <a:srgbClr val="C00000"/>
                </a:solidFill>
              </a:rPr>
              <a:t>Что делать с адресными входами и что с выходами?</a:t>
            </a:r>
            <a:endParaRPr lang="ru-RU" sz="2800" dirty="0">
              <a:solidFill>
                <a:srgbClr val="C00000"/>
              </a:solidFill>
            </a:endParaRPr>
          </a:p>
        </p:txBody>
      </p:sp>
      <p:sp>
        <p:nvSpPr>
          <p:cNvPr id="6" name="Стрелка вправо 5"/>
          <p:cNvSpPr/>
          <p:nvPr/>
        </p:nvSpPr>
        <p:spPr>
          <a:xfrm>
            <a:off x="5436096" y="2637703"/>
            <a:ext cx="720080"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04026150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999" y="3271704"/>
            <a:ext cx="1872208" cy="1679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Мультиплексор: каскадирование</a:t>
            </a:r>
            <a:endParaRPr lang="ru-RU" sz="3600" dirty="0">
              <a:solidFill>
                <a:srgbClr val="C00000"/>
              </a:solidFill>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3" y="1352218"/>
            <a:ext cx="6624736" cy="499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Прямоугольник 1"/>
          <p:cNvSpPr/>
          <p:nvPr/>
        </p:nvSpPr>
        <p:spPr>
          <a:xfrm>
            <a:off x="874688" y="1255480"/>
            <a:ext cx="5425504" cy="518457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Стрелка вправо 2"/>
          <p:cNvSpPr/>
          <p:nvPr/>
        </p:nvSpPr>
        <p:spPr>
          <a:xfrm>
            <a:off x="6515608" y="3991784"/>
            <a:ext cx="64807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p:nvSpPr>
        <p:spPr>
          <a:xfrm>
            <a:off x="490364" y="732840"/>
            <a:ext cx="7992888" cy="369332"/>
          </a:xfrm>
          <a:prstGeom prst="rect">
            <a:avLst/>
          </a:prstGeom>
        </p:spPr>
        <p:txBody>
          <a:bodyPr wrap="square">
            <a:spAutoFit/>
          </a:bodyPr>
          <a:lstStyle/>
          <a:p>
            <a:pPr algn="ctr"/>
            <a:r>
              <a:rPr lang="ru-RU" dirty="0" smtClean="0">
                <a:solidFill>
                  <a:schemeClr val="tx2"/>
                </a:solidFill>
              </a:rPr>
              <a:t>На мультиплексоре  2 в 1 сделать 4 в 1: без стробирования</a:t>
            </a:r>
            <a:endParaRPr lang="ru-RU" dirty="0">
              <a:solidFill>
                <a:schemeClr val="tx2"/>
              </a:solidFill>
            </a:endParaRPr>
          </a:p>
        </p:txBody>
      </p:sp>
    </p:spTree>
    <p:extLst>
      <p:ext uri="{BB962C8B-B14F-4D97-AF65-F5344CB8AC3E}">
        <p14:creationId xmlns:p14="http://schemas.microsoft.com/office/powerpoint/2010/main" val="218675833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8124" y="2814519"/>
            <a:ext cx="179070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Мультиплексор: каскадирование</a:t>
            </a:r>
            <a:endParaRPr lang="ru-RU" sz="3600" dirty="0">
              <a:solidFill>
                <a:srgbClr val="C00000"/>
              </a:solidFill>
            </a:endParaRPr>
          </a:p>
        </p:txBody>
      </p:sp>
      <p:sp>
        <p:nvSpPr>
          <p:cNvPr id="3" name="Прямоугольник 2"/>
          <p:cNvSpPr/>
          <p:nvPr/>
        </p:nvSpPr>
        <p:spPr>
          <a:xfrm>
            <a:off x="-108521" y="683404"/>
            <a:ext cx="9142625" cy="369332"/>
          </a:xfrm>
          <a:prstGeom prst="rect">
            <a:avLst/>
          </a:prstGeom>
        </p:spPr>
        <p:txBody>
          <a:bodyPr wrap="square">
            <a:spAutoFit/>
          </a:bodyPr>
          <a:lstStyle/>
          <a:p>
            <a:pPr algn="ctr"/>
            <a:r>
              <a:rPr lang="ru-RU" dirty="0" smtClean="0">
                <a:solidFill>
                  <a:schemeClr val="tx2"/>
                </a:solidFill>
              </a:rPr>
              <a:t>На мультиплексоре  2 в 1 сделать 4 в 1: со стробированием</a:t>
            </a:r>
            <a:endParaRPr lang="ru-RU" dirty="0">
              <a:solidFill>
                <a:schemeClr val="tx2"/>
              </a:solidFill>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052736"/>
            <a:ext cx="6843151" cy="4806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Прямоугольник 1"/>
          <p:cNvSpPr/>
          <p:nvPr/>
        </p:nvSpPr>
        <p:spPr>
          <a:xfrm>
            <a:off x="827584" y="1052736"/>
            <a:ext cx="5472608" cy="480616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Стрелка вправо 6"/>
          <p:cNvSpPr/>
          <p:nvPr/>
        </p:nvSpPr>
        <p:spPr>
          <a:xfrm>
            <a:off x="6428044" y="3362591"/>
            <a:ext cx="720080"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9160526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7026" y="2420888"/>
            <a:ext cx="3438525" cy="367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Заголовок 1"/>
          <p:cNvSpPr>
            <a:spLocks noGrp="1"/>
          </p:cNvSpPr>
          <p:nvPr>
            <p:ph type="ctrTitle"/>
          </p:nvPr>
        </p:nvSpPr>
        <p:spPr>
          <a:xfrm>
            <a:off x="107504" y="476672"/>
            <a:ext cx="8856984" cy="586909"/>
          </a:xfrm>
        </p:spPr>
        <p:txBody>
          <a:bodyPr>
            <a:noAutofit/>
          </a:bodyPr>
          <a:lstStyle/>
          <a:p>
            <a:r>
              <a:rPr lang="ru-RU" sz="3600" b="1" dirty="0" smtClean="0">
                <a:solidFill>
                  <a:srgbClr val="C00000"/>
                </a:solidFill>
              </a:rPr>
              <a:t>Мультиплексор: построение любой функции на мультиплексорах</a:t>
            </a:r>
            <a:endParaRPr lang="ru-RU" sz="3600" dirty="0">
              <a:solidFill>
                <a:srgbClr val="C00000"/>
              </a:solidFill>
            </a:endParaRPr>
          </a:p>
        </p:txBody>
      </p:sp>
      <p:sp>
        <p:nvSpPr>
          <p:cNvPr id="2" name="Прямоугольник 1"/>
          <p:cNvSpPr/>
          <p:nvPr/>
        </p:nvSpPr>
        <p:spPr>
          <a:xfrm>
            <a:off x="179512" y="1859340"/>
            <a:ext cx="8784976" cy="3785652"/>
          </a:xfrm>
          <a:prstGeom prst="rect">
            <a:avLst/>
          </a:prstGeom>
        </p:spPr>
        <p:txBody>
          <a:bodyPr wrap="square">
            <a:spAutoFit/>
          </a:bodyPr>
          <a:lstStyle/>
          <a:p>
            <a:r>
              <a:rPr lang="ru-RU" sz="2400" dirty="0"/>
              <a:t>Построить на мультиплексоре устройство с таблицей истинности</a:t>
            </a:r>
          </a:p>
          <a:p>
            <a:r>
              <a:rPr lang="en-US" sz="2400" dirty="0" smtClean="0"/>
              <a:t>XYZ</a:t>
            </a:r>
            <a:r>
              <a:rPr lang="ru-RU" sz="2400" dirty="0" smtClean="0"/>
              <a:t>   </a:t>
            </a:r>
            <a:r>
              <a:rPr lang="ru-RU" sz="2400" dirty="0" err="1"/>
              <a:t>Вых</a:t>
            </a:r>
            <a:endParaRPr lang="ru-RU" sz="2400" dirty="0"/>
          </a:p>
          <a:p>
            <a:r>
              <a:rPr lang="ru-RU" sz="2400" dirty="0"/>
              <a:t>000     0</a:t>
            </a:r>
          </a:p>
          <a:p>
            <a:r>
              <a:rPr lang="ru-RU" sz="2400" dirty="0"/>
              <a:t>001     1</a:t>
            </a:r>
          </a:p>
          <a:p>
            <a:r>
              <a:rPr lang="ru-RU" sz="2400" dirty="0"/>
              <a:t>010     1</a:t>
            </a:r>
          </a:p>
          <a:p>
            <a:r>
              <a:rPr lang="ru-RU" sz="2400" dirty="0"/>
              <a:t>011     0</a:t>
            </a:r>
          </a:p>
          <a:p>
            <a:r>
              <a:rPr lang="ru-RU" sz="2400" dirty="0"/>
              <a:t>100     0</a:t>
            </a:r>
          </a:p>
          <a:p>
            <a:r>
              <a:rPr lang="ru-RU" sz="2400" dirty="0"/>
              <a:t>101     1</a:t>
            </a:r>
          </a:p>
          <a:p>
            <a:r>
              <a:rPr lang="ru-RU" sz="2400" dirty="0"/>
              <a:t>110     0</a:t>
            </a:r>
          </a:p>
          <a:p>
            <a:r>
              <a:rPr lang="ru-RU" sz="2400" dirty="0"/>
              <a:t>111     0</a:t>
            </a:r>
          </a:p>
        </p:txBody>
      </p:sp>
      <p:sp>
        <p:nvSpPr>
          <p:cNvPr id="5" name="Прямоугольник 4"/>
          <p:cNvSpPr/>
          <p:nvPr/>
        </p:nvSpPr>
        <p:spPr>
          <a:xfrm>
            <a:off x="4117468" y="4790876"/>
            <a:ext cx="577402" cy="1107996"/>
          </a:xfrm>
          <a:prstGeom prst="rect">
            <a:avLst/>
          </a:prstGeom>
        </p:spPr>
        <p:txBody>
          <a:bodyPr wrap="none">
            <a:spAutoFit/>
          </a:bodyPr>
          <a:lstStyle/>
          <a:p>
            <a:r>
              <a:rPr lang="ru-RU" sz="6600" b="1" dirty="0">
                <a:solidFill>
                  <a:schemeClr val="tx2"/>
                </a:solidFill>
              </a:rPr>
              <a:t>?</a:t>
            </a:r>
            <a:endParaRPr lang="ru-RU" sz="6600" dirty="0">
              <a:solidFill>
                <a:schemeClr val="tx2"/>
              </a:solidFill>
            </a:endParaRPr>
          </a:p>
        </p:txBody>
      </p:sp>
      <p:sp>
        <p:nvSpPr>
          <p:cNvPr id="3" name="Левая фигурная скобка 2"/>
          <p:cNvSpPr/>
          <p:nvPr/>
        </p:nvSpPr>
        <p:spPr>
          <a:xfrm>
            <a:off x="4725727" y="4931017"/>
            <a:ext cx="360040" cy="827715"/>
          </a:xfrm>
          <a:prstGeom prst="leftBrace">
            <a:avLst>
              <a:gd name="adj1" fmla="val 27038"/>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Tree>
    <p:extLst>
      <p:ext uri="{BB962C8B-B14F-4D97-AF65-F5344CB8AC3E}">
        <p14:creationId xmlns:p14="http://schemas.microsoft.com/office/powerpoint/2010/main" val="351519404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Мультиплексоры: понятие</a:t>
            </a:r>
            <a:endParaRPr lang="ru-RU" sz="3600" dirty="0">
              <a:solidFill>
                <a:srgbClr val="C00000"/>
              </a:solidFill>
            </a:endParaRPr>
          </a:p>
        </p:txBody>
      </p:sp>
      <p:sp>
        <p:nvSpPr>
          <p:cNvPr id="5" name="Прямоугольник 4"/>
          <p:cNvSpPr/>
          <p:nvPr/>
        </p:nvSpPr>
        <p:spPr>
          <a:xfrm>
            <a:off x="395536" y="836712"/>
            <a:ext cx="8424936" cy="2246769"/>
          </a:xfrm>
          <a:prstGeom prst="rect">
            <a:avLst/>
          </a:prstGeom>
        </p:spPr>
        <p:txBody>
          <a:bodyPr wrap="square">
            <a:spAutoFit/>
          </a:bodyPr>
          <a:lstStyle/>
          <a:p>
            <a:r>
              <a:rPr lang="ru-RU" sz="2000" dirty="0">
                <a:solidFill>
                  <a:srgbClr val="C00000"/>
                </a:solidFill>
              </a:rPr>
              <a:t>Аналоговые</a:t>
            </a:r>
            <a:r>
              <a:rPr lang="ru-RU" sz="2000" dirty="0"/>
              <a:t> и </a:t>
            </a:r>
            <a:r>
              <a:rPr lang="ru-RU" sz="2000" dirty="0">
                <a:solidFill>
                  <a:srgbClr val="C00000"/>
                </a:solidFill>
              </a:rPr>
              <a:t>цифровые </a:t>
            </a:r>
            <a:r>
              <a:rPr lang="ru-RU" sz="2000" dirty="0"/>
              <a:t>мультиплексоры значительно различаются по принципу работы. Аналоговые – электрически соединяют выбранный вход с выходом (при этом сопротивление между ними невелико (порядка единиц/десятков Ом). Цифровые – не образуют прямого электрического соединения между выбранным входом и выходом, а лишь «копируют» на выход логический уровень ('0' или '1') с выбранного входа. Аналоговые мультиплексоры иногда называют ключами или коммутаторами. </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083481"/>
            <a:ext cx="5808885" cy="319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Прямоугольник 1"/>
          <p:cNvSpPr/>
          <p:nvPr/>
        </p:nvSpPr>
        <p:spPr>
          <a:xfrm>
            <a:off x="2344126" y="6277981"/>
            <a:ext cx="4892170" cy="369332"/>
          </a:xfrm>
          <a:prstGeom prst="rect">
            <a:avLst/>
          </a:prstGeom>
        </p:spPr>
        <p:txBody>
          <a:bodyPr wrap="square">
            <a:spAutoFit/>
          </a:bodyPr>
          <a:lstStyle/>
          <a:p>
            <a:pPr algn="ctr"/>
            <a:r>
              <a:rPr lang="ru-RU" dirty="0" smtClean="0">
                <a:solidFill>
                  <a:schemeClr val="tx2"/>
                </a:solidFill>
              </a:rPr>
              <a:t>Аналоговый мультиплексор</a:t>
            </a:r>
            <a:endParaRPr lang="ru-RU" dirty="0">
              <a:solidFill>
                <a:schemeClr val="tx2"/>
              </a:solidFill>
            </a:endParaRPr>
          </a:p>
        </p:txBody>
      </p:sp>
    </p:spTree>
    <p:extLst>
      <p:ext uri="{BB962C8B-B14F-4D97-AF65-F5344CB8AC3E}">
        <p14:creationId xmlns:p14="http://schemas.microsoft.com/office/powerpoint/2010/main" val="340666275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ctrTitle"/>
          </p:nvPr>
        </p:nvSpPr>
        <p:spPr>
          <a:xfrm>
            <a:off x="107504" y="33779"/>
            <a:ext cx="8856984" cy="586909"/>
          </a:xfrm>
        </p:spPr>
        <p:txBody>
          <a:bodyPr>
            <a:noAutofit/>
          </a:bodyPr>
          <a:lstStyle/>
          <a:p>
            <a:r>
              <a:rPr lang="ru-RU" sz="3600" b="1" dirty="0" err="1" smtClean="0">
                <a:solidFill>
                  <a:srgbClr val="C00000"/>
                </a:solidFill>
              </a:rPr>
              <a:t>Демультиплексоры</a:t>
            </a:r>
            <a:r>
              <a:rPr lang="ru-RU" sz="3600" b="1" dirty="0" smtClean="0">
                <a:solidFill>
                  <a:srgbClr val="C00000"/>
                </a:solidFill>
              </a:rPr>
              <a:t>: понятие</a:t>
            </a:r>
            <a:endParaRPr lang="ru-RU" sz="3600" dirty="0">
              <a:solidFill>
                <a:srgbClr val="C00000"/>
              </a:solidFill>
            </a:endParaRPr>
          </a:p>
        </p:txBody>
      </p:sp>
      <p:pic>
        <p:nvPicPr>
          <p:cNvPr id="1434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16767"/>
          <a:stretch/>
        </p:blipFill>
        <p:spPr bwMode="auto">
          <a:xfrm>
            <a:off x="179512" y="692696"/>
            <a:ext cx="8829374" cy="3744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4653136"/>
            <a:ext cx="2876550" cy="176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583503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Для самостоятельного решения (№3)</a:t>
            </a:r>
            <a:endParaRPr lang="ru-RU" dirty="0">
              <a:solidFill>
                <a:srgbClr val="C00000"/>
              </a:solidFill>
            </a:endParaRPr>
          </a:p>
        </p:txBody>
      </p:sp>
      <p:sp>
        <p:nvSpPr>
          <p:cNvPr id="11"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solidFill>
                <a:prstClr val="black"/>
              </a:solidFill>
            </a:endParaRPr>
          </a:p>
        </p:txBody>
      </p:sp>
      <p:sp>
        <p:nvSpPr>
          <p:cNvPr id="3" name="Прямоугольник 2"/>
          <p:cNvSpPr/>
          <p:nvPr/>
        </p:nvSpPr>
        <p:spPr>
          <a:xfrm>
            <a:off x="193128" y="3069159"/>
            <a:ext cx="8737351" cy="369332"/>
          </a:xfrm>
          <a:prstGeom prst="rect">
            <a:avLst/>
          </a:prstGeom>
        </p:spPr>
        <p:txBody>
          <a:bodyPr wrap="square">
            <a:spAutoFit/>
          </a:bodyPr>
          <a:lstStyle/>
          <a:p>
            <a:r>
              <a:rPr lang="ru-RU" dirty="0"/>
              <a:t>С</a:t>
            </a:r>
            <a:r>
              <a:rPr lang="ru-RU" dirty="0" smtClean="0"/>
              <a:t>проектировать </a:t>
            </a:r>
            <a:r>
              <a:rPr lang="ru-RU" dirty="0"/>
              <a:t>дешифратор </a:t>
            </a:r>
            <a:r>
              <a:rPr lang="ru-RU" dirty="0" smtClean="0"/>
              <a:t>2в</a:t>
            </a:r>
            <a:r>
              <a:rPr lang="en-US" dirty="0" smtClean="0"/>
              <a:t>4</a:t>
            </a:r>
            <a:r>
              <a:rPr lang="ru-RU" dirty="0" smtClean="0"/>
              <a:t> и 4в16 на </a:t>
            </a:r>
            <a:r>
              <a:rPr lang="ru-RU" dirty="0"/>
              <a:t>логических </a:t>
            </a:r>
            <a:r>
              <a:rPr lang="ru-RU" dirty="0" smtClean="0"/>
              <a:t>элементах</a:t>
            </a:r>
            <a:r>
              <a:rPr lang="en-US" dirty="0" smtClean="0"/>
              <a:t> (</a:t>
            </a:r>
            <a:r>
              <a:rPr lang="ru-RU" dirty="0" smtClean="0"/>
              <a:t>со стробом и без)</a:t>
            </a:r>
            <a:endParaRPr lang="ru-RU" dirty="0"/>
          </a:p>
        </p:txBody>
      </p:sp>
      <p:sp>
        <p:nvSpPr>
          <p:cNvPr id="5" name="Прямоугольник 4"/>
          <p:cNvSpPr/>
          <p:nvPr/>
        </p:nvSpPr>
        <p:spPr>
          <a:xfrm>
            <a:off x="212922" y="2308230"/>
            <a:ext cx="6534472" cy="369332"/>
          </a:xfrm>
          <a:prstGeom prst="rect">
            <a:avLst/>
          </a:prstGeom>
        </p:spPr>
        <p:txBody>
          <a:bodyPr wrap="square">
            <a:spAutoFit/>
          </a:bodyPr>
          <a:lstStyle/>
          <a:p>
            <a:r>
              <a:rPr lang="ru-RU" dirty="0" err="1" smtClean="0"/>
              <a:t>Прокаскадировать</a:t>
            </a:r>
            <a:r>
              <a:rPr lang="ru-RU" dirty="0" smtClean="0"/>
              <a:t>  два трехразрядных буфера</a:t>
            </a:r>
            <a:endParaRPr lang="ru-RU" dirty="0"/>
          </a:p>
        </p:txBody>
      </p:sp>
      <p:sp>
        <p:nvSpPr>
          <p:cNvPr id="4" name="Прямоугольник 3"/>
          <p:cNvSpPr/>
          <p:nvPr/>
        </p:nvSpPr>
        <p:spPr>
          <a:xfrm>
            <a:off x="193128" y="3933056"/>
            <a:ext cx="8770490" cy="2308324"/>
          </a:xfrm>
          <a:prstGeom prst="rect">
            <a:avLst/>
          </a:prstGeom>
        </p:spPr>
        <p:txBody>
          <a:bodyPr wrap="square">
            <a:spAutoFit/>
          </a:bodyPr>
          <a:lstStyle/>
          <a:p>
            <a:pPr lvl="0"/>
            <a:r>
              <a:rPr lang="ru-RU" dirty="0"/>
              <a:t>Каскадирование (без </a:t>
            </a:r>
            <a:r>
              <a:rPr lang="ru-RU" dirty="0" smtClean="0"/>
              <a:t>строба и со стробом):</a:t>
            </a:r>
            <a:endParaRPr lang="ru-RU" dirty="0"/>
          </a:p>
          <a:p>
            <a:pPr lvl="1"/>
            <a:r>
              <a:rPr lang="en-US" dirty="0" smtClean="0"/>
              <a:t>- </a:t>
            </a:r>
            <a:r>
              <a:rPr lang="ru-RU" dirty="0" smtClean="0"/>
              <a:t>построить </a:t>
            </a:r>
            <a:r>
              <a:rPr lang="ru-RU" dirty="0"/>
              <a:t>дешифратор </a:t>
            </a:r>
            <a:r>
              <a:rPr lang="ru-RU" dirty="0" smtClean="0"/>
              <a:t>4в16 </a:t>
            </a:r>
            <a:r>
              <a:rPr lang="ru-RU" dirty="0"/>
              <a:t>на основе дешифраторов </a:t>
            </a:r>
            <a:r>
              <a:rPr lang="ru-RU" dirty="0" smtClean="0"/>
              <a:t>2в4</a:t>
            </a:r>
            <a:endParaRPr lang="ru-RU" dirty="0"/>
          </a:p>
          <a:p>
            <a:pPr lvl="1"/>
            <a:r>
              <a:rPr lang="en-US" dirty="0" smtClean="0"/>
              <a:t>- </a:t>
            </a:r>
            <a:r>
              <a:rPr lang="ru-RU" dirty="0" smtClean="0"/>
              <a:t>построить </a:t>
            </a:r>
            <a:r>
              <a:rPr lang="ru-RU" dirty="0"/>
              <a:t>дешифратор </a:t>
            </a:r>
            <a:r>
              <a:rPr lang="ru-RU" dirty="0" smtClean="0"/>
              <a:t>4в10 </a:t>
            </a:r>
            <a:r>
              <a:rPr lang="ru-RU" dirty="0"/>
              <a:t>на основе дешифраторов </a:t>
            </a:r>
            <a:r>
              <a:rPr lang="ru-RU" dirty="0" smtClean="0"/>
              <a:t>2в4</a:t>
            </a:r>
            <a:endParaRPr lang="ru-RU" dirty="0"/>
          </a:p>
          <a:p>
            <a:pPr lvl="1"/>
            <a:r>
              <a:rPr lang="en-US" dirty="0" smtClean="0"/>
              <a:t>- </a:t>
            </a:r>
            <a:r>
              <a:rPr lang="ru-RU" dirty="0" smtClean="0"/>
              <a:t>построить </a:t>
            </a:r>
            <a:r>
              <a:rPr lang="ru-RU" dirty="0"/>
              <a:t>дешифратор </a:t>
            </a:r>
            <a:r>
              <a:rPr lang="ru-RU" dirty="0" smtClean="0"/>
              <a:t>4в16 </a:t>
            </a:r>
            <a:r>
              <a:rPr lang="ru-RU" dirty="0"/>
              <a:t>на основе дешифраторов </a:t>
            </a:r>
            <a:r>
              <a:rPr lang="ru-RU" dirty="0" smtClean="0"/>
              <a:t>4в10</a:t>
            </a:r>
            <a:endParaRPr lang="ru-RU" dirty="0"/>
          </a:p>
          <a:p>
            <a:pPr lvl="1"/>
            <a:r>
              <a:rPr lang="en-US" dirty="0" smtClean="0"/>
              <a:t>- </a:t>
            </a:r>
            <a:r>
              <a:rPr lang="ru-RU" dirty="0" smtClean="0"/>
              <a:t>построить </a:t>
            </a:r>
            <a:r>
              <a:rPr lang="ru-RU" dirty="0"/>
              <a:t>мультиплексор </a:t>
            </a:r>
            <a:r>
              <a:rPr lang="en-US" dirty="0" smtClean="0"/>
              <a:t>16</a:t>
            </a:r>
            <a:r>
              <a:rPr lang="ru-RU" dirty="0" smtClean="0"/>
              <a:t>в1 </a:t>
            </a:r>
            <a:r>
              <a:rPr lang="ru-RU" dirty="0"/>
              <a:t>на основе мультиплексоров </a:t>
            </a:r>
            <a:r>
              <a:rPr lang="ru-RU" dirty="0" smtClean="0"/>
              <a:t>2в1</a:t>
            </a:r>
            <a:endParaRPr lang="ru-RU" dirty="0"/>
          </a:p>
          <a:p>
            <a:pPr lvl="1"/>
            <a:r>
              <a:rPr lang="en-US" dirty="0" smtClean="0"/>
              <a:t>- </a:t>
            </a:r>
            <a:r>
              <a:rPr lang="ru-RU" dirty="0" smtClean="0"/>
              <a:t>построить </a:t>
            </a:r>
            <a:r>
              <a:rPr lang="ru-RU" dirty="0"/>
              <a:t>мультиплексор </a:t>
            </a:r>
            <a:r>
              <a:rPr lang="ru-RU" dirty="0" smtClean="0"/>
              <a:t>8в1 </a:t>
            </a:r>
            <a:r>
              <a:rPr lang="ru-RU" dirty="0"/>
              <a:t>на основе мультиплексоров </a:t>
            </a:r>
            <a:r>
              <a:rPr lang="ru-RU" dirty="0" smtClean="0"/>
              <a:t>2в1</a:t>
            </a:r>
            <a:endParaRPr lang="ru-RU" dirty="0"/>
          </a:p>
          <a:p>
            <a:pPr lvl="1"/>
            <a:r>
              <a:rPr lang="en-US" dirty="0" smtClean="0"/>
              <a:t>- </a:t>
            </a:r>
            <a:r>
              <a:rPr lang="ru-RU" dirty="0" smtClean="0"/>
              <a:t>реализовать </a:t>
            </a:r>
            <a:r>
              <a:rPr lang="ru-RU" dirty="0"/>
              <a:t>на мультиплексоре </a:t>
            </a:r>
            <a:r>
              <a:rPr lang="ru-RU" dirty="0" smtClean="0"/>
              <a:t>функцию (на выбор студента) по таблице </a:t>
            </a:r>
            <a:r>
              <a:rPr lang="en-US" dirty="0" smtClean="0"/>
              <a:t>   </a:t>
            </a:r>
          </a:p>
          <a:p>
            <a:pPr lvl="1"/>
            <a:r>
              <a:rPr lang="en-US" dirty="0" smtClean="0"/>
              <a:t>   </a:t>
            </a:r>
            <a:r>
              <a:rPr lang="ru-RU" dirty="0" smtClean="0"/>
              <a:t>истинности (из трех переменных)</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152" y="908720"/>
            <a:ext cx="8613827" cy="1152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176990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ЛЕКЦИЯ №3. Выполнение плана</a:t>
            </a:r>
            <a:endParaRPr lang="ru-RU" dirty="0">
              <a:solidFill>
                <a:srgbClr val="C00000"/>
              </a:solidFill>
            </a:endParaRPr>
          </a:p>
        </p:txBody>
      </p:sp>
      <p:sp>
        <p:nvSpPr>
          <p:cNvPr id="10" name="Прямоугольник 9"/>
          <p:cNvSpPr/>
          <p:nvPr/>
        </p:nvSpPr>
        <p:spPr>
          <a:xfrm>
            <a:off x="251520" y="980728"/>
            <a:ext cx="8784976" cy="5909310"/>
          </a:xfrm>
          <a:prstGeom prst="rect">
            <a:avLst/>
          </a:prstGeom>
        </p:spPr>
        <p:txBody>
          <a:bodyPr wrap="square">
            <a:spAutoFit/>
          </a:bodyPr>
          <a:lstStyle/>
          <a:p>
            <a:pPr marL="457200" indent="-457200">
              <a:lnSpc>
                <a:spcPct val="150000"/>
              </a:lnSpc>
              <a:buFontTx/>
              <a:buAutoNum type="arabicPeriod"/>
            </a:pPr>
            <a:r>
              <a:rPr lang="ru-RU" sz="2800" dirty="0" smtClean="0">
                <a:solidFill>
                  <a:srgbClr val="1F497D"/>
                </a:solidFill>
              </a:rPr>
              <a:t>Комбинационные схемы: общие принципы.</a:t>
            </a:r>
          </a:p>
          <a:p>
            <a:pPr marL="457200" indent="-457200">
              <a:lnSpc>
                <a:spcPct val="150000"/>
              </a:lnSpc>
              <a:buFontTx/>
              <a:buAutoNum type="arabicPeriod"/>
            </a:pPr>
            <a:r>
              <a:rPr lang="ru-RU" sz="2800" dirty="0" smtClean="0">
                <a:solidFill>
                  <a:srgbClr val="1F497D"/>
                </a:solidFill>
              </a:rPr>
              <a:t>Понятие управляющего (</a:t>
            </a:r>
            <a:r>
              <a:rPr lang="ru-RU" sz="2800" dirty="0" err="1" smtClean="0">
                <a:solidFill>
                  <a:srgbClr val="1F497D"/>
                </a:solidFill>
              </a:rPr>
              <a:t>стробирующего</a:t>
            </a:r>
            <a:r>
              <a:rPr lang="ru-RU" sz="2800" dirty="0" smtClean="0">
                <a:solidFill>
                  <a:srgbClr val="1F497D"/>
                </a:solidFill>
              </a:rPr>
              <a:t>) сигнала</a:t>
            </a:r>
          </a:p>
          <a:p>
            <a:pPr marL="457200" indent="-457200">
              <a:lnSpc>
                <a:spcPct val="150000"/>
              </a:lnSpc>
              <a:buFontTx/>
              <a:buAutoNum type="arabicPeriod"/>
            </a:pPr>
            <a:r>
              <a:rPr lang="ru-RU" sz="2800" dirty="0" smtClean="0">
                <a:solidFill>
                  <a:srgbClr val="1F497D"/>
                </a:solidFill>
              </a:rPr>
              <a:t>Буферы: понятие, каскадирование.</a:t>
            </a:r>
          </a:p>
          <a:p>
            <a:pPr marL="457200" indent="-457200">
              <a:lnSpc>
                <a:spcPct val="150000"/>
              </a:lnSpc>
              <a:buFontTx/>
              <a:buAutoNum type="arabicPeriod"/>
            </a:pPr>
            <a:r>
              <a:rPr lang="ru-RU" sz="2800" dirty="0" smtClean="0">
                <a:solidFill>
                  <a:srgbClr val="1F497D"/>
                </a:solidFill>
              </a:rPr>
              <a:t>Дешифраторы: понятие, каскадирование.</a:t>
            </a:r>
          </a:p>
          <a:p>
            <a:pPr marL="457200" indent="-457200">
              <a:lnSpc>
                <a:spcPct val="150000"/>
              </a:lnSpc>
              <a:buFontTx/>
              <a:buAutoNum type="arabicPeriod"/>
            </a:pPr>
            <a:r>
              <a:rPr lang="ru-RU" sz="2800" dirty="0" smtClean="0">
                <a:solidFill>
                  <a:srgbClr val="1F497D"/>
                </a:solidFill>
              </a:rPr>
              <a:t>Шифраторы: понятие, каскадирование.</a:t>
            </a:r>
          </a:p>
          <a:p>
            <a:pPr marL="457200" indent="-457200">
              <a:lnSpc>
                <a:spcPct val="150000"/>
              </a:lnSpc>
              <a:buFontTx/>
              <a:buAutoNum type="arabicPeriod"/>
            </a:pPr>
            <a:r>
              <a:rPr lang="ru-RU" sz="2800" dirty="0" smtClean="0">
                <a:solidFill>
                  <a:srgbClr val="1F497D"/>
                </a:solidFill>
              </a:rPr>
              <a:t>Мультиплексоры</a:t>
            </a:r>
            <a:r>
              <a:rPr lang="ru-RU" sz="2800" dirty="0">
                <a:solidFill>
                  <a:srgbClr val="1F497D"/>
                </a:solidFill>
              </a:rPr>
              <a:t>: понятие, </a:t>
            </a:r>
            <a:r>
              <a:rPr lang="ru-RU" sz="2800" dirty="0" smtClean="0">
                <a:solidFill>
                  <a:srgbClr val="1F497D"/>
                </a:solidFill>
              </a:rPr>
              <a:t>каскадирование.</a:t>
            </a:r>
          </a:p>
          <a:p>
            <a:pPr marL="457200" indent="-457200">
              <a:lnSpc>
                <a:spcPct val="150000"/>
              </a:lnSpc>
              <a:buFontTx/>
              <a:buAutoNum type="arabicPeriod"/>
            </a:pPr>
            <a:r>
              <a:rPr lang="ru-RU" sz="2800" dirty="0" err="1" smtClean="0">
                <a:solidFill>
                  <a:srgbClr val="1F497D"/>
                </a:solidFill>
              </a:rPr>
              <a:t>Демультиплексоры</a:t>
            </a:r>
            <a:r>
              <a:rPr lang="ru-RU" sz="2800" dirty="0" smtClean="0">
                <a:solidFill>
                  <a:srgbClr val="1F497D"/>
                </a:solidFill>
              </a:rPr>
              <a:t>: </a:t>
            </a:r>
            <a:r>
              <a:rPr lang="ru-RU" sz="2800" dirty="0">
                <a:solidFill>
                  <a:srgbClr val="1F497D"/>
                </a:solidFill>
              </a:rPr>
              <a:t>понятие, каскадирование</a:t>
            </a:r>
            <a:r>
              <a:rPr lang="ru-RU" sz="2800" dirty="0" smtClean="0">
                <a:solidFill>
                  <a:srgbClr val="1F497D"/>
                </a:solidFill>
              </a:rPr>
              <a:t>.</a:t>
            </a:r>
          </a:p>
          <a:p>
            <a:pPr marL="457200" indent="-457200">
              <a:lnSpc>
                <a:spcPct val="150000"/>
              </a:lnSpc>
              <a:buFontTx/>
              <a:buAutoNum type="arabicPeriod"/>
            </a:pPr>
            <a:r>
              <a:rPr lang="ru-RU" sz="2800" dirty="0" smtClean="0">
                <a:solidFill>
                  <a:srgbClr val="1F497D"/>
                </a:solidFill>
              </a:rPr>
              <a:t>Задачи для самостоятельного решения </a:t>
            </a:r>
            <a:endParaRPr lang="ru-RU" sz="2800" dirty="0">
              <a:solidFill>
                <a:srgbClr val="1F497D"/>
              </a:solidFill>
            </a:endParaRPr>
          </a:p>
          <a:p>
            <a:pPr marL="457200" indent="-457200">
              <a:lnSpc>
                <a:spcPct val="150000"/>
              </a:lnSpc>
              <a:buFontTx/>
              <a:buAutoNum type="arabicPeriod"/>
            </a:pPr>
            <a:endParaRPr lang="ru-RU" sz="2800" b="1" dirty="0">
              <a:solidFill>
                <a:srgbClr val="FF0000"/>
              </a:solidFill>
            </a:endParaRPr>
          </a:p>
        </p:txBody>
      </p:sp>
      <p:sp>
        <p:nvSpPr>
          <p:cNvPr id="4" name="Прямоугольник 3"/>
          <p:cNvSpPr/>
          <p:nvPr/>
        </p:nvSpPr>
        <p:spPr>
          <a:xfrm>
            <a:off x="7524328" y="1052736"/>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5" name="Прямоугольник 4"/>
          <p:cNvSpPr/>
          <p:nvPr/>
        </p:nvSpPr>
        <p:spPr>
          <a:xfrm>
            <a:off x="8388424" y="1684110"/>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6" name="Прямоугольник 5"/>
          <p:cNvSpPr/>
          <p:nvPr/>
        </p:nvSpPr>
        <p:spPr>
          <a:xfrm>
            <a:off x="6156176" y="2276872"/>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7" name="Прямоугольник 6"/>
          <p:cNvSpPr/>
          <p:nvPr/>
        </p:nvSpPr>
        <p:spPr>
          <a:xfrm>
            <a:off x="7230016" y="2984758"/>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8" name="Прямоугольник 7"/>
          <p:cNvSpPr/>
          <p:nvPr/>
        </p:nvSpPr>
        <p:spPr>
          <a:xfrm>
            <a:off x="6785900" y="3573016"/>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9" name="Прямоугольник 8"/>
          <p:cNvSpPr/>
          <p:nvPr/>
        </p:nvSpPr>
        <p:spPr>
          <a:xfrm>
            <a:off x="7524327" y="4256182"/>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
        <p:nvSpPr>
          <p:cNvPr id="11" name="Прямоугольник 10"/>
          <p:cNvSpPr/>
          <p:nvPr/>
        </p:nvSpPr>
        <p:spPr>
          <a:xfrm>
            <a:off x="6781658" y="5517232"/>
            <a:ext cx="1165704" cy="707886"/>
          </a:xfrm>
          <a:prstGeom prst="rect">
            <a:avLst/>
          </a:prstGeom>
        </p:spPr>
        <p:txBody>
          <a:bodyPr wrap="none">
            <a:spAutoFit/>
          </a:bodyPr>
          <a:lstStyle/>
          <a:p>
            <a:r>
              <a:rPr lang="ru-RU" sz="4000" dirty="0" smtClean="0">
                <a:solidFill>
                  <a:srgbClr val="FF0000"/>
                </a:solidFill>
                <a:sym typeface="Wingdings" panose="05000000000000000000" pitchFamily="2" charset="2"/>
              </a:rPr>
              <a:t> </a:t>
            </a:r>
            <a:endParaRPr lang="ru-RU" sz="4000" dirty="0">
              <a:solidFill>
                <a:srgbClr val="FF0000"/>
              </a:solidFill>
            </a:endParaRPr>
          </a:p>
        </p:txBody>
      </p:sp>
      <p:sp>
        <p:nvSpPr>
          <p:cNvPr id="12" name="Прямоугольник 11"/>
          <p:cNvSpPr/>
          <p:nvPr/>
        </p:nvSpPr>
        <p:spPr>
          <a:xfrm>
            <a:off x="7825814" y="4869160"/>
            <a:ext cx="588623" cy="707886"/>
          </a:xfrm>
          <a:prstGeom prst="rect">
            <a:avLst/>
          </a:prstGeom>
        </p:spPr>
        <p:txBody>
          <a:bodyPr wrap="none">
            <a:spAutoFit/>
          </a:bodyPr>
          <a:lstStyle/>
          <a:p>
            <a:pPr marL="285750" indent="-285750">
              <a:buFont typeface="Wingdings" panose="05000000000000000000" pitchFamily="2" charset="2"/>
              <a:buChar char="ü"/>
            </a:pPr>
            <a:r>
              <a:rPr lang="ru-RU" sz="4000" dirty="0" smtClean="0">
                <a:solidFill>
                  <a:srgbClr val="FF0000"/>
                </a:solidFill>
              </a:rPr>
              <a:t> </a:t>
            </a:r>
            <a:endParaRPr lang="ru-RU" sz="4000" dirty="0">
              <a:solidFill>
                <a:srgbClr val="FF0000"/>
              </a:solidFill>
            </a:endParaRPr>
          </a:p>
        </p:txBody>
      </p:sp>
    </p:spTree>
    <p:extLst>
      <p:ext uri="{BB962C8B-B14F-4D97-AF65-F5344CB8AC3E}">
        <p14:creationId xmlns:p14="http://schemas.microsoft.com/office/powerpoint/2010/main" val="42166098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0">
              <a:srgbClr val="FFEFD1"/>
            </a:gs>
            <a:gs pos="60000">
              <a:srgbClr val="F0EBD5"/>
            </a:gs>
            <a:gs pos="100000">
              <a:srgbClr val="D1C39F"/>
            </a:gs>
          </a:gsLst>
          <a:lin ang="5400000" scaled="0"/>
        </a:gra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79512" y="35897"/>
            <a:ext cx="8856984" cy="586909"/>
          </a:xfrm>
        </p:spPr>
        <p:txBody>
          <a:bodyPr>
            <a:normAutofit fontScale="90000"/>
          </a:bodyPr>
          <a:lstStyle/>
          <a:p>
            <a:r>
              <a:rPr lang="ru-RU" b="1" dirty="0" smtClean="0">
                <a:solidFill>
                  <a:srgbClr val="C00000"/>
                </a:solidFill>
              </a:rPr>
              <a:t>ЛЕКЦИЯ №4 и №5. План лекции</a:t>
            </a:r>
            <a:endParaRPr lang="ru-RU" dirty="0">
              <a:solidFill>
                <a:srgbClr val="C00000"/>
              </a:solidFill>
            </a:endParaRPr>
          </a:p>
        </p:txBody>
      </p:sp>
      <p:sp>
        <p:nvSpPr>
          <p:cNvPr id="10" name="Прямоугольник 9"/>
          <p:cNvSpPr/>
          <p:nvPr/>
        </p:nvSpPr>
        <p:spPr>
          <a:xfrm>
            <a:off x="247419" y="836712"/>
            <a:ext cx="8784976" cy="5564600"/>
          </a:xfrm>
          <a:prstGeom prst="rect">
            <a:avLst/>
          </a:prstGeom>
        </p:spPr>
        <p:txBody>
          <a:bodyPr wrap="square">
            <a:spAutoFit/>
          </a:bodyPr>
          <a:lstStyle/>
          <a:p>
            <a:pPr marL="457200" indent="-457200">
              <a:lnSpc>
                <a:spcPct val="140000"/>
              </a:lnSpc>
              <a:buFontTx/>
              <a:buAutoNum type="arabicPeriod"/>
            </a:pPr>
            <a:r>
              <a:rPr lang="ru-RU" sz="2800" dirty="0" smtClean="0">
                <a:solidFill>
                  <a:srgbClr val="1F497D"/>
                </a:solidFill>
              </a:rPr>
              <a:t>Комбинационные схемы: </a:t>
            </a:r>
            <a:r>
              <a:rPr lang="ru-RU" dirty="0" smtClean="0">
                <a:solidFill>
                  <a:srgbClr val="FF0000"/>
                </a:solidFill>
              </a:rPr>
              <a:t>(продолжение)</a:t>
            </a:r>
            <a:r>
              <a:rPr lang="ru-RU" sz="2800" dirty="0" smtClean="0">
                <a:solidFill>
                  <a:srgbClr val="1F497D"/>
                </a:solidFill>
              </a:rPr>
              <a:t>.</a:t>
            </a:r>
            <a:endParaRPr lang="ru-RU" sz="2800" dirty="0">
              <a:solidFill>
                <a:srgbClr val="1F497D"/>
              </a:solidFill>
            </a:endParaRPr>
          </a:p>
          <a:p>
            <a:pPr marL="457200" indent="-457200">
              <a:lnSpc>
                <a:spcPct val="110000"/>
              </a:lnSpc>
              <a:buFontTx/>
              <a:buAutoNum type="arabicPeriod"/>
            </a:pPr>
            <a:r>
              <a:rPr lang="ru-RU" sz="2800" dirty="0" smtClean="0">
                <a:solidFill>
                  <a:srgbClr val="1F497D"/>
                </a:solidFill>
              </a:rPr>
              <a:t>Арифметические устройства: сумматоры и </a:t>
            </a:r>
            <a:r>
              <a:rPr lang="ru-RU" sz="2800" dirty="0" err="1" smtClean="0">
                <a:solidFill>
                  <a:srgbClr val="1F497D"/>
                </a:solidFill>
              </a:rPr>
              <a:t>вычитатели</a:t>
            </a:r>
            <a:r>
              <a:rPr lang="ru-RU" sz="2800" dirty="0" smtClean="0">
                <a:solidFill>
                  <a:srgbClr val="1F497D"/>
                </a:solidFill>
              </a:rPr>
              <a:t>.</a:t>
            </a:r>
          </a:p>
          <a:p>
            <a:pPr marL="457200" indent="-457200">
              <a:lnSpc>
                <a:spcPct val="110000"/>
              </a:lnSpc>
              <a:buFontTx/>
              <a:buAutoNum type="arabicPeriod"/>
            </a:pPr>
            <a:r>
              <a:rPr lang="ru-RU" sz="2800" dirty="0">
                <a:solidFill>
                  <a:srgbClr val="1F497D"/>
                </a:solidFill>
              </a:rPr>
              <a:t>Арифметические устройства: </a:t>
            </a:r>
            <a:r>
              <a:rPr lang="ru-RU" sz="2800" dirty="0" smtClean="0">
                <a:solidFill>
                  <a:srgbClr val="1F497D"/>
                </a:solidFill>
              </a:rPr>
              <a:t>цифровые компараторы.</a:t>
            </a:r>
          </a:p>
          <a:p>
            <a:pPr marL="457200" indent="-457200">
              <a:lnSpc>
                <a:spcPct val="110000"/>
              </a:lnSpc>
              <a:buFontTx/>
              <a:buAutoNum type="arabicPeriod"/>
            </a:pPr>
            <a:r>
              <a:rPr lang="ru-RU" sz="2800" dirty="0">
                <a:solidFill>
                  <a:srgbClr val="1F497D"/>
                </a:solidFill>
              </a:rPr>
              <a:t>Арифметические устройства: </a:t>
            </a:r>
            <a:r>
              <a:rPr lang="ru-RU" sz="2800" dirty="0" smtClean="0">
                <a:solidFill>
                  <a:srgbClr val="1F497D"/>
                </a:solidFill>
              </a:rPr>
              <a:t>схемы </a:t>
            </a:r>
            <a:r>
              <a:rPr lang="ru-RU" sz="2800" dirty="0">
                <a:solidFill>
                  <a:srgbClr val="1F497D"/>
                </a:solidFill>
              </a:rPr>
              <a:t>контроля </a:t>
            </a:r>
            <a:r>
              <a:rPr lang="ru-RU" sz="2800" dirty="0" smtClean="0">
                <a:solidFill>
                  <a:srgbClr val="1F497D"/>
                </a:solidFill>
              </a:rPr>
              <a:t>четности.</a:t>
            </a:r>
          </a:p>
          <a:p>
            <a:pPr marL="457200" indent="-457200">
              <a:lnSpc>
                <a:spcPct val="110000"/>
              </a:lnSpc>
              <a:buFontTx/>
              <a:buAutoNum type="arabicPeriod"/>
            </a:pPr>
            <a:r>
              <a:rPr lang="ru-RU" sz="2800" dirty="0" err="1" smtClean="0">
                <a:solidFill>
                  <a:srgbClr val="1F497D"/>
                </a:solidFill>
              </a:rPr>
              <a:t>Последовательностные</a:t>
            </a:r>
            <a:r>
              <a:rPr lang="ru-RU" sz="2800" dirty="0" smtClean="0">
                <a:solidFill>
                  <a:srgbClr val="1F497D"/>
                </a:solidFill>
              </a:rPr>
              <a:t> </a:t>
            </a:r>
            <a:r>
              <a:rPr lang="ru-RU" sz="2800" dirty="0">
                <a:solidFill>
                  <a:srgbClr val="1F497D"/>
                </a:solidFill>
              </a:rPr>
              <a:t>схемы: триггеры (</a:t>
            </a:r>
            <a:r>
              <a:rPr lang="en-US" sz="2800" dirty="0">
                <a:solidFill>
                  <a:srgbClr val="1F497D"/>
                </a:solidFill>
              </a:rPr>
              <a:t>RS</a:t>
            </a:r>
            <a:r>
              <a:rPr lang="ru-RU" sz="2800" dirty="0">
                <a:solidFill>
                  <a:srgbClr val="1F497D"/>
                </a:solidFill>
              </a:rPr>
              <a:t>, </a:t>
            </a:r>
            <a:r>
              <a:rPr lang="en-US" sz="2800" dirty="0">
                <a:solidFill>
                  <a:srgbClr val="1F497D"/>
                </a:solidFill>
              </a:rPr>
              <a:t>D</a:t>
            </a:r>
            <a:r>
              <a:rPr lang="ru-RU" sz="2800" dirty="0">
                <a:solidFill>
                  <a:srgbClr val="1F497D"/>
                </a:solidFill>
              </a:rPr>
              <a:t>, </a:t>
            </a:r>
            <a:r>
              <a:rPr lang="en-US" sz="2800" dirty="0">
                <a:solidFill>
                  <a:srgbClr val="1F497D"/>
                </a:solidFill>
              </a:rPr>
              <a:t>T</a:t>
            </a:r>
            <a:r>
              <a:rPr lang="ru-RU" sz="2800" dirty="0">
                <a:solidFill>
                  <a:srgbClr val="1F497D"/>
                </a:solidFill>
              </a:rPr>
              <a:t>, </a:t>
            </a:r>
            <a:r>
              <a:rPr lang="en-US" sz="2800" dirty="0">
                <a:solidFill>
                  <a:srgbClr val="1F497D"/>
                </a:solidFill>
              </a:rPr>
              <a:t>JK</a:t>
            </a:r>
            <a:r>
              <a:rPr lang="ru-RU" sz="2800" dirty="0">
                <a:solidFill>
                  <a:srgbClr val="1F497D"/>
                </a:solidFill>
              </a:rPr>
              <a:t>). Временные диаграммы работы. Принципы </a:t>
            </a:r>
            <a:r>
              <a:rPr lang="ru-RU" sz="2800" dirty="0" smtClean="0">
                <a:solidFill>
                  <a:srgbClr val="1F497D"/>
                </a:solidFill>
              </a:rPr>
              <a:t>каскадирования.</a:t>
            </a:r>
          </a:p>
          <a:p>
            <a:pPr marL="457200" indent="-457200">
              <a:lnSpc>
                <a:spcPct val="140000"/>
              </a:lnSpc>
              <a:buFontTx/>
              <a:buAutoNum type="arabicPeriod"/>
            </a:pPr>
            <a:r>
              <a:rPr lang="ru-RU" sz="2800" dirty="0" smtClean="0">
                <a:solidFill>
                  <a:srgbClr val="1F497D"/>
                </a:solidFill>
              </a:rPr>
              <a:t>Задачи для самостоятельного решения.</a:t>
            </a:r>
            <a:endParaRPr lang="ru-RU" sz="2800" dirty="0">
              <a:solidFill>
                <a:srgbClr val="1F497D"/>
              </a:solidFill>
            </a:endParaRPr>
          </a:p>
        </p:txBody>
      </p:sp>
    </p:spTree>
    <p:extLst>
      <p:ext uri="{BB962C8B-B14F-4D97-AF65-F5344CB8AC3E}">
        <p14:creationId xmlns:p14="http://schemas.microsoft.com/office/powerpoint/2010/main" val="139180900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3300" b="1" dirty="0" smtClean="0">
                <a:solidFill>
                  <a:srgbClr val="C00000"/>
                </a:solidFill>
              </a:rPr>
              <a:t>Комбинационные схемы: продолжение</a:t>
            </a:r>
            <a:endParaRPr lang="ru-RU" sz="3300" dirty="0">
              <a:solidFill>
                <a:srgbClr val="C00000"/>
              </a:solidFill>
            </a:endParaRPr>
          </a:p>
        </p:txBody>
      </p:sp>
      <p:sp>
        <p:nvSpPr>
          <p:cNvPr id="13" name="Прямоугольник 12"/>
          <p:cNvSpPr/>
          <p:nvPr/>
        </p:nvSpPr>
        <p:spPr>
          <a:xfrm>
            <a:off x="389968" y="548680"/>
            <a:ext cx="6054240" cy="4524315"/>
          </a:xfrm>
          <a:prstGeom prst="rect">
            <a:avLst/>
          </a:prstGeom>
        </p:spPr>
        <p:txBody>
          <a:bodyPr wrap="square">
            <a:spAutoFit/>
          </a:bodyPr>
          <a:lstStyle/>
          <a:p>
            <a:pPr>
              <a:lnSpc>
                <a:spcPct val="80000"/>
              </a:lnSpc>
            </a:pPr>
            <a:r>
              <a:rPr lang="ru-RU" sz="2400" dirty="0" smtClean="0">
                <a:solidFill>
                  <a:schemeClr val="bg1">
                    <a:lumMod val="75000"/>
                  </a:schemeClr>
                </a:solidFill>
              </a:rPr>
              <a:t>- логические элементы </a:t>
            </a:r>
          </a:p>
          <a:p>
            <a:pPr>
              <a:lnSpc>
                <a:spcPct val="80000"/>
              </a:lnSpc>
            </a:pPr>
            <a:r>
              <a:rPr lang="ru-RU" sz="2400" dirty="0" smtClean="0">
                <a:solidFill>
                  <a:schemeClr val="bg1">
                    <a:lumMod val="75000"/>
                  </a:schemeClr>
                </a:solidFill>
              </a:rPr>
              <a:t>- буферы (повторители)</a:t>
            </a:r>
          </a:p>
          <a:p>
            <a:pPr>
              <a:lnSpc>
                <a:spcPct val="80000"/>
              </a:lnSpc>
            </a:pPr>
            <a:r>
              <a:rPr lang="ru-RU" sz="2400" dirty="0" smtClean="0">
                <a:solidFill>
                  <a:schemeClr val="bg1">
                    <a:lumMod val="75000"/>
                  </a:schemeClr>
                </a:solidFill>
              </a:rPr>
              <a:t>- дешифраторы</a:t>
            </a:r>
          </a:p>
          <a:p>
            <a:pPr>
              <a:lnSpc>
                <a:spcPct val="80000"/>
              </a:lnSpc>
            </a:pPr>
            <a:r>
              <a:rPr lang="ru-RU" sz="2400" dirty="0" smtClean="0">
                <a:solidFill>
                  <a:schemeClr val="bg1">
                    <a:lumMod val="75000"/>
                  </a:schemeClr>
                </a:solidFill>
              </a:rPr>
              <a:t>- шифраторы</a:t>
            </a:r>
          </a:p>
          <a:p>
            <a:pPr>
              <a:lnSpc>
                <a:spcPct val="80000"/>
              </a:lnSpc>
            </a:pPr>
            <a:r>
              <a:rPr lang="ru-RU" sz="2400" dirty="0" smtClean="0">
                <a:solidFill>
                  <a:schemeClr val="bg1">
                    <a:lumMod val="75000"/>
                  </a:schemeClr>
                </a:solidFill>
              </a:rPr>
              <a:t>- мультиплексоры</a:t>
            </a:r>
          </a:p>
          <a:p>
            <a:pPr>
              <a:lnSpc>
                <a:spcPct val="80000"/>
              </a:lnSpc>
            </a:pPr>
            <a:r>
              <a:rPr lang="ru-RU" sz="2400" dirty="0" smtClean="0">
                <a:solidFill>
                  <a:schemeClr val="bg1">
                    <a:lumMod val="75000"/>
                  </a:schemeClr>
                </a:solidFill>
              </a:rPr>
              <a:t>- </a:t>
            </a:r>
            <a:r>
              <a:rPr lang="ru-RU" sz="2400" dirty="0" err="1" smtClean="0">
                <a:solidFill>
                  <a:schemeClr val="bg1">
                    <a:lumMod val="75000"/>
                  </a:schemeClr>
                </a:solidFill>
              </a:rPr>
              <a:t>демультиплексоры</a:t>
            </a:r>
            <a:endParaRPr lang="ru-RU" sz="2400" dirty="0" smtClean="0">
              <a:solidFill>
                <a:schemeClr val="bg1">
                  <a:lumMod val="75000"/>
                </a:schemeClr>
              </a:solidFill>
            </a:endParaRPr>
          </a:p>
          <a:p>
            <a:pPr>
              <a:lnSpc>
                <a:spcPct val="80000"/>
              </a:lnSpc>
            </a:pPr>
            <a:r>
              <a:rPr lang="ru-RU" sz="2400" dirty="0" smtClean="0">
                <a:solidFill>
                  <a:prstClr val="black"/>
                </a:solidFill>
              </a:rPr>
              <a:t>- арифметические </a:t>
            </a:r>
            <a:r>
              <a:rPr lang="ru-RU" sz="2400" dirty="0" err="1" smtClean="0">
                <a:solidFill>
                  <a:prstClr val="black"/>
                </a:solidFill>
              </a:rPr>
              <a:t>устр-ва</a:t>
            </a:r>
            <a:r>
              <a:rPr lang="ru-RU" sz="2400" dirty="0" smtClean="0">
                <a:solidFill>
                  <a:prstClr val="black"/>
                </a:solidFill>
              </a:rPr>
              <a:t>:</a:t>
            </a:r>
          </a:p>
          <a:p>
            <a:pPr>
              <a:lnSpc>
                <a:spcPct val="80000"/>
              </a:lnSpc>
            </a:pPr>
            <a:r>
              <a:rPr lang="ru-RU" sz="2400" dirty="0" smtClean="0">
                <a:solidFill>
                  <a:prstClr val="black"/>
                </a:solidFill>
              </a:rPr>
              <a:t>	- сумматоры;</a:t>
            </a:r>
          </a:p>
          <a:p>
            <a:pPr>
              <a:lnSpc>
                <a:spcPct val="80000"/>
              </a:lnSpc>
            </a:pPr>
            <a:r>
              <a:rPr lang="ru-RU" sz="2400" dirty="0">
                <a:solidFill>
                  <a:prstClr val="black"/>
                </a:solidFill>
              </a:rPr>
              <a:t>	</a:t>
            </a:r>
            <a:r>
              <a:rPr lang="ru-RU" sz="2400" dirty="0" smtClean="0">
                <a:solidFill>
                  <a:prstClr val="black"/>
                </a:solidFill>
              </a:rPr>
              <a:t>- </a:t>
            </a:r>
            <a:r>
              <a:rPr lang="ru-RU" sz="2400" dirty="0" err="1" smtClean="0">
                <a:solidFill>
                  <a:prstClr val="black"/>
                </a:solidFill>
              </a:rPr>
              <a:t>вычитатели</a:t>
            </a:r>
            <a:r>
              <a:rPr lang="ru-RU" sz="2400" dirty="0" smtClean="0">
                <a:solidFill>
                  <a:prstClr val="black"/>
                </a:solidFill>
              </a:rPr>
              <a:t>;</a:t>
            </a:r>
          </a:p>
          <a:p>
            <a:pPr>
              <a:lnSpc>
                <a:spcPct val="80000"/>
              </a:lnSpc>
            </a:pPr>
            <a:r>
              <a:rPr lang="ru-RU" sz="2400" dirty="0">
                <a:solidFill>
                  <a:prstClr val="black"/>
                </a:solidFill>
              </a:rPr>
              <a:t>	</a:t>
            </a:r>
            <a:r>
              <a:rPr lang="ru-RU" sz="2400" dirty="0" smtClean="0">
                <a:solidFill>
                  <a:prstClr val="black"/>
                </a:solidFill>
              </a:rPr>
              <a:t>- цифровые компараторы.</a:t>
            </a:r>
          </a:p>
          <a:p>
            <a:endParaRPr lang="ru-RU" sz="2400" dirty="0" smtClean="0">
              <a:solidFill>
                <a:prstClr val="black"/>
              </a:solidFill>
            </a:endParaRPr>
          </a:p>
          <a:p>
            <a:endParaRPr lang="ru-RU" sz="2400" dirty="0" smtClean="0">
              <a:solidFill>
                <a:prstClr val="black"/>
              </a:solidFill>
            </a:endParaRPr>
          </a:p>
          <a:p>
            <a:endParaRPr lang="ru-RU" sz="2400" dirty="0" smtClean="0">
              <a:solidFill>
                <a:prstClr val="black"/>
              </a:solidFill>
            </a:endParaRPr>
          </a:p>
          <a:p>
            <a:endParaRPr lang="ru-RU" sz="2400" dirty="0">
              <a:solidFill>
                <a:srgbClr val="1F497D"/>
              </a:solidFill>
            </a:endParaRPr>
          </a:p>
        </p:txBody>
      </p:sp>
      <p:sp>
        <p:nvSpPr>
          <p:cNvPr id="15" name="Прямоугольник 14"/>
          <p:cNvSpPr/>
          <p:nvPr/>
        </p:nvSpPr>
        <p:spPr>
          <a:xfrm>
            <a:off x="368264" y="3645024"/>
            <a:ext cx="8530236" cy="3046988"/>
          </a:xfrm>
          <a:prstGeom prst="rect">
            <a:avLst/>
          </a:prstGeom>
          <a:ln w="25400">
            <a:solidFill>
              <a:schemeClr val="tx2"/>
            </a:solidFill>
          </a:ln>
        </p:spPr>
        <p:txBody>
          <a:bodyPr wrap="square">
            <a:spAutoFit/>
          </a:bodyPr>
          <a:lstStyle/>
          <a:p>
            <a:r>
              <a:rPr lang="ru-RU" sz="2400" dirty="0">
                <a:solidFill>
                  <a:prstClr val="black"/>
                </a:solidFill>
              </a:rPr>
              <a:t>цифровое </a:t>
            </a:r>
            <a:r>
              <a:rPr lang="ru-RU" sz="2400" dirty="0" smtClean="0">
                <a:solidFill>
                  <a:prstClr val="black"/>
                </a:solidFill>
              </a:rPr>
              <a:t>устройство (ЦУ), </a:t>
            </a:r>
            <a:r>
              <a:rPr lang="ru-RU" sz="2400" dirty="0">
                <a:solidFill>
                  <a:prstClr val="black"/>
                </a:solidFill>
              </a:rPr>
              <a:t>обеспечивающее преобразование совокупности </a:t>
            </a:r>
            <a:r>
              <a:rPr lang="ru-RU" sz="2400" i="1" dirty="0">
                <a:solidFill>
                  <a:prstClr val="black"/>
                </a:solidFill>
              </a:rPr>
              <a:t>N</a:t>
            </a:r>
            <a:r>
              <a:rPr lang="ru-RU" sz="2400" dirty="0">
                <a:solidFill>
                  <a:prstClr val="black"/>
                </a:solidFill>
              </a:rPr>
              <a:t> входных цифровых сигналов в </a:t>
            </a:r>
            <a:r>
              <a:rPr lang="ru-RU" sz="2400" i="1" dirty="0">
                <a:solidFill>
                  <a:prstClr val="black"/>
                </a:solidFill>
              </a:rPr>
              <a:t>M</a:t>
            </a:r>
            <a:r>
              <a:rPr lang="ru-RU" sz="2400" dirty="0">
                <a:solidFill>
                  <a:prstClr val="black"/>
                </a:solidFill>
              </a:rPr>
              <a:t> выходных, при этом состояние выходных сигналов в данный момент времени определяется состоянием входных сигналов в этот же момент времени. </a:t>
            </a:r>
            <a:r>
              <a:rPr lang="ru-RU" sz="2400" dirty="0" smtClean="0">
                <a:solidFill>
                  <a:prstClr val="black"/>
                </a:solidFill>
              </a:rPr>
              <a:t>Комбинационные ЦУ «не помнят» </a:t>
            </a:r>
            <a:r>
              <a:rPr lang="ru-RU" sz="2400" dirty="0">
                <a:solidFill>
                  <a:prstClr val="black"/>
                </a:solidFill>
              </a:rPr>
              <a:t>предыстории поступления сигналов на его входы. Правила функционирования </a:t>
            </a:r>
            <a:r>
              <a:rPr lang="ru-RU" sz="2400" dirty="0" smtClean="0">
                <a:solidFill>
                  <a:prstClr val="black"/>
                </a:solidFill>
              </a:rPr>
              <a:t>определяются </a:t>
            </a:r>
            <a:r>
              <a:rPr lang="ru-RU" sz="2400" dirty="0">
                <a:solidFill>
                  <a:prstClr val="black"/>
                </a:solidFill>
              </a:rPr>
              <a:t>реализуемыми ими функциями алгебры логики.</a:t>
            </a:r>
          </a:p>
        </p:txBody>
      </p:sp>
      <p:sp>
        <p:nvSpPr>
          <p:cNvPr id="16" name="Прямоугольник 15"/>
          <p:cNvSpPr/>
          <p:nvPr/>
        </p:nvSpPr>
        <p:spPr>
          <a:xfrm>
            <a:off x="5364088" y="1628800"/>
            <a:ext cx="3000950" cy="690638"/>
          </a:xfrm>
          <a:prstGeom prst="rect">
            <a:avLst/>
          </a:prstGeom>
        </p:spPr>
        <p:txBody>
          <a:bodyPr wrap="none">
            <a:spAutoFit/>
          </a:bodyPr>
          <a:lstStyle/>
          <a:p>
            <a:pPr>
              <a:lnSpc>
                <a:spcPct val="80000"/>
              </a:lnSpc>
            </a:pPr>
            <a:r>
              <a:rPr lang="ru-RU" sz="2400" dirty="0">
                <a:solidFill>
                  <a:srgbClr val="C00000"/>
                </a:solidFill>
              </a:rPr>
              <a:t>с</a:t>
            </a:r>
            <a:r>
              <a:rPr lang="ru-RU" sz="2400" dirty="0" smtClean="0">
                <a:solidFill>
                  <a:srgbClr val="C00000"/>
                </a:solidFill>
              </a:rPr>
              <a:t>хемы «без памяти», </a:t>
            </a:r>
          </a:p>
          <a:p>
            <a:pPr>
              <a:lnSpc>
                <a:spcPct val="80000"/>
              </a:lnSpc>
            </a:pPr>
            <a:r>
              <a:rPr lang="ru-RU" sz="2400" dirty="0" smtClean="0">
                <a:solidFill>
                  <a:srgbClr val="C00000"/>
                </a:solidFill>
              </a:rPr>
              <a:t>таблица истинности</a:t>
            </a:r>
            <a:endParaRPr lang="ru-RU" sz="2400" dirty="0">
              <a:solidFill>
                <a:srgbClr val="C00000"/>
              </a:solidFill>
            </a:endParaRPr>
          </a:p>
        </p:txBody>
      </p:sp>
    </p:spTree>
    <p:extLst>
      <p:ext uri="{BB962C8B-B14F-4D97-AF65-F5344CB8AC3E}">
        <p14:creationId xmlns:p14="http://schemas.microsoft.com/office/powerpoint/2010/main" val="29814252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563492"/>
            <a:ext cx="2901305" cy="1641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Понятие цифровых сигналов</a:t>
            </a:r>
            <a:endParaRPr lang="ru-RU" dirty="0">
              <a:solidFill>
                <a:srgbClr val="C00000"/>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815" y="563492"/>
            <a:ext cx="2592288" cy="1497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152574" y="2060848"/>
            <a:ext cx="8883921" cy="3123932"/>
          </a:xfrm>
          <a:prstGeom prst="rect">
            <a:avLst/>
          </a:prstGeom>
        </p:spPr>
        <p:txBody>
          <a:bodyPr wrap="square">
            <a:spAutoFit/>
          </a:bodyPr>
          <a:lstStyle/>
          <a:p>
            <a:pPr>
              <a:spcAft>
                <a:spcPts val="600"/>
              </a:spcAft>
            </a:pPr>
            <a:r>
              <a:rPr lang="ru-RU" sz="1400" dirty="0" smtClean="0">
                <a:solidFill>
                  <a:srgbClr val="C00000"/>
                </a:solidFill>
              </a:rPr>
              <a:t>Сигнал</a:t>
            </a:r>
            <a:r>
              <a:rPr lang="ru-RU" sz="1400" dirty="0" smtClean="0"/>
              <a:t> — это любая физическая величина (например, температура, давление воздуха, интенсивность света, сила тока и т. д.), изменяющаяся со временем. Именно благодаря этому изменению сигнал может нести в себе какую-то информацию. </a:t>
            </a:r>
          </a:p>
          <a:p>
            <a:pPr>
              <a:spcAft>
                <a:spcPts val="600"/>
              </a:spcAft>
            </a:pPr>
            <a:r>
              <a:rPr lang="ru-RU" sz="1400" dirty="0" smtClean="0">
                <a:solidFill>
                  <a:srgbClr val="C00000"/>
                </a:solidFill>
              </a:rPr>
              <a:t>Электрический сигнал </a:t>
            </a:r>
            <a:r>
              <a:rPr lang="ru-RU" sz="1400" dirty="0" smtClean="0"/>
              <a:t>— это электрическая величина (например, напряжение, ток, мощность), изменяющаяся со временем. Вся электроника в основном работает с электрическими сигналами, хотя сейчас все больше используются световые сигналы, которые представляют собой изменяющуюся во времени интенсивность </a:t>
            </a:r>
            <a:r>
              <a:rPr lang="ru-RU" sz="1400" dirty="0"/>
              <a:t>света</a:t>
            </a:r>
            <a:r>
              <a:rPr lang="ru-RU" sz="1400" dirty="0" smtClean="0"/>
              <a:t>. </a:t>
            </a:r>
          </a:p>
          <a:p>
            <a:pPr>
              <a:spcAft>
                <a:spcPts val="600"/>
              </a:spcAft>
            </a:pPr>
            <a:r>
              <a:rPr lang="ru-RU" sz="1400" dirty="0" smtClean="0">
                <a:solidFill>
                  <a:srgbClr val="C00000"/>
                </a:solidFill>
              </a:rPr>
              <a:t>Аналоговый сигнал </a:t>
            </a:r>
            <a:r>
              <a:rPr lang="ru-RU" sz="1400" dirty="0" smtClean="0"/>
              <a:t>— это сигнал, который может принимать любые значения в определенных пределах (например, напряжение может плавно изменяться в пределах от нуля до десяти вольт). Устройства, работающие только с аналоговыми сигналами, называются аналоговыми устройствами. Название «аналоговый» подразумевает, что сигнал изменяется аналогично физической величине, то есть непрерывно. </a:t>
            </a:r>
          </a:p>
          <a:p>
            <a:r>
              <a:rPr lang="ru-RU" sz="1400" dirty="0" smtClean="0">
                <a:solidFill>
                  <a:srgbClr val="C00000"/>
                </a:solidFill>
              </a:rPr>
              <a:t>Цифровой сигнал </a:t>
            </a:r>
            <a:r>
              <a:rPr lang="ru-RU" sz="1400" dirty="0" smtClean="0"/>
              <a:t>— это сигнал, который может принимать только два (иногда — три) значения, причем разрешены некоторые отклонения от этих значений. Например, напряжение может принимать два значения: от 0 до 0,5 В (уровень нуля) или от 2,5 до 5 В (уровень единицы)</a:t>
            </a:r>
            <a:endParaRPr lang="ru-RU" sz="1400" dirty="0"/>
          </a:p>
        </p:txBody>
      </p:sp>
      <p:sp>
        <p:nvSpPr>
          <p:cNvPr id="4" name="Прямоугольник 3"/>
          <p:cNvSpPr/>
          <p:nvPr/>
        </p:nvSpPr>
        <p:spPr>
          <a:xfrm>
            <a:off x="1314786" y="764704"/>
            <a:ext cx="2086469" cy="369332"/>
          </a:xfrm>
          <a:prstGeom prst="rect">
            <a:avLst/>
          </a:prstGeom>
        </p:spPr>
        <p:txBody>
          <a:bodyPr wrap="none">
            <a:spAutoFit/>
          </a:bodyPr>
          <a:lstStyle/>
          <a:p>
            <a:r>
              <a:rPr lang="ru-RU" dirty="0" smtClean="0">
                <a:solidFill>
                  <a:schemeClr val="tx2"/>
                </a:solidFill>
              </a:rPr>
              <a:t>Аналоговый сигнал</a:t>
            </a:r>
            <a:endParaRPr lang="ru-RU" dirty="0">
              <a:solidFill>
                <a:schemeClr val="tx2"/>
              </a:solidFill>
            </a:endParaRPr>
          </a:p>
        </p:txBody>
      </p:sp>
      <p:sp>
        <p:nvSpPr>
          <p:cNvPr id="10" name="Прямоугольник 9"/>
          <p:cNvSpPr/>
          <p:nvPr/>
        </p:nvSpPr>
        <p:spPr>
          <a:xfrm>
            <a:off x="5754813" y="692696"/>
            <a:ext cx="1909497" cy="369332"/>
          </a:xfrm>
          <a:prstGeom prst="rect">
            <a:avLst/>
          </a:prstGeom>
        </p:spPr>
        <p:txBody>
          <a:bodyPr wrap="none">
            <a:spAutoFit/>
          </a:bodyPr>
          <a:lstStyle/>
          <a:p>
            <a:r>
              <a:rPr lang="ru-RU" dirty="0" smtClean="0">
                <a:solidFill>
                  <a:schemeClr val="tx2"/>
                </a:solidFill>
              </a:rPr>
              <a:t>Цифровой сигнал</a:t>
            </a:r>
            <a:endParaRPr lang="ru-RU" dirty="0">
              <a:solidFill>
                <a:schemeClr val="tx2"/>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5184780"/>
            <a:ext cx="6657975" cy="1543050"/>
          </a:xfrm>
          <a:prstGeom prst="rect">
            <a:avLst/>
          </a:prstGeom>
          <a:noFill/>
          <a:ln w="25400">
            <a:solidFill>
              <a:schemeClr val="tx2"/>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25424019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Арифметические устройства</a:t>
            </a:r>
            <a:endParaRPr lang="ru-RU" sz="3600" dirty="0">
              <a:solidFill>
                <a:srgbClr val="C00000"/>
              </a:solidFill>
            </a:endParaRPr>
          </a:p>
        </p:txBody>
      </p:sp>
      <p:sp>
        <p:nvSpPr>
          <p:cNvPr id="2" name="Прямоугольник 1"/>
          <p:cNvSpPr/>
          <p:nvPr/>
        </p:nvSpPr>
        <p:spPr>
          <a:xfrm>
            <a:off x="251520" y="764704"/>
            <a:ext cx="8640960" cy="1015663"/>
          </a:xfrm>
          <a:prstGeom prst="rect">
            <a:avLst/>
          </a:prstGeom>
        </p:spPr>
        <p:txBody>
          <a:bodyPr wrap="square">
            <a:spAutoFit/>
          </a:bodyPr>
          <a:lstStyle/>
          <a:p>
            <a:r>
              <a:rPr lang="ru-RU" sz="2000" dirty="0"/>
              <a:t>Арифметическое устройство </a:t>
            </a:r>
            <a:r>
              <a:rPr lang="ru-RU" sz="2000" dirty="0" smtClean="0"/>
              <a:t>— устройство </a:t>
            </a:r>
            <a:r>
              <a:rPr lang="ru-RU" sz="2000" dirty="0"/>
              <a:t>цифровой </a:t>
            </a:r>
            <a:r>
              <a:rPr lang="ru-RU" sz="2000" dirty="0" smtClean="0"/>
              <a:t>электроники, </a:t>
            </a:r>
            <a:r>
              <a:rPr lang="ru-RU" sz="2000" dirty="0"/>
              <a:t>в котором выполняются логические и арифметические операции над </a:t>
            </a:r>
            <a:r>
              <a:rPr lang="ru-RU" sz="2000" dirty="0" smtClean="0"/>
              <a:t>числами (операндами).</a:t>
            </a:r>
            <a:endParaRPr lang="ru-RU" sz="2000" dirty="0"/>
          </a:p>
        </p:txBody>
      </p:sp>
      <p:sp>
        <p:nvSpPr>
          <p:cNvPr id="3" name="Прямоугольник 2"/>
          <p:cNvSpPr/>
          <p:nvPr/>
        </p:nvSpPr>
        <p:spPr>
          <a:xfrm>
            <a:off x="251520" y="1916832"/>
            <a:ext cx="8640960" cy="2862322"/>
          </a:xfrm>
          <a:prstGeom prst="rect">
            <a:avLst/>
          </a:prstGeom>
        </p:spPr>
        <p:txBody>
          <a:bodyPr wrap="square">
            <a:spAutoFit/>
          </a:bodyPr>
          <a:lstStyle/>
          <a:p>
            <a:r>
              <a:rPr lang="ru-RU" sz="2000" dirty="0"/>
              <a:t>К </a:t>
            </a:r>
            <a:r>
              <a:rPr lang="ru-RU" sz="2000" dirty="0">
                <a:solidFill>
                  <a:srgbClr val="C00000"/>
                </a:solidFill>
              </a:rPr>
              <a:t>арифметическим операциям </a:t>
            </a:r>
            <a:r>
              <a:rPr lang="ru-RU" sz="2000" dirty="0"/>
              <a:t>можно отнести </a:t>
            </a:r>
            <a:r>
              <a:rPr lang="ru-RU" sz="2000" b="1" dirty="0">
                <a:solidFill>
                  <a:srgbClr val="00B0F0"/>
                </a:solidFill>
              </a:rPr>
              <a:t>сложение, извлечение корня, умножение, деление и вычитание</a:t>
            </a:r>
            <a:r>
              <a:rPr lang="ru-RU" sz="2000" dirty="0"/>
              <a:t>. </a:t>
            </a:r>
            <a:endParaRPr lang="ru-RU" sz="2000" dirty="0" smtClean="0"/>
          </a:p>
          <a:p>
            <a:r>
              <a:rPr lang="ru-RU" sz="2000" dirty="0" smtClean="0"/>
              <a:t>Деление </a:t>
            </a:r>
            <a:r>
              <a:rPr lang="ru-RU" sz="2000" dirty="0"/>
              <a:t>и извлечение корня, а также возведение числа в степень, определение тригонометрических функций, логарифмов и т. п. весьма часто осуществляются по стандартным подпрограммам. </a:t>
            </a:r>
            <a:endParaRPr lang="ru-RU" sz="2000" dirty="0" smtClean="0"/>
          </a:p>
          <a:p>
            <a:r>
              <a:rPr lang="ru-RU" sz="2000" dirty="0" smtClean="0"/>
              <a:t>Главная операция –  </a:t>
            </a:r>
            <a:r>
              <a:rPr lang="ru-RU" sz="2000" dirty="0"/>
              <a:t>сложение, к которому сводятся все другие арифметические операции. Например, умножение сводится к суммированию несколько раз множимого; деление </a:t>
            </a:r>
            <a:r>
              <a:rPr lang="ru-RU" sz="2000" dirty="0" smtClean="0"/>
              <a:t>– к </a:t>
            </a:r>
            <a:r>
              <a:rPr lang="ru-RU" sz="2000" dirty="0"/>
              <a:t>поочередному нахождению цифр частного при помощи вычитания и сложения.</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951073"/>
            <a:ext cx="4861110"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2074" y="4951073"/>
            <a:ext cx="2000250" cy="125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Прямоугольник 4"/>
          <p:cNvSpPr/>
          <p:nvPr/>
        </p:nvSpPr>
        <p:spPr>
          <a:xfrm>
            <a:off x="430970" y="4909558"/>
            <a:ext cx="7957454" cy="15437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03082664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АУ: полусумматор</a:t>
            </a:r>
            <a:endParaRPr lang="ru-RU" sz="3600" dirty="0">
              <a:solidFill>
                <a:srgbClr val="C00000"/>
              </a:solidFill>
            </a:endParaRPr>
          </a:p>
        </p:txBody>
      </p:sp>
      <p:sp>
        <p:nvSpPr>
          <p:cNvPr id="2" name="Прямоугольник 1"/>
          <p:cNvSpPr/>
          <p:nvPr/>
        </p:nvSpPr>
        <p:spPr>
          <a:xfrm>
            <a:off x="863588" y="4005064"/>
            <a:ext cx="7416824" cy="584775"/>
          </a:xfrm>
          <a:prstGeom prst="rect">
            <a:avLst/>
          </a:prstGeom>
        </p:spPr>
        <p:txBody>
          <a:bodyPr wrap="square">
            <a:spAutoFit/>
          </a:bodyPr>
          <a:lstStyle/>
          <a:p>
            <a:pPr algn="ctr"/>
            <a:r>
              <a:rPr lang="ru-RU" sz="3200" dirty="0" smtClean="0">
                <a:solidFill>
                  <a:srgbClr val="0070C0"/>
                </a:solidFill>
              </a:rPr>
              <a:t>Построить на логических элементах???</a:t>
            </a:r>
            <a:endParaRPr lang="ru-RU" sz="3200" dirty="0">
              <a:solidFill>
                <a:srgbClr val="0070C0"/>
              </a:solidFill>
            </a:endParaRPr>
          </a:p>
        </p:txBody>
      </p:sp>
      <p:pic>
        <p:nvPicPr>
          <p:cNvPr id="194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88" y="908720"/>
            <a:ext cx="7820025" cy="273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323437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236" y="3931378"/>
            <a:ext cx="3174391" cy="2483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АУ: полусумматор</a:t>
            </a:r>
            <a:endParaRPr lang="ru-RU" sz="3600" dirty="0">
              <a:solidFill>
                <a:srgbClr val="C00000"/>
              </a:solidFill>
            </a:endParaRPr>
          </a:p>
        </p:txBody>
      </p:sp>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88" y="908720"/>
            <a:ext cx="7820025" cy="273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2183500" y="3880594"/>
            <a:ext cx="465192" cy="646331"/>
          </a:xfrm>
          <a:prstGeom prst="rect">
            <a:avLst/>
          </a:prstGeom>
        </p:spPr>
        <p:txBody>
          <a:bodyPr wrap="none">
            <a:spAutoFit/>
          </a:bodyPr>
          <a:lstStyle/>
          <a:p>
            <a:r>
              <a:rPr lang="en-US" sz="3600" b="1" dirty="0" smtClean="0">
                <a:solidFill>
                  <a:srgbClr val="C00000"/>
                </a:solidFill>
              </a:rPr>
              <a:t>A</a:t>
            </a:r>
            <a:endParaRPr lang="ru-RU" sz="3600" dirty="0"/>
          </a:p>
        </p:txBody>
      </p:sp>
      <p:sp>
        <p:nvSpPr>
          <p:cNvPr id="7" name="Прямоугольник 6"/>
          <p:cNvSpPr/>
          <p:nvPr/>
        </p:nvSpPr>
        <p:spPr>
          <a:xfrm>
            <a:off x="2183500" y="4526925"/>
            <a:ext cx="442750" cy="646331"/>
          </a:xfrm>
          <a:prstGeom prst="rect">
            <a:avLst/>
          </a:prstGeom>
        </p:spPr>
        <p:txBody>
          <a:bodyPr wrap="none">
            <a:spAutoFit/>
          </a:bodyPr>
          <a:lstStyle/>
          <a:p>
            <a:r>
              <a:rPr lang="en-US" sz="3600" b="1" dirty="0">
                <a:solidFill>
                  <a:srgbClr val="C00000"/>
                </a:solidFill>
              </a:rPr>
              <a:t>B</a:t>
            </a:r>
            <a:endParaRPr lang="ru-RU" sz="3600" dirty="0"/>
          </a:p>
        </p:txBody>
      </p:sp>
      <p:sp>
        <p:nvSpPr>
          <p:cNvPr id="8" name="Прямоугольник 7"/>
          <p:cNvSpPr/>
          <p:nvPr/>
        </p:nvSpPr>
        <p:spPr>
          <a:xfrm>
            <a:off x="5739376" y="4203758"/>
            <a:ext cx="2129109" cy="646331"/>
          </a:xfrm>
          <a:prstGeom prst="rect">
            <a:avLst/>
          </a:prstGeom>
        </p:spPr>
        <p:txBody>
          <a:bodyPr wrap="none">
            <a:spAutoFit/>
          </a:bodyPr>
          <a:lstStyle/>
          <a:p>
            <a:r>
              <a:rPr lang="en-US" sz="3600" b="1" dirty="0" smtClean="0">
                <a:solidFill>
                  <a:srgbClr val="C00000"/>
                </a:solidFill>
              </a:rPr>
              <a:t>A  +  B =</a:t>
            </a:r>
            <a:r>
              <a:rPr lang="ru-RU" sz="3600" b="1" dirty="0" smtClean="0">
                <a:solidFill>
                  <a:srgbClr val="C00000"/>
                </a:solidFill>
              </a:rPr>
              <a:t> </a:t>
            </a:r>
            <a:r>
              <a:rPr lang="en-US" sz="3600" b="1" dirty="0" smtClean="0">
                <a:solidFill>
                  <a:srgbClr val="C00000"/>
                </a:solidFill>
              </a:rPr>
              <a:t>S </a:t>
            </a:r>
            <a:endParaRPr lang="ru-RU" sz="3600" dirty="0"/>
          </a:p>
        </p:txBody>
      </p:sp>
      <p:sp>
        <p:nvSpPr>
          <p:cNvPr id="5" name="Овал 4"/>
          <p:cNvSpPr/>
          <p:nvPr/>
        </p:nvSpPr>
        <p:spPr>
          <a:xfrm>
            <a:off x="6244932" y="4355032"/>
            <a:ext cx="360040" cy="36004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9"/>
          <p:cNvSpPr/>
          <p:nvPr/>
        </p:nvSpPr>
        <p:spPr>
          <a:xfrm>
            <a:off x="5739376" y="5517232"/>
            <a:ext cx="1005403" cy="646331"/>
          </a:xfrm>
          <a:prstGeom prst="rect">
            <a:avLst/>
          </a:prstGeom>
        </p:spPr>
        <p:txBody>
          <a:bodyPr wrap="none">
            <a:spAutoFit/>
          </a:bodyPr>
          <a:lstStyle/>
          <a:p>
            <a:r>
              <a:rPr lang="en-US" sz="3600" b="1" dirty="0" smtClean="0">
                <a:solidFill>
                  <a:srgbClr val="C00000"/>
                </a:solidFill>
              </a:rPr>
              <a:t>Ci+1</a:t>
            </a:r>
            <a:endParaRPr lang="ru-RU" sz="3600" dirty="0"/>
          </a:p>
        </p:txBody>
      </p:sp>
    </p:spTree>
    <p:extLst>
      <p:ext uri="{BB962C8B-B14F-4D97-AF65-F5344CB8AC3E}">
        <p14:creationId xmlns:p14="http://schemas.microsoft.com/office/powerpoint/2010/main" val="199093344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АУ: сумматор (полный сумматор)</a:t>
            </a:r>
            <a:endParaRPr lang="ru-RU" sz="3600" dirty="0">
              <a:solidFill>
                <a:srgbClr val="C00000"/>
              </a:solidFill>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908720"/>
            <a:ext cx="5437643" cy="30293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Прямоугольник 5"/>
          <p:cNvSpPr/>
          <p:nvPr/>
        </p:nvSpPr>
        <p:spPr>
          <a:xfrm>
            <a:off x="107504" y="5665603"/>
            <a:ext cx="8856984" cy="1077218"/>
          </a:xfrm>
          <a:prstGeom prst="rect">
            <a:avLst/>
          </a:prstGeom>
        </p:spPr>
        <p:txBody>
          <a:bodyPr wrap="square">
            <a:spAutoFit/>
          </a:bodyPr>
          <a:lstStyle/>
          <a:p>
            <a:pPr algn="ctr"/>
            <a:r>
              <a:rPr lang="ru-RU" sz="3200" dirty="0" smtClean="0">
                <a:solidFill>
                  <a:srgbClr val="0070C0"/>
                </a:solidFill>
              </a:rPr>
              <a:t>Построить полный сумматор </a:t>
            </a:r>
            <a:br>
              <a:rPr lang="ru-RU" sz="3200" dirty="0" smtClean="0">
                <a:solidFill>
                  <a:srgbClr val="0070C0"/>
                </a:solidFill>
              </a:rPr>
            </a:br>
            <a:r>
              <a:rPr lang="ru-RU" sz="3200" dirty="0" smtClean="0">
                <a:solidFill>
                  <a:srgbClr val="0070C0"/>
                </a:solidFill>
              </a:rPr>
              <a:t>на логических элементах</a:t>
            </a:r>
            <a:r>
              <a:rPr lang="en-US" sz="3200" dirty="0" smtClean="0">
                <a:solidFill>
                  <a:srgbClr val="0070C0"/>
                </a:solidFill>
              </a:rPr>
              <a:t> (</a:t>
            </a:r>
            <a:r>
              <a:rPr lang="ru-RU" sz="3200" dirty="0" smtClean="0">
                <a:solidFill>
                  <a:srgbClr val="0070C0"/>
                </a:solidFill>
              </a:rPr>
              <a:t>самостоятельно)???</a:t>
            </a:r>
            <a:endParaRPr lang="ru-RU" sz="3200" dirty="0">
              <a:solidFill>
                <a:srgbClr val="0070C0"/>
              </a:solidFill>
            </a:endParaRPr>
          </a:p>
        </p:txBody>
      </p:sp>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897" y="3938067"/>
            <a:ext cx="2677068" cy="551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472" y="4129211"/>
            <a:ext cx="4333229" cy="1460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4048" y="4490040"/>
            <a:ext cx="3774687" cy="73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1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472" y="1124744"/>
            <a:ext cx="2517149" cy="216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515834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АУ: сумматор</a:t>
            </a:r>
            <a:endParaRPr lang="ru-RU" sz="3600" dirty="0">
              <a:solidFill>
                <a:srgbClr val="C00000"/>
              </a:solidFill>
            </a:endParaRP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9088" y="1268760"/>
            <a:ext cx="3617128" cy="3212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Прямоугольник 4"/>
          <p:cNvSpPr/>
          <p:nvPr/>
        </p:nvSpPr>
        <p:spPr>
          <a:xfrm>
            <a:off x="611560" y="767973"/>
            <a:ext cx="8136904" cy="461665"/>
          </a:xfrm>
          <a:prstGeom prst="rect">
            <a:avLst/>
          </a:prstGeom>
        </p:spPr>
        <p:txBody>
          <a:bodyPr wrap="square">
            <a:spAutoFit/>
          </a:bodyPr>
          <a:lstStyle/>
          <a:p>
            <a:pPr algn="ctr"/>
            <a:r>
              <a:rPr lang="ru-RU" sz="2400" dirty="0" smtClean="0">
                <a:solidFill>
                  <a:srgbClr val="C00000"/>
                </a:solidFill>
              </a:rPr>
              <a:t>Двухразрядный сумматор (УГО)</a:t>
            </a:r>
            <a:endParaRPr lang="ru-RU" sz="2400" dirty="0">
              <a:solidFill>
                <a:srgbClr val="C00000"/>
              </a:solidFill>
            </a:endParaRPr>
          </a:p>
        </p:txBody>
      </p:sp>
      <p:sp>
        <p:nvSpPr>
          <p:cNvPr id="2" name="Прямоугольник 1"/>
          <p:cNvSpPr/>
          <p:nvPr/>
        </p:nvSpPr>
        <p:spPr>
          <a:xfrm>
            <a:off x="679903" y="3780492"/>
            <a:ext cx="2107693" cy="461665"/>
          </a:xfrm>
          <a:prstGeom prst="rect">
            <a:avLst/>
          </a:prstGeom>
        </p:spPr>
        <p:txBody>
          <a:bodyPr wrap="none">
            <a:spAutoFit/>
          </a:bodyPr>
          <a:lstStyle/>
          <a:p>
            <a:r>
              <a:rPr lang="ru-RU" sz="2400" dirty="0" smtClean="0"/>
              <a:t>Вход переноса</a:t>
            </a:r>
            <a:endParaRPr lang="ru-RU" sz="2400" dirty="0"/>
          </a:p>
        </p:txBody>
      </p:sp>
      <p:sp>
        <p:nvSpPr>
          <p:cNvPr id="6" name="Прямоугольник 5"/>
          <p:cNvSpPr/>
          <p:nvPr/>
        </p:nvSpPr>
        <p:spPr>
          <a:xfrm>
            <a:off x="6516216" y="3780492"/>
            <a:ext cx="2312877" cy="461665"/>
          </a:xfrm>
          <a:prstGeom prst="rect">
            <a:avLst/>
          </a:prstGeom>
        </p:spPr>
        <p:txBody>
          <a:bodyPr wrap="none">
            <a:spAutoFit/>
          </a:bodyPr>
          <a:lstStyle/>
          <a:p>
            <a:r>
              <a:rPr lang="ru-RU" sz="2400" dirty="0" smtClean="0"/>
              <a:t>Выход переноса</a:t>
            </a:r>
            <a:endParaRPr lang="ru-RU" sz="2400" dirty="0"/>
          </a:p>
        </p:txBody>
      </p:sp>
      <p:sp>
        <p:nvSpPr>
          <p:cNvPr id="7" name="Прямоугольник 6"/>
          <p:cNvSpPr/>
          <p:nvPr/>
        </p:nvSpPr>
        <p:spPr>
          <a:xfrm>
            <a:off x="6911410" y="2204863"/>
            <a:ext cx="1214820" cy="461665"/>
          </a:xfrm>
          <a:prstGeom prst="rect">
            <a:avLst/>
          </a:prstGeom>
        </p:spPr>
        <p:txBody>
          <a:bodyPr wrap="none">
            <a:spAutoFit/>
          </a:bodyPr>
          <a:lstStyle/>
          <a:p>
            <a:r>
              <a:rPr lang="ru-RU" sz="2400" dirty="0" smtClean="0"/>
              <a:t>Выходы</a:t>
            </a:r>
            <a:endParaRPr lang="ru-RU" sz="2400" dirty="0"/>
          </a:p>
        </p:txBody>
      </p:sp>
      <p:sp>
        <p:nvSpPr>
          <p:cNvPr id="8" name="Прямоугольник 7"/>
          <p:cNvSpPr/>
          <p:nvPr/>
        </p:nvSpPr>
        <p:spPr>
          <a:xfrm>
            <a:off x="0" y="1871523"/>
            <a:ext cx="2684016" cy="830997"/>
          </a:xfrm>
          <a:prstGeom prst="rect">
            <a:avLst/>
          </a:prstGeom>
        </p:spPr>
        <p:txBody>
          <a:bodyPr wrap="square">
            <a:spAutoFit/>
          </a:bodyPr>
          <a:lstStyle/>
          <a:p>
            <a:pPr algn="r"/>
            <a:r>
              <a:rPr lang="ru-RU" sz="2400" dirty="0" smtClean="0"/>
              <a:t>Информационные входы</a:t>
            </a:r>
            <a:endParaRPr lang="ru-RU" sz="2400" dirty="0"/>
          </a:p>
        </p:txBody>
      </p:sp>
      <p:sp>
        <p:nvSpPr>
          <p:cNvPr id="3" name="Левая фигурная скобка 2"/>
          <p:cNvSpPr/>
          <p:nvPr/>
        </p:nvSpPr>
        <p:spPr>
          <a:xfrm>
            <a:off x="2627784" y="1556792"/>
            <a:ext cx="271304" cy="1944216"/>
          </a:xfrm>
          <a:prstGeom prst="leftBrace">
            <a:avLst>
              <a:gd name="adj1" fmla="val 1071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0" name="Левая фигурная скобка 9"/>
          <p:cNvSpPr/>
          <p:nvPr/>
        </p:nvSpPr>
        <p:spPr>
          <a:xfrm rot="10800000">
            <a:off x="6549515" y="1762218"/>
            <a:ext cx="283841" cy="1346956"/>
          </a:xfrm>
          <a:prstGeom prst="leftBrace">
            <a:avLst>
              <a:gd name="adj1" fmla="val 1071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1" name="Прямоугольник 10"/>
          <p:cNvSpPr/>
          <p:nvPr/>
        </p:nvSpPr>
        <p:spPr>
          <a:xfrm>
            <a:off x="19968" y="4792648"/>
            <a:ext cx="8872512" cy="523220"/>
          </a:xfrm>
          <a:prstGeom prst="rect">
            <a:avLst/>
          </a:prstGeom>
        </p:spPr>
        <p:txBody>
          <a:bodyPr wrap="square">
            <a:spAutoFit/>
          </a:bodyPr>
          <a:lstStyle/>
          <a:p>
            <a:pPr algn="ctr"/>
            <a:r>
              <a:rPr lang="ru-RU" sz="2800" dirty="0" smtClean="0">
                <a:solidFill>
                  <a:srgbClr val="0070C0"/>
                </a:solidFill>
              </a:rPr>
              <a:t>Какое УГО 4х разрядного сумматора???</a:t>
            </a:r>
            <a:endParaRPr lang="ru-RU" sz="2800" dirty="0">
              <a:solidFill>
                <a:srgbClr val="0070C0"/>
              </a:solidFill>
            </a:endParaRPr>
          </a:p>
        </p:txBody>
      </p:sp>
      <p:sp>
        <p:nvSpPr>
          <p:cNvPr id="12" name="Прямоугольник 11"/>
          <p:cNvSpPr/>
          <p:nvPr/>
        </p:nvSpPr>
        <p:spPr>
          <a:xfrm>
            <a:off x="1709093" y="5780353"/>
            <a:ext cx="5544088" cy="830997"/>
          </a:xfrm>
          <a:prstGeom prst="rect">
            <a:avLst/>
          </a:prstGeom>
        </p:spPr>
        <p:txBody>
          <a:bodyPr wrap="square">
            <a:spAutoFit/>
          </a:bodyPr>
          <a:lstStyle/>
          <a:p>
            <a:pPr algn="ctr"/>
            <a:r>
              <a:rPr lang="ru-RU" sz="2400" dirty="0" smtClean="0">
                <a:solidFill>
                  <a:schemeClr val="tx2"/>
                </a:solidFill>
              </a:rPr>
              <a:t>В отечественной системе обозначений </a:t>
            </a:r>
            <a:r>
              <a:rPr lang="ru-RU" sz="2400" b="1" dirty="0" smtClean="0">
                <a:solidFill>
                  <a:schemeClr val="tx2"/>
                </a:solidFill>
              </a:rPr>
              <a:t>ИМ</a:t>
            </a:r>
            <a:r>
              <a:rPr lang="ru-RU" sz="2400" dirty="0" smtClean="0">
                <a:solidFill>
                  <a:schemeClr val="tx2"/>
                </a:solidFill>
              </a:rPr>
              <a:t> – значит сумматор (555ИМ6…)</a:t>
            </a:r>
            <a:endParaRPr lang="ru-RU" sz="2400" dirty="0">
              <a:solidFill>
                <a:schemeClr val="tx2"/>
              </a:solidFill>
            </a:endParaRPr>
          </a:p>
        </p:txBody>
      </p:sp>
    </p:spTree>
    <p:extLst>
      <p:ext uri="{BB962C8B-B14F-4D97-AF65-F5344CB8AC3E}">
        <p14:creationId xmlns:p14="http://schemas.microsoft.com/office/powerpoint/2010/main" val="184761910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АУ: каскадирование сумматоров</a:t>
            </a:r>
            <a:endParaRPr lang="ru-RU" sz="3600" dirty="0">
              <a:solidFill>
                <a:srgbClr val="C00000"/>
              </a:solidFill>
            </a:endParaRP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836712"/>
            <a:ext cx="5818346" cy="2098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Прямоугольник 4"/>
          <p:cNvSpPr/>
          <p:nvPr/>
        </p:nvSpPr>
        <p:spPr>
          <a:xfrm>
            <a:off x="251520" y="3831828"/>
            <a:ext cx="3744416" cy="2062103"/>
          </a:xfrm>
          <a:prstGeom prst="rect">
            <a:avLst/>
          </a:prstGeom>
        </p:spPr>
        <p:txBody>
          <a:bodyPr wrap="square">
            <a:spAutoFit/>
          </a:bodyPr>
          <a:lstStyle/>
          <a:p>
            <a:pPr algn="r"/>
            <a:r>
              <a:rPr lang="ru-RU" sz="3200" dirty="0" smtClean="0">
                <a:solidFill>
                  <a:srgbClr val="0070C0"/>
                </a:solidFill>
              </a:rPr>
              <a:t>На двухразрядных сумматорах сделать четырехразрядный сумматор???</a:t>
            </a:r>
            <a:endParaRPr lang="ru-RU" sz="3200" dirty="0">
              <a:solidFill>
                <a:srgbClr val="0070C0"/>
              </a:solidFill>
            </a:endParaRPr>
          </a:p>
        </p:txBody>
      </p:sp>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7492" y="3645024"/>
            <a:ext cx="2016224" cy="2783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Стрелка вправо 1"/>
          <p:cNvSpPr/>
          <p:nvPr/>
        </p:nvSpPr>
        <p:spPr>
          <a:xfrm rot="16200000">
            <a:off x="2627784" y="3147752"/>
            <a:ext cx="648072"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Стрелка вправо 2"/>
          <p:cNvSpPr/>
          <p:nvPr/>
        </p:nvSpPr>
        <p:spPr>
          <a:xfrm>
            <a:off x="4109866" y="4598491"/>
            <a:ext cx="676925" cy="6543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рямоугольник 5"/>
          <p:cNvSpPr/>
          <p:nvPr/>
        </p:nvSpPr>
        <p:spPr>
          <a:xfrm>
            <a:off x="1619672" y="620688"/>
            <a:ext cx="6408712" cy="24482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p:nvSpPr>
        <p:spPr>
          <a:xfrm>
            <a:off x="4094705" y="2957078"/>
            <a:ext cx="707245" cy="1446550"/>
          </a:xfrm>
          <a:prstGeom prst="rect">
            <a:avLst/>
          </a:prstGeom>
        </p:spPr>
        <p:txBody>
          <a:bodyPr wrap="none">
            <a:spAutoFit/>
          </a:bodyPr>
          <a:lstStyle/>
          <a:p>
            <a:r>
              <a:rPr lang="ru-RU" sz="8800" b="1" dirty="0">
                <a:solidFill>
                  <a:schemeClr val="tx2"/>
                </a:solidFill>
              </a:rPr>
              <a:t>?</a:t>
            </a:r>
            <a:endParaRPr lang="ru-RU" sz="8800" dirty="0">
              <a:solidFill>
                <a:schemeClr val="tx2"/>
              </a:solidFill>
            </a:endParaRPr>
          </a:p>
        </p:txBody>
      </p:sp>
    </p:spTree>
    <p:extLst>
      <p:ext uri="{BB962C8B-B14F-4D97-AF65-F5344CB8AC3E}">
        <p14:creationId xmlns:p14="http://schemas.microsoft.com/office/powerpoint/2010/main" val="366445208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АУ: каскадирование сумматоров</a:t>
            </a:r>
            <a:endParaRPr lang="ru-RU" sz="3600" dirty="0">
              <a:solidFill>
                <a:srgbClr val="C00000"/>
              </a:solidFill>
            </a:endParaRPr>
          </a:p>
        </p:txBody>
      </p:sp>
      <p:sp>
        <p:nvSpPr>
          <p:cNvPr id="5" name="Прямоугольник 4"/>
          <p:cNvSpPr/>
          <p:nvPr/>
        </p:nvSpPr>
        <p:spPr>
          <a:xfrm>
            <a:off x="442640" y="764704"/>
            <a:ext cx="8280920" cy="1077218"/>
          </a:xfrm>
          <a:prstGeom prst="rect">
            <a:avLst/>
          </a:prstGeom>
        </p:spPr>
        <p:txBody>
          <a:bodyPr wrap="square">
            <a:spAutoFit/>
          </a:bodyPr>
          <a:lstStyle/>
          <a:p>
            <a:pPr algn="ctr"/>
            <a:r>
              <a:rPr lang="ru-RU" sz="3200" dirty="0" smtClean="0">
                <a:solidFill>
                  <a:srgbClr val="0070C0"/>
                </a:solidFill>
              </a:rPr>
              <a:t>На двухразрядных сумматорах сделать четырехразрядный сумматор</a:t>
            </a:r>
            <a:endParaRPr lang="ru-RU" sz="3200" dirty="0">
              <a:solidFill>
                <a:srgbClr val="0070C0"/>
              </a:solidFill>
            </a:endParaRP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640" y="1888778"/>
            <a:ext cx="6336704" cy="4303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Прямоугольник 1"/>
          <p:cNvSpPr/>
          <p:nvPr/>
        </p:nvSpPr>
        <p:spPr>
          <a:xfrm>
            <a:off x="1115616" y="2564904"/>
            <a:ext cx="4752528" cy="362760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272" y="4332857"/>
            <a:ext cx="1559272" cy="2152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Стрелка вправо 2"/>
          <p:cNvSpPr/>
          <p:nvPr/>
        </p:nvSpPr>
        <p:spPr>
          <a:xfrm>
            <a:off x="5508104" y="5013176"/>
            <a:ext cx="1271240" cy="792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42250272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АУ: </a:t>
            </a:r>
            <a:r>
              <a:rPr lang="ru-RU" sz="3600" b="1" dirty="0" err="1" smtClean="0">
                <a:solidFill>
                  <a:srgbClr val="C00000"/>
                </a:solidFill>
              </a:rPr>
              <a:t>вычитатели</a:t>
            </a:r>
            <a:r>
              <a:rPr lang="ru-RU" sz="3600" b="1" dirty="0" smtClean="0">
                <a:solidFill>
                  <a:srgbClr val="C00000"/>
                </a:solidFill>
              </a:rPr>
              <a:t> – строятся на </a:t>
            </a:r>
            <a:r>
              <a:rPr lang="ru-RU" sz="3600" b="1" dirty="0" err="1" smtClean="0">
                <a:solidFill>
                  <a:srgbClr val="C00000"/>
                </a:solidFill>
              </a:rPr>
              <a:t>сумматорых</a:t>
            </a:r>
            <a:endParaRPr lang="ru-RU" sz="3600" dirty="0">
              <a:solidFill>
                <a:srgbClr val="C00000"/>
              </a:solidFill>
            </a:endParaRPr>
          </a:p>
        </p:txBody>
      </p:sp>
      <p:sp>
        <p:nvSpPr>
          <p:cNvPr id="5" name="Прямоугольник 4"/>
          <p:cNvSpPr/>
          <p:nvPr/>
        </p:nvSpPr>
        <p:spPr>
          <a:xfrm>
            <a:off x="251520" y="764704"/>
            <a:ext cx="8640960" cy="2862322"/>
          </a:xfrm>
          <a:prstGeom prst="rect">
            <a:avLst/>
          </a:prstGeom>
        </p:spPr>
        <p:txBody>
          <a:bodyPr wrap="square">
            <a:spAutoFit/>
          </a:bodyPr>
          <a:lstStyle/>
          <a:p>
            <a:r>
              <a:rPr lang="ru-RU" sz="2000" dirty="0" err="1" smtClean="0"/>
              <a:t>Вычитатели</a:t>
            </a:r>
            <a:r>
              <a:rPr lang="ru-RU" sz="2000" dirty="0" smtClean="0"/>
              <a:t> : в</a:t>
            </a:r>
            <a:r>
              <a:rPr lang="ru-RU" sz="2000" dirty="0"/>
              <a:t> прямых </a:t>
            </a:r>
            <a:r>
              <a:rPr lang="ru-RU" sz="2000" dirty="0" smtClean="0"/>
              <a:t>кодах и в</a:t>
            </a:r>
            <a:r>
              <a:rPr lang="ru-RU" sz="2000" dirty="0"/>
              <a:t> дополнительных </a:t>
            </a:r>
            <a:r>
              <a:rPr lang="ru-RU" sz="2000" dirty="0" smtClean="0"/>
              <a:t>кодах. </a:t>
            </a:r>
          </a:p>
          <a:p>
            <a:r>
              <a:rPr lang="ru-RU" sz="2000" dirty="0" smtClean="0"/>
              <a:t>Будем рассматривать </a:t>
            </a:r>
            <a:r>
              <a:rPr lang="ru-RU" sz="2000" dirty="0" err="1" smtClean="0"/>
              <a:t>вычитатели</a:t>
            </a:r>
            <a:r>
              <a:rPr lang="ru-RU" sz="2000" dirty="0" smtClean="0"/>
              <a:t> в дополнительных кодах.</a:t>
            </a:r>
          </a:p>
          <a:p>
            <a:endParaRPr lang="ru-RU" sz="2000" dirty="0"/>
          </a:p>
          <a:p>
            <a:r>
              <a:rPr lang="ru-RU" sz="2000" dirty="0" smtClean="0"/>
              <a:t>Вычитание – сложение числа с числом в дополнительном коде.</a:t>
            </a:r>
          </a:p>
          <a:p>
            <a:endParaRPr lang="ru-RU" sz="2000" dirty="0"/>
          </a:p>
          <a:p>
            <a:r>
              <a:rPr lang="ru-RU" sz="2000" dirty="0" smtClean="0"/>
              <a:t>Чтобы получить дополнительный код надо:</a:t>
            </a:r>
          </a:p>
          <a:p>
            <a:pPr marL="457200" indent="-457200">
              <a:buAutoNum type="arabicParenR"/>
            </a:pPr>
            <a:r>
              <a:rPr lang="ru-RU" sz="2000" dirty="0" smtClean="0"/>
              <a:t>Инвертировать число;</a:t>
            </a:r>
          </a:p>
          <a:p>
            <a:pPr marL="457200" indent="-457200">
              <a:buAutoNum type="arabicParenR"/>
            </a:pPr>
            <a:r>
              <a:rPr lang="ru-RU" sz="2000" dirty="0" smtClean="0"/>
              <a:t>Сложить полученный результат с единицей (прибавляется к младшему разряду)</a:t>
            </a:r>
          </a:p>
        </p:txBody>
      </p:sp>
      <p:pic>
        <p:nvPicPr>
          <p:cNvPr id="256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3401921"/>
            <a:ext cx="4159523" cy="2924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Стрелка вправо 1"/>
          <p:cNvSpPr/>
          <p:nvPr/>
        </p:nvSpPr>
        <p:spPr>
          <a:xfrm>
            <a:off x="4175956" y="4149080"/>
            <a:ext cx="792088" cy="792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Прямоугольник 7"/>
          <p:cNvSpPr/>
          <p:nvPr/>
        </p:nvSpPr>
        <p:spPr>
          <a:xfrm>
            <a:off x="251520" y="4005064"/>
            <a:ext cx="3744416" cy="2308324"/>
          </a:xfrm>
          <a:prstGeom prst="rect">
            <a:avLst/>
          </a:prstGeom>
        </p:spPr>
        <p:txBody>
          <a:bodyPr wrap="square">
            <a:spAutoFit/>
          </a:bodyPr>
          <a:lstStyle/>
          <a:p>
            <a:pPr algn="ctr"/>
            <a:r>
              <a:rPr lang="ru-RU" sz="3600" dirty="0" smtClean="0">
                <a:solidFill>
                  <a:srgbClr val="0070C0"/>
                </a:solidFill>
              </a:rPr>
              <a:t>Как сделать на одноразрядном сумматоре </a:t>
            </a:r>
            <a:r>
              <a:rPr lang="ru-RU" sz="3600" dirty="0" err="1" smtClean="0">
                <a:solidFill>
                  <a:srgbClr val="0070C0"/>
                </a:solidFill>
              </a:rPr>
              <a:t>вычитатель</a:t>
            </a:r>
            <a:r>
              <a:rPr lang="ru-RU" sz="3600" dirty="0" smtClean="0">
                <a:solidFill>
                  <a:srgbClr val="0070C0"/>
                </a:solidFill>
              </a:rPr>
              <a:t>???</a:t>
            </a:r>
            <a:endParaRPr lang="ru-RU" sz="3600" dirty="0">
              <a:solidFill>
                <a:srgbClr val="0070C0"/>
              </a:solidFill>
            </a:endParaRPr>
          </a:p>
        </p:txBody>
      </p:sp>
    </p:spTree>
    <p:extLst>
      <p:ext uri="{BB962C8B-B14F-4D97-AF65-F5344CB8AC3E}">
        <p14:creationId xmlns:p14="http://schemas.microsoft.com/office/powerpoint/2010/main" val="117379987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4916" y="928094"/>
            <a:ext cx="5645026" cy="5237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АУ: </a:t>
            </a:r>
            <a:r>
              <a:rPr lang="ru-RU" sz="3600" b="1" dirty="0" err="1" smtClean="0">
                <a:solidFill>
                  <a:srgbClr val="C00000"/>
                </a:solidFill>
              </a:rPr>
              <a:t>вычитатели</a:t>
            </a:r>
            <a:endParaRPr lang="ru-RU" sz="3600" dirty="0">
              <a:solidFill>
                <a:srgbClr val="C00000"/>
              </a:solidFill>
            </a:endParaRPr>
          </a:p>
        </p:txBody>
      </p:sp>
      <p:sp>
        <p:nvSpPr>
          <p:cNvPr id="2" name="Прямоугольник 1"/>
          <p:cNvSpPr/>
          <p:nvPr/>
        </p:nvSpPr>
        <p:spPr>
          <a:xfrm>
            <a:off x="2915816" y="810395"/>
            <a:ext cx="3240360" cy="547260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52252569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АУ: схемы контроля четности</a:t>
            </a:r>
            <a:endParaRPr lang="ru-RU" sz="3600" dirty="0">
              <a:solidFill>
                <a:srgbClr val="C00000"/>
              </a:solidFill>
            </a:endParaRPr>
          </a:p>
        </p:txBody>
      </p:sp>
      <p:sp>
        <p:nvSpPr>
          <p:cNvPr id="2" name="Прямоугольник 1"/>
          <p:cNvSpPr/>
          <p:nvPr/>
        </p:nvSpPr>
        <p:spPr>
          <a:xfrm>
            <a:off x="245716" y="692695"/>
            <a:ext cx="8496944" cy="4708981"/>
          </a:xfrm>
          <a:prstGeom prst="rect">
            <a:avLst/>
          </a:prstGeom>
        </p:spPr>
        <p:txBody>
          <a:bodyPr wrap="square">
            <a:spAutoFit/>
          </a:bodyPr>
          <a:lstStyle/>
          <a:p>
            <a:r>
              <a:rPr lang="ru-RU" sz="2000" dirty="0"/>
              <a:t>Операция </a:t>
            </a:r>
            <a:r>
              <a:rPr lang="ru-RU" sz="2000" dirty="0">
                <a:solidFill>
                  <a:srgbClr val="0070C0"/>
                </a:solidFill>
              </a:rPr>
              <a:t>контроля четности двоичных чис</a:t>
            </a:r>
            <a:r>
              <a:rPr lang="ru-RU" sz="2000" dirty="0"/>
              <a:t>ел позволяет повысить надежность передачи и обработки информации. </a:t>
            </a:r>
            <a:r>
              <a:rPr lang="ru-RU" sz="2000" dirty="0" smtClean="0"/>
              <a:t>Заключается </a:t>
            </a:r>
            <a:r>
              <a:rPr lang="ru-RU" sz="2000" dirty="0"/>
              <a:t>в суммировании по модулю 2 всех разрядов с целью выяснения четности числа, что позволяет выявить наиболее вероятную ошибку в одном из разрядов двоичной последовательности. </a:t>
            </a:r>
            <a:endParaRPr lang="ru-RU" sz="2000" dirty="0" smtClean="0"/>
          </a:p>
          <a:p>
            <a:endParaRPr lang="ru-RU" sz="2000" dirty="0"/>
          </a:p>
          <a:p>
            <a:r>
              <a:rPr lang="ru-RU" sz="2000" dirty="0" smtClean="0"/>
              <a:t>Например</a:t>
            </a:r>
            <a:r>
              <a:rPr lang="ru-RU" sz="2000" dirty="0"/>
              <a:t>, если при передаче кода </a:t>
            </a:r>
            <a:r>
              <a:rPr lang="ru-RU" sz="2000" dirty="0" smtClean="0"/>
              <a:t>(байта) 1001 1001 </a:t>
            </a:r>
            <a:r>
              <a:rPr lang="ru-RU" sz="2000" dirty="0"/>
              <a:t>произойдет сбой во втором разряде, то на приемном пункте получим код </a:t>
            </a:r>
            <a:r>
              <a:rPr lang="ru-RU" sz="2000" dirty="0" smtClean="0"/>
              <a:t>1101 1001. </a:t>
            </a:r>
          </a:p>
          <a:p>
            <a:endParaRPr lang="ru-RU" sz="2000" dirty="0"/>
          </a:p>
          <a:p>
            <a:r>
              <a:rPr lang="ru-RU" sz="2000" dirty="0" smtClean="0"/>
              <a:t>Чтобы понять – была ошибка или нет – один разряд (в примере – девятый) отводят на контроль четности (бит четности). </a:t>
            </a:r>
          </a:p>
          <a:p>
            <a:endParaRPr lang="ru-RU" sz="2000" dirty="0"/>
          </a:p>
          <a:p>
            <a:r>
              <a:rPr lang="ru-RU" sz="2000" dirty="0" smtClean="0"/>
              <a:t>В примере правильное значение бита – равно 0, при передаче ошибки во втором разряде – бит четности – равен 1.</a:t>
            </a:r>
            <a:endParaRPr lang="ru-RU" sz="2000" dirty="0"/>
          </a:p>
          <a:p>
            <a:endParaRPr lang="ru-RU" sz="2000" dirty="0"/>
          </a:p>
        </p:txBody>
      </p:sp>
      <p:sp>
        <p:nvSpPr>
          <p:cNvPr id="3" name="Прямоугольник 2"/>
          <p:cNvSpPr/>
          <p:nvPr/>
        </p:nvSpPr>
        <p:spPr>
          <a:xfrm>
            <a:off x="251768" y="5229200"/>
            <a:ext cx="8712968" cy="1015663"/>
          </a:xfrm>
          <a:prstGeom prst="rect">
            <a:avLst/>
          </a:prstGeom>
        </p:spPr>
        <p:txBody>
          <a:bodyPr wrap="square">
            <a:spAutoFit/>
          </a:bodyPr>
          <a:lstStyle/>
          <a:p>
            <a:r>
              <a:rPr lang="ru-RU" sz="2000" dirty="0">
                <a:solidFill>
                  <a:srgbClr val="0070C0"/>
                </a:solidFill>
              </a:rPr>
              <a:t>Бит чётности</a:t>
            </a:r>
            <a:r>
              <a:rPr lang="ru-RU" sz="2000" dirty="0"/>
              <a:t> </a:t>
            </a:r>
            <a:r>
              <a:rPr lang="ru-RU" sz="2000" dirty="0" smtClean="0"/>
              <a:t>—</a:t>
            </a:r>
            <a:r>
              <a:rPr lang="ru-RU" sz="2000" dirty="0"/>
              <a:t> контрольный бит в вычислительной технике и сетях передачи данных, служащий для проверки общей чётности двоичного числа (чётности количества единичных </a:t>
            </a:r>
            <a:r>
              <a:rPr lang="ru-RU" sz="2000" dirty="0" smtClean="0"/>
              <a:t>или нулевых битов</a:t>
            </a:r>
            <a:r>
              <a:rPr lang="ru-RU" sz="2000" dirty="0"/>
              <a:t> в числе).</a:t>
            </a:r>
          </a:p>
        </p:txBody>
      </p:sp>
    </p:spTree>
    <p:extLst>
      <p:ext uri="{BB962C8B-B14F-4D97-AF65-F5344CB8AC3E}">
        <p14:creationId xmlns:p14="http://schemas.microsoft.com/office/powerpoint/2010/main" val="23543172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877362"/>
            <a:ext cx="4032448" cy="2757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Блок-схема: процесс 10"/>
          <p:cNvSpPr/>
          <p:nvPr/>
        </p:nvSpPr>
        <p:spPr>
          <a:xfrm>
            <a:off x="731150" y="3999267"/>
            <a:ext cx="7945306" cy="2664296"/>
          </a:xfrm>
          <a:prstGeom prst="flowChartProcess">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p:cNvSpPr>
            <a:spLocks noGrp="1"/>
          </p:cNvSpPr>
          <p:nvPr>
            <p:ph type="ctrTitle"/>
          </p:nvPr>
        </p:nvSpPr>
        <p:spPr>
          <a:xfrm>
            <a:off x="107504" y="33779"/>
            <a:ext cx="8856984" cy="586909"/>
          </a:xfrm>
        </p:spPr>
        <p:txBody>
          <a:bodyPr>
            <a:normAutofit fontScale="90000"/>
          </a:bodyPr>
          <a:lstStyle/>
          <a:p>
            <a:r>
              <a:rPr lang="ru-RU" b="1" dirty="0" smtClean="0">
                <a:solidFill>
                  <a:srgbClr val="C00000"/>
                </a:solidFill>
              </a:rPr>
              <a:t>Понятие цифровых сигналов</a:t>
            </a:r>
            <a:endParaRPr lang="ru-RU" dirty="0">
              <a:solidFill>
                <a:srgbClr val="C00000"/>
              </a:solidFill>
            </a:endParaRPr>
          </a:p>
        </p:txBody>
      </p:sp>
      <p:sp>
        <p:nvSpPr>
          <p:cNvPr id="4" name="Прямоугольник 3"/>
          <p:cNvSpPr/>
          <p:nvPr/>
        </p:nvSpPr>
        <p:spPr>
          <a:xfrm>
            <a:off x="555322" y="596285"/>
            <a:ext cx="1379545" cy="369332"/>
          </a:xfrm>
          <a:prstGeom prst="rect">
            <a:avLst/>
          </a:prstGeom>
        </p:spPr>
        <p:txBody>
          <a:bodyPr wrap="none">
            <a:spAutoFit/>
          </a:bodyPr>
          <a:lstStyle/>
          <a:p>
            <a:r>
              <a:rPr lang="ru-RU" dirty="0" smtClean="0">
                <a:solidFill>
                  <a:schemeClr val="tx2"/>
                </a:solidFill>
              </a:rPr>
              <a:t>Аналоговый</a:t>
            </a:r>
            <a:endParaRPr lang="ru-RU" dirty="0">
              <a:solidFill>
                <a:schemeClr val="tx2"/>
              </a:solidFill>
            </a:endParaRPr>
          </a:p>
        </p:txBody>
      </p:sp>
      <p:sp>
        <p:nvSpPr>
          <p:cNvPr id="10" name="Прямоугольник 9"/>
          <p:cNvSpPr/>
          <p:nvPr/>
        </p:nvSpPr>
        <p:spPr>
          <a:xfrm>
            <a:off x="2843808" y="617457"/>
            <a:ext cx="1202573" cy="369332"/>
          </a:xfrm>
          <a:prstGeom prst="rect">
            <a:avLst/>
          </a:prstGeom>
        </p:spPr>
        <p:txBody>
          <a:bodyPr wrap="none">
            <a:spAutoFit/>
          </a:bodyPr>
          <a:lstStyle/>
          <a:p>
            <a:r>
              <a:rPr lang="ru-RU" dirty="0" smtClean="0">
                <a:solidFill>
                  <a:schemeClr val="tx2"/>
                </a:solidFill>
              </a:rPr>
              <a:t>Цифровой</a:t>
            </a:r>
            <a:endParaRPr lang="ru-RU" dirty="0">
              <a:solidFill>
                <a:schemeClr val="tx2"/>
              </a:solidFill>
            </a:endParaRPr>
          </a:p>
        </p:txBody>
      </p:sp>
      <p:sp>
        <p:nvSpPr>
          <p:cNvPr id="5" name="Блок-схема: процесс 4"/>
          <p:cNvSpPr/>
          <p:nvPr/>
        </p:nvSpPr>
        <p:spPr>
          <a:xfrm>
            <a:off x="4703803" y="692697"/>
            <a:ext cx="4188677" cy="3168352"/>
          </a:xfrm>
          <a:prstGeom prst="flowChart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4249557" y="603959"/>
            <a:ext cx="378630" cy="369332"/>
          </a:xfrm>
          <a:prstGeom prst="rect">
            <a:avLst/>
          </a:prstGeom>
        </p:spPr>
        <p:txBody>
          <a:bodyPr wrap="none">
            <a:spAutoFit/>
          </a:bodyPr>
          <a:lstStyle/>
          <a:p>
            <a:r>
              <a:rPr lang="ru-RU" b="1" dirty="0" smtClean="0">
                <a:solidFill>
                  <a:schemeClr val="tx2"/>
                </a:solidFill>
                <a:sym typeface="Wingdings" panose="05000000000000000000" pitchFamily="2" charset="2"/>
              </a:rPr>
              <a:t></a:t>
            </a:r>
            <a:endParaRPr lang="ru-RU" b="1" dirty="0">
              <a:solidFill>
                <a:schemeClr val="tx2"/>
              </a:solidFill>
            </a:endParaRPr>
          </a:p>
        </p:txBody>
      </p:sp>
      <p:sp>
        <p:nvSpPr>
          <p:cNvPr id="13" name="Прямоугольник 12"/>
          <p:cNvSpPr/>
          <p:nvPr/>
        </p:nvSpPr>
        <p:spPr>
          <a:xfrm>
            <a:off x="194881" y="4078265"/>
            <a:ext cx="378630" cy="369332"/>
          </a:xfrm>
          <a:prstGeom prst="rect">
            <a:avLst/>
          </a:prstGeom>
        </p:spPr>
        <p:txBody>
          <a:bodyPr wrap="none">
            <a:spAutoFit/>
          </a:bodyPr>
          <a:lstStyle/>
          <a:p>
            <a:r>
              <a:rPr lang="ru-RU" b="1" dirty="0" smtClean="0">
                <a:solidFill>
                  <a:srgbClr val="C00000"/>
                </a:solidFill>
                <a:sym typeface="Wingdings" panose="05000000000000000000" pitchFamily="2" charset="2"/>
              </a:rPr>
              <a:t></a:t>
            </a:r>
            <a:endParaRPr lang="ru-RU" b="1" dirty="0">
              <a:solidFill>
                <a:srgbClr val="C00000"/>
              </a:solidFill>
            </a:endParaRPr>
          </a:p>
        </p:txBody>
      </p:sp>
      <p:sp>
        <p:nvSpPr>
          <p:cNvPr id="14" name="Прямоугольник 13"/>
          <p:cNvSpPr/>
          <p:nvPr/>
        </p:nvSpPr>
        <p:spPr>
          <a:xfrm>
            <a:off x="4628187" y="692696"/>
            <a:ext cx="4264293" cy="3416320"/>
          </a:xfrm>
          <a:prstGeom prst="rect">
            <a:avLst/>
          </a:prstGeom>
        </p:spPr>
        <p:txBody>
          <a:bodyPr wrap="square">
            <a:spAutoFit/>
          </a:bodyPr>
          <a:lstStyle/>
          <a:p>
            <a:pPr marL="285750" indent="-285750">
              <a:buFont typeface="Wingdings" panose="05000000000000000000" pitchFamily="2" charset="2"/>
              <a:buChar char="ü"/>
            </a:pPr>
            <a:r>
              <a:rPr lang="ru-RU" dirty="0" smtClean="0">
                <a:solidFill>
                  <a:schemeClr val="tx2"/>
                </a:solidFill>
              </a:rPr>
              <a:t>Защищены от действия шумов, наводок и помех;</a:t>
            </a:r>
          </a:p>
          <a:p>
            <a:pPr marL="285750" indent="-285750">
              <a:buFont typeface="Wingdings" panose="05000000000000000000" pitchFamily="2" charset="2"/>
              <a:buChar char="ü"/>
            </a:pPr>
            <a:r>
              <a:rPr lang="ru-RU" dirty="0" smtClean="0">
                <a:solidFill>
                  <a:schemeClr val="tx2"/>
                </a:solidFill>
              </a:rPr>
              <a:t>Допускают более сложную, многоступенчатую обработку, длительное хранение без потерь;</a:t>
            </a:r>
          </a:p>
          <a:p>
            <a:pPr marL="285750" indent="-285750">
              <a:buFont typeface="Wingdings" panose="05000000000000000000" pitchFamily="2" charset="2"/>
              <a:buChar char="ü"/>
            </a:pPr>
            <a:r>
              <a:rPr lang="ru-RU" dirty="0" smtClean="0">
                <a:solidFill>
                  <a:schemeClr val="tx2"/>
                </a:solidFill>
              </a:rPr>
              <a:t>Качественная передача сигнала;</a:t>
            </a:r>
          </a:p>
          <a:p>
            <a:pPr marL="285750" indent="-285750">
              <a:buFont typeface="Wingdings" panose="05000000000000000000" pitchFamily="2" charset="2"/>
              <a:buChar char="ü"/>
            </a:pPr>
            <a:r>
              <a:rPr lang="ru-RU" dirty="0" err="1" smtClean="0">
                <a:solidFill>
                  <a:schemeClr val="tx2"/>
                </a:solidFill>
              </a:rPr>
              <a:t>Цифр.устр-ва</a:t>
            </a:r>
            <a:r>
              <a:rPr lang="ru-RU" dirty="0" smtClean="0">
                <a:solidFill>
                  <a:schemeClr val="tx2"/>
                </a:solidFill>
              </a:rPr>
              <a:t> менее подвержены старению;</a:t>
            </a:r>
          </a:p>
          <a:p>
            <a:pPr marL="285750" indent="-285750">
              <a:buFont typeface="Wingdings" panose="05000000000000000000" pitchFamily="2" charset="2"/>
              <a:buChar char="ü"/>
            </a:pPr>
            <a:r>
              <a:rPr lang="ru-RU" dirty="0" smtClean="0">
                <a:solidFill>
                  <a:schemeClr val="tx2"/>
                </a:solidFill>
              </a:rPr>
              <a:t>Можно точно рассчитать и предсказать, проще проектировать и отлаживать</a:t>
            </a:r>
          </a:p>
          <a:p>
            <a:pPr marL="285750" indent="-285750">
              <a:buFont typeface="Wingdings" panose="05000000000000000000" pitchFamily="2" charset="2"/>
              <a:buChar char="ü"/>
            </a:pPr>
            <a:endParaRPr lang="ru-RU" dirty="0">
              <a:solidFill>
                <a:schemeClr val="tx2"/>
              </a:solidFill>
            </a:endParaRPr>
          </a:p>
        </p:txBody>
      </p:sp>
      <p:sp>
        <p:nvSpPr>
          <p:cNvPr id="15" name="Прямоугольник 14"/>
          <p:cNvSpPr/>
          <p:nvPr/>
        </p:nvSpPr>
        <p:spPr>
          <a:xfrm>
            <a:off x="731150" y="3995678"/>
            <a:ext cx="7945306" cy="2862322"/>
          </a:xfrm>
          <a:prstGeom prst="rect">
            <a:avLst/>
          </a:prstGeom>
        </p:spPr>
        <p:txBody>
          <a:bodyPr wrap="square">
            <a:spAutoFit/>
          </a:bodyPr>
          <a:lstStyle/>
          <a:p>
            <a:pPr marL="285750" indent="-285750">
              <a:buFont typeface="Wingdings" panose="05000000000000000000" pitchFamily="2" charset="2"/>
              <a:buChar char="ü"/>
            </a:pPr>
            <a:r>
              <a:rPr lang="ru-RU" dirty="0" smtClean="0"/>
              <a:t>Определен в выделенный момент времени (дискретен), аналоговый сигнал может принимать любое свое значение бесконечно малое время;</a:t>
            </a:r>
          </a:p>
          <a:p>
            <a:pPr marL="285750" indent="-285750">
              <a:buFont typeface="Wingdings" panose="05000000000000000000" pitchFamily="2" charset="2"/>
              <a:buChar char="ü"/>
            </a:pPr>
            <a:r>
              <a:rPr lang="ru-RU" dirty="0" smtClean="0"/>
              <a:t>Быстродействие аналоговых устройств поэтому принципиально больше;</a:t>
            </a:r>
          </a:p>
          <a:p>
            <a:pPr marL="285750" indent="-285750">
              <a:buFont typeface="Wingdings" panose="05000000000000000000" pitchFamily="2" charset="2"/>
              <a:buChar char="ü"/>
            </a:pPr>
            <a:r>
              <a:rPr lang="ru-RU" dirty="0" smtClean="0"/>
              <a:t>Скорость обработки, передачи информации аналоговыми устройствами принципиально может быть выше;</a:t>
            </a:r>
          </a:p>
          <a:p>
            <a:pPr marL="285750" indent="-285750">
              <a:buFont typeface="Wingdings" panose="05000000000000000000" pitchFamily="2" charset="2"/>
              <a:buChar char="ü"/>
            </a:pPr>
            <a:r>
              <a:rPr lang="ru-RU" dirty="0" smtClean="0"/>
              <a:t>Аналоговый сигнал более емкий по информации (для передачи одного  аналогового сигнала нужно несколько цифровых);</a:t>
            </a:r>
          </a:p>
          <a:p>
            <a:pPr marL="285750" indent="-285750">
              <a:buFont typeface="Wingdings" panose="05000000000000000000" pitchFamily="2" charset="2"/>
              <a:buChar char="ü"/>
            </a:pPr>
            <a:r>
              <a:rPr lang="ru-RU" dirty="0" smtClean="0"/>
              <a:t>В природе все сигналы – аналоговые и необходимо применение специальной аппаратуры по преобразованию (АЦП-ЦАП)</a:t>
            </a:r>
          </a:p>
          <a:p>
            <a:pPr marL="285750" indent="-285750">
              <a:buFont typeface="Wingdings" panose="05000000000000000000" pitchFamily="2" charset="2"/>
              <a:buChar char="ü"/>
            </a:pPr>
            <a:endParaRPr lang="ru-RU" dirty="0"/>
          </a:p>
        </p:txBody>
      </p:sp>
    </p:spTree>
    <p:extLst>
      <p:ext uri="{BB962C8B-B14F-4D97-AF65-F5344CB8AC3E}">
        <p14:creationId xmlns:p14="http://schemas.microsoft.com/office/powerpoint/2010/main" val="177271179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АУ: схемы контроля четности</a:t>
            </a:r>
            <a:endParaRPr lang="ru-RU" sz="3600" dirty="0">
              <a:solidFill>
                <a:srgbClr val="C00000"/>
              </a:solidFill>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6200" y="1635669"/>
            <a:ext cx="2322264" cy="338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Прямоугольник 5"/>
          <p:cNvSpPr/>
          <p:nvPr/>
        </p:nvSpPr>
        <p:spPr>
          <a:xfrm>
            <a:off x="323528" y="767973"/>
            <a:ext cx="8424936" cy="830997"/>
          </a:xfrm>
          <a:prstGeom prst="rect">
            <a:avLst/>
          </a:prstGeom>
        </p:spPr>
        <p:txBody>
          <a:bodyPr wrap="square">
            <a:spAutoFit/>
          </a:bodyPr>
          <a:lstStyle/>
          <a:p>
            <a:pPr algn="ctr"/>
            <a:r>
              <a:rPr lang="ru-RU" sz="2400" dirty="0" smtClean="0">
                <a:solidFill>
                  <a:srgbClr val="C00000"/>
                </a:solidFill>
              </a:rPr>
              <a:t>УГО девяти разрядной схемы контроля четности </a:t>
            </a:r>
            <a:br>
              <a:rPr lang="ru-RU" sz="2400" dirty="0" smtClean="0">
                <a:solidFill>
                  <a:srgbClr val="C00000"/>
                </a:solidFill>
              </a:rPr>
            </a:br>
            <a:r>
              <a:rPr lang="ru-RU" sz="2400" dirty="0" smtClean="0">
                <a:solidFill>
                  <a:srgbClr val="C00000"/>
                </a:solidFill>
              </a:rPr>
              <a:t>(не важно 0 или 1)</a:t>
            </a:r>
            <a:endParaRPr lang="ru-RU" sz="2400" dirty="0">
              <a:solidFill>
                <a:srgbClr val="C00000"/>
              </a:solidFill>
            </a:endParaRPr>
          </a:p>
        </p:txBody>
      </p:sp>
      <p:sp>
        <p:nvSpPr>
          <p:cNvPr id="7" name="Прямоугольник 6"/>
          <p:cNvSpPr/>
          <p:nvPr/>
        </p:nvSpPr>
        <p:spPr>
          <a:xfrm>
            <a:off x="107505" y="1556792"/>
            <a:ext cx="6336704" cy="3539430"/>
          </a:xfrm>
          <a:prstGeom prst="rect">
            <a:avLst/>
          </a:prstGeom>
        </p:spPr>
        <p:txBody>
          <a:bodyPr wrap="square">
            <a:spAutoFit/>
          </a:bodyPr>
          <a:lstStyle/>
          <a:p>
            <a:r>
              <a:rPr lang="ru-RU" sz="3200" dirty="0">
                <a:solidFill>
                  <a:srgbClr val="0070C0"/>
                </a:solidFill>
              </a:rPr>
              <a:t>Что будет на выходе:</a:t>
            </a:r>
          </a:p>
          <a:p>
            <a:pPr marL="514350" indent="-514350">
              <a:buAutoNum type="arabicParenR"/>
            </a:pPr>
            <a:r>
              <a:rPr lang="ru-RU" sz="3200" dirty="0" smtClean="0">
                <a:solidFill>
                  <a:srgbClr val="0070C0"/>
                </a:solidFill>
              </a:rPr>
              <a:t>схема контроля четности единиц, если на входе 1С4</a:t>
            </a:r>
            <a:r>
              <a:rPr lang="ru-RU" sz="3200" baseline="-25000" dirty="0" smtClean="0">
                <a:solidFill>
                  <a:srgbClr val="0070C0"/>
                </a:solidFill>
              </a:rPr>
              <a:t>16</a:t>
            </a:r>
          </a:p>
          <a:p>
            <a:pPr marL="514350" indent="-514350">
              <a:buAutoNum type="arabicParenR"/>
            </a:pPr>
            <a:r>
              <a:rPr lang="ru-RU" sz="3200" dirty="0" smtClean="0">
                <a:solidFill>
                  <a:srgbClr val="0070C0"/>
                </a:solidFill>
              </a:rPr>
              <a:t>Схема контроля нечетности нулей, если на входе </a:t>
            </a:r>
            <a:r>
              <a:rPr lang="en-US" sz="3200" dirty="0">
                <a:solidFill>
                  <a:srgbClr val="0070C0"/>
                </a:solidFill>
              </a:rPr>
              <a:t>0</a:t>
            </a:r>
            <a:r>
              <a:rPr lang="ru-RU" sz="3200" dirty="0" smtClean="0">
                <a:solidFill>
                  <a:srgbClr val="0070C0"/>
                </a:solidFill>
              </a:rPr>
              <a:t>13</a:t>
            </a:r>
            <a:r>
              <a:rPr lang="ru-RU" sz="3200" baseline="-25000" dirty="0" smtClean="0">
                <a:solidFill>
                  <a:srgbClr val="0070C0"/>
                </a:solidFill>
              </a:rPr>
              <a:t>16</a:t>
            </a:r>
          </a:p>
          <a:p>
            <a:pPr marL="514350" indent="-514350">
              <a:buAutoNum type="arabicParenR"/>
            </a:pPr>
            <a:r>
              <a:rPr lang="ru-RU" sz="3200" dirty="0" smtClean="0">
                <a:solidFill>
                  <a:srgbClr val="0070C0"/>
                </a:solidFill>
              </a:rPr>
              <a:t>Схема контроля четности нулей, если на входе </a:t>
            </a:r>
            <a:r>
              <a:rPr lang="en-US" sz="3200" dirty="0" smtClean="0">
                <a:solidFill>
                  <a:srgbClr val="0070C0"/>
                </a:solidFill>
              </a:rPr>
              <a:t>1F2</a:t>
            </a:r>
            <a:r>
              <a:rPr lang="en-US" sz="3200" baseline="-25000" dirty="0" smtClean="0">
                <a:solidFill>
                  <a:srgbClr val="0070C0"/>
                </a:solidFill>
              </a:rPr>
              <a:t>16</a:t>
            </a:r>
            <a:endParaRPr lang="ru-RU" sz="3200" baseline="-25000" dirty="0">
              <a:solidFill>
                <a:srgbClr val="0070C0"/>
              </a:solidFill>
            </a:endParaRPr>
          </a:p>
        </p:txBody>
      </p:sp>
    </p:spTree>
    <p:extLst>
      <p:ext uri="{BB962C8B-B14F-4D97-AF65-F5344CB8AC3E}">
        <p14:creationId xmlns:p14="http://schemas.microsoft.com/office/powerpoint/2010/main" val="40686347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АУ: схемы контроля четности</a:t>
            </a:r>
            <a:endParaRPr lang="ru-RU" sz="3600" dirty="0">
              <a:solidFill>
                <a:srgbClr val="C00000"/>
              </a:solidFill>
            </a:endParaRPr>
          </a:p>
        </p:txBody>
      </p:sp>
      <p:sp>
        <p:nvSpPr>
          <p:cNvPr id="7" name="Прямоугольник 6"/>
          <p:cNvSpPr/>
          <p:nvPr/>
        </p:nvSpPr>
        <p:spPr>
          <a:xfrm>
            <a:off x="279996" y="836712"/>
            <a:ext cx="8496944" cy="5509200"/>
          </a:xfrm>
          <a:prstGeom prst="rect">
            <a:avLst/>
          </a:prstGeom>
        </p:spPr>
        <p:txBody>
          <a:bodyPr wrap="square">
            <a:spAutoFit/>
          </a:bodyPr>
          <a:lstStyle/>
          <a:p>
            <a:pPr marL="457200" indent="-457200">
              <a:buFont typeface="Wingdings" panose="05000000000000000000" pitchFamily="2" charset="2"/>
              <a:buChar char="ü"/>
            </a:pPr>
            <a:r>
              <a:rPr lang="ru-RU" sz="3200" dirty="0" smtClean="0">
                <a:solidFill>
                  <a:srgbClr val="0070C0"/>
                </a:solidFill>
              </a:rPr>
              <a:t>Как будет выглядеть УГО 3х разрядной схемы контроля нечетности 1 ???</a:t>
            </a:r>
          </a:p>
          <a:p>
            <a:pPr marL="457200" indent="-457200">
              <a:buFont typeface="Wingdings" panose="05000000000000000000" pitchFamily="2" charset="2"/>
              <a:buChar char="ü"/>
            </a:pPr>
            <a:endParaRPr lang="ru-RU" sz="2000" dirty="0">
              <a:solidFill>
                <a:srgbClr val="0070C0"/>
              </a:solidFill>
            </a:endParaRPr>
          </a:p>
          <a:p>
            <a:pPr marL="457200" indent="-457200">
              <a:buFont typeface="Wingdings" panose="05000000000000000000" pitchFamily="2" charset="2"/>
              <a:buChar char="ü"/>
            </a:pPr>
            <a:r>
              <a:rPr lang="ru-RU" sz="3200" dirty="0" smtClean="0">
                <a:solidFill>
                  <a:srgbClr val="0070C0"/>
                </a:solidFill>
              </a:rPr>
              <a:t>Построить 6-ти разрядную схему контроля нечетности 1 на 3х-разрядной</a:t>
            </a:r>
            <a:endParaRPr lang="en-US" sz="3200" dirty="0" smtClean="0">
              <a:solidFill>
                <a:srgbClr val="0070C0"/>
              </a:solidFill>
            </a:endParaRPr>
          </a:p>
          <a:p>
            <a:pPr marL="457200" indent="-457200">
              <a:buFont typeface="Wingdings" panose="05000000000000000000" pitchFamily="2" charset="2"/>
              <a:buChar char="ü"/>
            </a:pPr>
            <a:endParaRPr lang="en-US" sz="2000" dirty="0" smtClean="0">
              <a:solidFill>
                <a:srgbClr val="0070C0"/>
              </a:solidFill>
            </a:endParaRPr>
          </a:p>
          <a:p>
            <a:pPr marL="457200" indent="-457200">
              <a:buFont typeface="Wingdings" panose="05000000000000000000" pitchFamily="2" charset="2"/>
              <a:buChar char="ü"/>
            </a:pPr>
            <a:r>
              <a:rPr lang="ru-RU" sz="3200" dirty="0" smtClean="0">
                <a:solidFill>
                  <a:srgbClr val="0070C0"/>
                </a:solidFill>
              </a:rPr>
              <a:t>На логических элементах построить </a:t>
            </a:r>
            <a:br>
              <a:rPr lang="ru-RU" sz="3200" dirty="0" smtClean="0">
                <a:solidFill>
                  <a:srgbClr val="0070C0"/>
                </a:solidFill>
              </a:rPr>
            </a:br>
            <a:r>
              <a:rPr lang="ru-RU" sz="3200" dirty="0" smtClean="0">
                <a:solidFill>
                  <a:srgbClr val="0070C0"/>
                </a:solidFill>
              </a:rPr>
              <a:t>3х-разрядную схему контроля </a:t>
            </a:r>
            <a:br>
              <a:rPr lang="ru-RU" sz="3200" dirty="0" smtClean="0">
                <a:solidFill>
                  <a:srgbClr val="0070C0"/>
                </a:solidFill>
              </a:rPr>
            </a:br>
            <a:r>
              <a:rPr lang="ru-RU" sz="3200" dirty="0" smtClean="0">
                <a:solidFill>
                  <a:srgbClr val="0070C0"/>
                </a:solidFill>
              </a:rPr>
              <a:t>нечетности 1???</a:t>
            </a:r>
          </a:p>
          <a:p>
            <a:pPr marL="457200" indent="-457200">
              <a:buFont typeface="Wingdings" panose="05000000000000000000" pitchFamily="2" charset="2"/>
              <a:buChar char="ü"/>
            </a:pPr>
            <a:endParaRPr lang="ru-RU" sz="2000" dirty="0">
              <a:solidFill>
                <a:srgbClr val="0070C0"/>
              </a:solidFill>
            </a:endParaRPr>
          </a:p>
          <a:p>
            <a:pPr marL="457200" indent="-457200">
              <a:buFont typeface="Wingdings" panose="05000000000000000000" pitchFamily="2" charset="2"/>
              <a:buChar char="ü"/>
            </a:pPr>
            <a:r>
              <a:rPr lang="ru-RU" sz="3200" dirty="0" smtClean="0">
                <a:solidFill>
                  <a:srgbClr val="0070C0"/>
                </a:solidFill>
              </a:rPr>
              <a:t>На логических элементах построить схему контроля четности 1???</a:t>
            </a:r>
            <a:endParaRPr lang="en-US" sz="3200" dirty="0">
              <a:solidFill>
                <a:srgbClr val="0070C0"/>
              </a:solidFill>
            </a:endParaRPr>
          </a:p>
        </p:txBody>
      </p:sp>
    </p:spTree>
    <p:extLst>
      <p:ext uri="{BB962C8B-B14F-4D97-AF65-F5344CB8AC3E}">
        <p14:creationId xmlns:p14="http://schemas.microsoft.com/office/powerpoint/2010/main" val="259704457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АУ: схемы контроля четности</a:t>
            </a:r>
            <a:endParaRPr lang="ru-RU" sz="3600" dirty="0">
              <a:solidFill>
                <a:srgbClr val="C00000"/>
              </a:solidFill>
            </a:endParaRPr>
          </a:p>
        </p:txBody>
      </p:sp>
      <p:sp>
        <p:nvSpPr>
          <p:cNvPr id="7" name="Прямоугольник 6"/>
          <p:cNvSpPr/>
          <p:nvPr/>
        </p:nvSpPr>
        <p:spPr>
          <a:xfrm>
            <a:off x="279996" y="836712"/>
            <a:ext cx="8496944" cy="5447645"/>
          </a:xfrm>
          <a:prstGeom prst="rect">
            <a:avLst/>
          </a:prstGeom>
        </p:spPr>
        <p:txBody>
          <a:bodyPr wrap="square">
            <a:spAutoFit/>
          </a:bodyPr>
          <a:lstStyle/>
          <a:p>
            <a:pPr marL="457200" indent="-457200">
              <a:buFont typeface="Wingdings" panose="05000000000000000000" pitchFamily="2" charset="2"/>
              <a:buChar char="ü"/>
            </a:pPr>
            <a:r>
              <a:rPr lang="ru-RU" sz="3200" dirty="0">
                <a:solidFill>
                  <a:srgbClr val="0070C0"/>
                </a:solidFill>
              </a:rPr>
              <a:t>Построить 6-ти разрядную схему контроля </a:t>
            </a:r>
            <a:r>
              <a:rPr lang="ru-RU" sz="3200" dirty="0">
                <a:solidFill>
                  <a:srgbClr val="C00000"/>
                </a:solidFill>
              </a:rPr>
              <a:t>нечетности 1</a:t>
            </a:r>
            <a:r>
              <a:rPr lang="ru-RU" sz="3200" dirty="0">
                <a:solidFill>
                  <a:srgbClr val="0070C0"/>
                </a:solidFill>
              </a:rPr>
              <a:t> на </a:t>
            </a:r>
            <a:r>
              <a:rPr lang="ru-RU" sz="3200" dirty="0" smtClean="0">
                <a:solidFill>
                  <a:srgbClr val="0070C0"/>
                </a:solidFill>
              </a:rPr>
              <a:t>3х-разрядной</a:t>
            </a:r>
            <a:endParaRPr lang="en-US" sz="3200" dirty="0" smtClean="0">
              <a:solidFill>
                <a:srgbClr val="0070C0"/>
              </a:solidFill>
            </a:endParaRPr>
          </a:p>
          <a:p>
            <a:pPr marL="457200" indent="-457200">
              <a:buFont typeface="Wingdings" panose="05000000000000000000" pitchFamily="2" charset="2"/>
              <a:buChar char="ü"/>
            </a:pPr>
            <a:endParaRPr lang="en-US" sz="3200" dirty="0">
              <a:solidFill>
                <a:srgbClr val="0070C0"/>
              </a:solidFill>
            </a:endParaRPr>
          </a:p>
          <a:p>
            <a:pPr marL="457200" indent="-457200">
              <a:buFont typeface="Wingdings" panose="05000000000000000000" pitchFamily="2" charset="2"/>
              <a:buChar char="ü"/>
            </a:pPr>
            <a:endParaRPr lang="en-US" sz="2800" dirty="0" smtClean="0">
              <a:solidFill>
                <a:srgbClr val="0070C0"/>
              </a:solidFill>
            </a:endParaRPr>
          </a:p>
          <a:p>
            <a:pPr marL="457200" indent="-457200">
              <a:buFont typeface="Wingdings" panose="05000000000000000000" pitchFamily="2" charset="2"/>
              <a:buChar char="ü"/>
            </a:pPr>
            <a:r>
              <a:rPr lang="ru-RU" sz="3200" dirty="0" smtClean="0">
                <a:solidFill>
                  <a:srgbClr val="0070C0"/>
                </a:solidFill>
              </a:rPr>
              <a:t>На логических элементах построить </a:t>
            </a:r>
            <a:br>
              <a:rPr lang="ru-RU" sz="3200" dirty="0" smtClean="0">
                <a:solidFill>
                  <a:srgbClr val="0070C0"/>
                </a:solidFill>
              </a:rPr>
            </a:br>
            <a:r>
              <a:rPr lang="ru-RU" sz="3200" dirty="0" smtClean="0">
                <a:solidFill>
                  <a:srgbClr val="0070C0"/>
                </a:solidFill>
              </a:rPr>
              <a:t>3х-разрядную схему контроля </a:t>
            </a:r>
            <a:r>
              <a:rPr lang="ru-RU" sz="3200" dirty="0" smtClean="0">
                <a:solidFill>
                  <a:srgbClr val="C00000"/>
                </a:solidFill>
              </a:rPr>
              <a:t>нечетности 1</a:t>
            </a:r>
            <a:endParaRPr lang="en-US" sz="3200" dirty="0" smtClean="0">
              <a:solidFill>
                <a:srgbClr val="C00000"/>
              </a:solidFill>
            </a:endParaRPr>
          </a:p>
          <a:p>
            <a:endParaRPr lang="ru-RU" sz="3200" dirty="0" smtClean="0">
              <a:solidFill>
                <a:srgbClr val="0070C0"/>
              </a:solidFill>
            </a:endParaRPr>
          </a:p>
          <a:p>
            <a:pPr marL="457200" indent="-457200">
              <a:buFont typeface="Wingdings" panose="05000000000000000000" pitchFamily="2" charset="2"/>
              <a:buChar char="ü"/>
            </a:pPr>
            <a:endParaRPr lang="ru-RU" sz="3200" dirty="0" smtClean="0">
              <a:solidFill>
                <a:srgbClr val="0070C0"/>
              </a:solidFill>
            </a:endParaRPr>
          </a:p>
          <a:p>
            <a:pPr marL="457200" indent="-457200">
              <a:buFont typeface="Wingdings" panose="05000000000000000000" pitchFamily="2" charset="2"/>
              <a:buChar char="ü"/>
            </a:pPr>
            <a:r>
              <a:rPr lang="ru-RU" sz="3200" dirty="0" smtClean="0">
                <a:solidFill>
                  <a:srgbClr val="0070C0"/>
                </a:solidFill>
              </a:rPr>
              <a:t>На логических элементах </a:t>
            </a:r>
            <a:br>
              <a:rPr lang="ru-RU" sz="3200" dirty="0" smtClean="0">
                <a:solidFill>
                  <a:srgbClr val="0070C0"/>
                </a:solidFill>
              </a:rPr>
            </a:br>
            <a:r>
              <a:rPr lang="ru-RU" sz="3200" dirty="0" smtClean="0">
                <a:solidFill>
                  <a:srgbClr val="0070C0"/>
                </a:solidFill>
              </a:rPr>
              <a:t>построить 3х-разр. схему </a:t>
            </a:r>
            <a:br>
              <a:rPr lang="ru-RU" sz="3200" dirty="0" smtClean="0">
                <a:solidFill>
                  <a:srgbClr val="0070C0"/>
                </a:solidFill>
              </a:rPr>
            </a:br>
            <a:r>
              <a:rPr lang="ru-RU" sz="3200" dirty="0" smtClean="0">
                <a:solidFill>
                  <a:srgbClr val="0070C0"/>
                </a:solidFill>
              </a:rPr>
              <a:t>контроля </a:t>
            </a:r>
            <a:r>
              <a:rPr lang="ru-RU" sz="3200" dirty="0" smtClean="0">
                <a:solidFill>
                  <a:srgbClr val="C00000"/>
                </a:solidFill>
              </a:rPr>
              <a:t>четности 1</a:t>
            </a:r>
            <a:endParaRPr lang="en-US" sz="3200" dirty="0">
              <a:solidFill>
                <a:srgbClr val="0070C0"/>
              </a:solidFill>
            </a:endParaRPr>
          </a:p>
        </p:txBody>
      </p:sp>
      <p:pic>
        <p:nvPicPr>
          <p:cNvPr id="286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1485900"/>
            <a:ext cx="2105025"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Прямоугольник 1"/>
          <p:cNvSpPr/>
          <p:nvPr/>
        </p:nvSpPr>
        <p:spPr>
          <a:xfrm>
            <a:off x="6804247" y="1412776"/>
            <a:ext cx="1758727" cy="145424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Стрелка вправо 2"/>
          <p:cNvSpPr/>
          <p:nvPr/>
        </p:nvSpPr>
        <p:spPr>
          <a:xfrm>
            <a:off x="5724128" y="1872469"/>
            <a:ext cx="6480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86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190" y="3789040"/>
            <a:ext cx="2171304" cy="1319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Прямоугольник 10"/>
          <p:cNvSpPr/>
          <p:nvPr/>
        </p:nvSpPr>
        <p:spPr>
          <a:xfrm>
            <a:off x="6794723" y="3755926"/>
            <a:ext cx="1593702" cy="145424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Стрелка вправо 11"/>
          <p:cNvSpPr/>
          <p:nvPr/>
        </p:nvSpPr>
        <p:spPr>
          <a:xfrm>
            <a:off x="5704867" y="4054067"/>
            <a:ext cx="6480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86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3764" y="5404048"/>
            <a:ext cx="2038350"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Прямоугольник 13"/>
          <p:cNvSpPr/>
          <p:nvPr/>
        </p:nvSpPr>
        <p:spPr>
          <a:xfrm>
            <a:off x="5556088" y="5296048"/>
            <a:ext cx="1593702" cy="145424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Стрелка вправо 14"/>
          <p:cNvSpPr/>
          <p:nvPr/>
        </p:nvSpPr>
        <p:spPr>
          <a:xfrm>
            <a:off x="4528468" y="6165304"/>
            <a:ext cx="6480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18123376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АУ: цифровые компараторы</a:t>
            </a:r>
            <a:endParaRPr lang="ru-RU" sz="3600" dirty="0">
              <a:solidFill>
                <a:srgbClr val="C00000"/>
              </a:solidFill>
            </a:endParaRPr>
          </a:p>
        </p:txBody>
      </p:sp>
      <p:sp>
        <p:nvSpPr>
          <p:cNvPr id="2" name="Прямоугольник 1"/>
          <p:cNvSpPr/>
          <p:nvPr/>
        </p:nvSpPr>
        <p:spPr>
          <a:xfrm>
            <a:off x="323528" y="836712"/>
            <a:ext cx="8640960" cy="1754326"/>
          </a:xfrm>
          <a:prstGeom prst="rect">
            <a:avLst/>
          </a:prstGeom>
        </p:spPr>
        <p:txBody>
          <a:bodyPr wrap="square">
            <a:spAutoFit/>
          </a:bodyPr>
          <a:lstStyle/>
          <a:p>
            <a:r>
              <a:rPr lang="ru-RU" b="1" dirty="0" err="1"/>
              <a:t>Цифрово́й</a:t>
            </a:r>
            <a:r>
              <a:rPr lang="ru-RU" b="1" dirty="0"/>
              <a:t> </a:t>
            </a:r>
            <a:r>
              <a:rPr lang="ru-RU" b="1" dirty="0" err="1"/>
              <a:t>компара́тор</a:t>
            </a:r>
            <a:r>
              <a:rPr lang="ru-RU" dirty="0"/>
              <a:t> или </a:t>
            </a:r>
            <a:r>
              <a:rPr lang="ru-RU" b="1" dirty="0" err="1"/>
              <a:t>компара́тор</a:t>
            </a:r>
            <a:r>
              <a:rPr lang="ru-RU" b="1" dirty="0"/>
              <a:t> </a:t>
            </a:r>
            <a:r>
              <a:rPr lang="ru-RU" b="1" dirty="0" err="1"/>
              <a:t>ко́дов</a:t>
            </a:r>
            <a:r>
              <a:rPr lang="ru-RU" dirty="0"/>
              <a:t> логическое устройство с двумя словарными входами, на которые подаются два разных двоичных слова равной в битах длины и обычно с тремя двоичными выходами, на которые выдаётся признак сравнения входных </a:t>
            </a:r>
            <a:r>
              <a:rPr lang="ru-RU" dirty="0" smtClean="0"/>
              <a:t>слов: </a:t>
            </a:r>
            <a:r>
              <a:rPr lang="ru-RU" dirty="0"/>
              <a:t>первое слово больше второго, меньше или слова равны. При этом выходы «больше», «меньше» имеют смысл, если входные слова кодируют числа в том или ином машинном представлении.</a:t>
            </a: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2780928"/>
            <a:ext cx="2967491" cy="3394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Прямоугольник 6"/>
          <p:cNvSpPr/>
          <p:nvPr/>
        </p:nvSpPr>
        <p:spPr>
          <a:xfrm>
            <a:off x="6444208" y="2781151"/>
            <a:ext cx="1728192" cy="2308324"/>
          </a:xfrm>
          <a:prstGeom prst="rect">
            <a:avLst/>
          </a:prstGeom>
        </p:spPr>
        <p:txBody>
          <a:bodyPr wrap="square">
            <a:spAutoFit/>
          </a:bodyPr>
          <a:lstStyle/>
          <a:p>
            <a:r>
              <a:rPr lang="ru-RU" sz="2400" dirty="0" smtClean="0"/>
              <a:t>Результат </a:t>
            </a:r>
          </a:p>
          <a:p>
            <a:r>
              <a:rPr lang="ru-RU" sz="2400" dirty="0" smtClean="0"/>
              <a:t>Сравнения</a:t>
            </a:r>
          </a:p>
          <a:p>
            <a:r>
              <a:rPr lang="ru-RU" sz="2400" dirty="0" smtClean="0"/>
              <a:t>(выходы </a:t>
            </a:r>
          </a:p>
          <a:p>
            <a:r>
              <a:rPr lang="ru-RU" sz="2400" dirty="0"/>
              <a:t>п</a:t>
            </a:r>
            <a:r>
              <a:rPr lang="ru-RU" sz="2400" dirty="0" smtClean="0"/>
              <a:t>ереноса </a:t>
            </a:r>
          </a:p>
          <a:p>
            <a:r>
              <a:rPr lang="ru-RU" sz="2400" dirty="0"/>
              <a:t>в</a:t>
            </a:r>
            <a:r>
              <a:rPr lang="ru-RU" sz="2400" dirty="0" smtClean="0"/>
              <a:t> младший </a:t>
            </a:r>
            <a:br>
              <a:rPr lang="ru-RU" sz="2400" dirty="0" smtClean="0"/>
            </a:br>
            <a:r>
              <a:rPr lang="ru-RU" sz="2400" dirty="0" smtClean="0"/>
              <a:t>разряд)</a:t>
            </a:r>
            <a:endParaRPr lang="ru-RU" sz="2400" dirty="0"/>
          </a:p>
        </p:txBody>
      </p:sp>
      <p:sp>
        <p:nvSpPr>
          <p:cNvPr id="8" name="Прямоугольник 7"/>
          <p:cNvSpPr/>
          <p:nvPr/>
        </p:nvSpPr>
        <p:spPr>
          <a:xfrm>
            <a:off x="121295" y="3475323"/>
            <a:ext cx="2684016" cy="830997"/>
          </a:xfrm>
          <a:prstGeom prst="rect">
            <a:avLst/>
          </a:prstGeom>
        </p:spPr>
        <p:txBody>
          <a:bodyPr wrap="square">
            <a:spAutoFit/>
          </a:bodyPr>
          <a:lstStyle/>
          <a:p>
            <a:pPr algn="r"/>
            <a:r>
              <a:rPr lang="ru-RU" sz="2400" dirty="0" smtClean="0"/>
              <a:t>Информационные входы</a:t>
            </a:r>
            <a:endParaRPr lang="ru-RU" sz="2400" dirty="0"/>
          </a:p>
        </p:txBody>
      </p:sp>
      <p:sp>
        <p:nvSpPr>
          <p:cNvPr id="9" name="Левая фигурная скобка 8"/>
          <p:cNvSpPr/>
          <p:nvPr/>
        </p:nvSpPr>
        <p:spPr>
          <a:xfrm>
            <a:off x="2740248" y="3303683"/>
            <a:ext cx="271304" cy="1174279"/>
          </a:xfrm>
          <a:prstGeom prst="leftBrace">
            <a:avLst>
              <a:gd name="adj1" fmla="val 1071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0" name="Левая фигурная скобка 9"/>
          <p:cNvSpPr/>
          <p:nvPr/>
        </p:nvSpPr>
        <p:spPr>
          <a:xfrm rot="10800000">
            <a:off x="6038918" y="3562573"/>
            <a:ext cx="283841" cy="1411505"/>
          </a:xfrm>
          <a:prstGeom prst="leftBrace">
            <a:avLst>
              <a:gd name="adj1" fmla="val 1071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1" name="Прямоугольник 10"/>
          <p:cNvSpPr/>
          <p:nvPr/>
        </p:nvSpPr>
        <p:spPr>
          <a:xfrm>
            <a:off x="254675" y="5229200"/>
            <a:ext cx="2684016" cy="830997"/>
          </a:xfrm>
          <a:prstGeom prst="rect">
            <a:avLst/>
          </a:prstGeom>
        </p:spPr>
        <p:txBody>
          <a:bodyPr wrap="square">
            <a:spAutoFit/>
          </a:bodyPr>
          <a:lstStyle/>
          <a:p>
            <a:pPr algn="r"/>
            <a:r>
              <a:rPr lang="ru-RU" sz="2400" dirty="0" smtClean="0"/>
              <a:t>Входы переноса из старшего разряда</a:t>
            </a:r>
            <a:endParaRPr lang="ru-RU" sz="2400" dirty="0"/>
          </a:p>
        </p:txBody>
      </p:sp>
      <p:sp>
        <p:nvSpPr>
          <p:cNvPr id="12" name="Левая фигурная скобка 11"/>
          <p:cNvSpPr/>
          <p:nvPr/>
        </p:nvSpPr>
        <p:spPr>
          <a:xfrm>
            <a:off x="2924180" y="5225573"/>
            <a:ext cx="271304" cy="904149"/>
          </a:xfrm>
          <a:prstGeom prst="leftBrace">
            <a:avLst>
              <a:gd name="adj1" fmla="val 1071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Tree>
    <p:extLst>
      <p:ext uri="{BB962C8B-B14F-4D97-AF65-F5344CB8AC3E}">
        <p14:creationId xmlns:p14="http://schemas.microsoft.com/office/powerpoint/2010/main" val="229632032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АУ: цифровые компараторы</a:t>
            </a:r>
            <a:endParaRPr lang="ru-RU" sz="3600" dirty="0">
              <a:solidFill>
                <a:srgbClr val="C00000"/>
              </a:solidFill>
            </a:endParaRP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052736"/>
            <a:ext cx="3642146" cy="5490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61" y="2060848"/>
            <a:ext cx="3043015" cy="3639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Прямоугольник 5"/>
          <p:cNvSpPr/>
          <p:nvPr/>
        </p:nvSpPr>
        <p:spPr>
          <a:xfrm>
            <a:off x="467544" y="1052736"/>
            <a:ext cx="3528392" cy="830997"/>
          </a:xfrm>
          <a:prstGeom prst="rect">
            <a:avLst/>
          </a:prstGeom>
        </p:spPr>
        <p:txBody>
          <a:bodyPr wrap="square">
            <a:spAutoFit/>
          </a:bodyPr>
          <a:lstStyle/>
          <a:p>
            <a:pPr algn="ctr"/>
            <a:r>
              <a:rPr lang="ru-RU" sz="2400" dirty="0" smtClean="0">
                <a:solidFill>
                  <a:srgbClr val="C00000"/>
                </a:solidFill>
              </a:rPr>
              <a:t>УГО двухразрядного цифрового компаратора</a:t>
            </a:r>
            <a:endParaRPr lang="ru-RU" sz="2400" dirty="0">
              <a:solidFill>
                <a:srgbClr val="0070C0"/>
              </a:solidFill>
            </a:endParaRPr>
          </a:p>
        </p:txBody>
      </p:sp>
      <p:sp>
        <p:nvSpPr>
          <p:cNvPr id="7" name="Прямоугольник 6"/>
          <p:cNvSpPr/>
          <p:nvPr/>
        </p:nvSpPr>
        <p:spPr>
          <a:xfrm>
            <a:off x="5132933" y="637237"/>
            <a:ext cx="3528392" cy="461665"/>
          </a:xfrm>
          <a:prstGeom prst="rect">
            <a:avLst/>
          </a:prstGeom>
        </p:spPr>
        <p:txBody>
          <a:bodyPr wrap="square">
            <a:spAutoFit/>
          </a:bodyPr>
          <a:lstStyle/>
          <a:p>
            <a:pPr algn="ctr"/>
            <a:r>
              <a:rPr lang="ru-RU" sz="2400" dirty="0" smtClean="0"/>
              <a:t>Таблица истинности</a:t>
            </a:r>
            <a:endParaRPr lang="ru-RU" sz="2400" dirty="0"/>
          </a:p>
        </p:txBody>
      </p:sp>
    </p:spTree>
    <p:extLst>
      <p:ext uri="{BB962C8B-B14F-4D97-AF65-F5344CB8AC3E}">
        <p14:creationId xmlns:p14="http://schemas.microsoft.com/office/powerpoint/2010/main" val="341623018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АУ: цифровые компараторы</a:t>
            </a:r>
            <a:endParaRPr lang="ru-RU" sz="3600" dirty="0">
              <a:solidFill>
                <a:srgbClr val="C00000"/>
              </a:solidFill>
            </a:endParaRPr>
          </a:p>
        </p:txBody>
      </p:sp>
      <p:pic>
        <p:nvPicPr>
          <p:cNvPr id="307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88840"/>
            <a:ext cx="2357747" cy="2820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Прямоугольник 5"/>
          <p:cNvSpPr/>
          <p:nvPr/>
        </p:nvSpPr>
        <p:spPr>
          <a:xfrm>
            <a:off x="683568" y="764704"/>
            <a:ext cx="7704856" cy="830997"/>
          </a:xfrm>
          <a:prstGeom prst="rect">
            <a:avLst/>
          </a:prstGeom>
        </p:spPr>
        <p:txBody>
          <a:bodyPr wrap="square">
            <a:spAutoFit/>
          </a:bodyPr>
          <a:lstStyle/>
          <a:p>
            <a:pPr algn="ctr"/>
            <a:r>
              <a:rPr lang="ru-RU" sz="2400" dirty="0" smtClean="0">
                <a:solidFill>
                  <a:srgbClr val="0070C0"/>
                </a:solidFill>
              </a:rPr>
              <a:t>На двухразрядном цифровом компараторе построить четырехразрядный цифровой компаратор - ???</a:t>
            </a:r>
            <a:endParaRPr lang="ru-RU" sz="2400" dirty="0">
              <a:solidFill>
                <a:srgbClr val="0070C0"/>
              </a:solidFill>
            </a:endParaRP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1988840"/>
            <a:ext cx="2357747" cy="2820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Прямоугольник 1"/>
          <p:cNvSpPr/>
          <p:nvPr/>
        </p:nvSpPr>
        <p:spPr>
          <a:xfrm>
            <a:off x="251520" y="1772816"/>
            <a:ext cx="5472608" cy="3600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Стрелка вправо 2"/>
          <p:cNvSpPr/>
          <p:nvPr/>
        </p:nvSpPr>
        <p:spPr>
          <a:xfrm>
            <a:off x="5652120" y="2996952"/>
            <a:ext cx="432048" cy="4019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9"/>
          <p:cNvSpPr/>
          <p:nvPr/>
        </p:nvSpPr>
        <p:spPr>
          <a:xfrm>
            <a:off x="6069162" y="2474633"/>
            <a:ext cx="707245" cy="1446550"/>
          </a:xfrm>
          <a:prstGeom prst="rect">
            <a:avLst/>
          </a:prstGeom>
        </p:spPr>
        <p:txBody>
          <a:bodyPr wrap="none">
            <a:spAutoFit/>
          </a:bodyPr>
          <a:lstStyle/>
          <a:p>
            <a:r>
              <a:rPr lang="ru-RU" sz="8800" b="1" dirty="0">
                <a:solidFill>
                  <a:schemeClr val="tx2"/>
                </a:solidFill>
              </a:rPr>
              <a:t>?</a:t>
            </a:r>
            <a:endParaRPr lang="ru-RU" sz="8800" dirty="0">
              <a:solidFill>
                <a:schemeClr val="tx2"/>
              </a:solidFill>
            </a:endParaRPr>
          </a:p>
        </p:txBody>
      </p:sp>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6407" y="2276872"/>
            <a:ext cx="1971218" cy="2795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909372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АУ: цифровые компараторы</a:t>
            </a:r>
            <a:endParaRPr lang="ru-RU" sz="3600" dirty="0">
              <a:solidFill>
                <a:srgbClr val="C00000"/>
              </a:solidFill>
            </a:endParaRPr>
          </a:p>
        </p:txBody>
      </p:sp>
      <p:sp>
        <p:nvSpPr>
          <p:cNvPr id="6" name="Прямоугольник 5"/>
          <p:cNvSpPr/>
          <p:nvPr/>
        </p:nvSpPr>
        <p:spPr>
          <a:xfrm>
            <a:off x="683568" y="764704"/>
            <a:ext cx="7704856" cy="830997"/>
          </a:xfrm>
          <a:prstGeom prst="rect">
            <a:avLst/>
          </a:prstGeom>
        </p:spPr>
        <p:txBody>
          <a:bodyPr wrap="square">
            <a:spAutoFit/>
          </a:bodyPr>
          <a:lstStyle/>
          <a:p>
            <a:pPr algn="ctr"/>
            <a:r>
              <a:rPr lang="ru-RU" sz="2400" dirty="0" smtClean="0">
                <a:solidFill>
                  <a:srgbClr val="0070C0"/>
                </a:solidFill>
              </a:rPr>
              <a:t>На двухразрядном цифровом компараторе построить четырехразрядный цифровой компаратор </a:t>
            </a:r>
            <a:endParaRPr lang="ru-RU" sz="2400" dirty="0">
              <a:solidFill>
                <a:srgbClr val="0070C0"/>
              </a:solidFill>
            </a:endParaRPr>
          </a:p>
        </p:txBody>
      </p:sp>
      <p:sp>
        <p:nvSpPr>
          <p:cNvPr id="2" name="Прямоугольник 1"/>
          <p:cNvSpPr/>
          <p:nvPr/>
        </p:nvSpPr>
        <p:spPr>
          <a:xfrm>
            <a:off x="251520" y="1772816"/>
            <a:ext cx="5976664" cy="32403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88840"/>
            <a:ext cx="5688632" cy="2736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256" y="4053947"/>
            <a:ext cx="1745357" cy="2475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Стрелка вправо 2"/>
          <p:cNvSpPr/>
          <p:nvPr/>
        </p:nvSpPr>
        <p:spPr>
          <a:xfrm>
            <a:off x="5868143" y="4365104"/>
            <a:ext cx="864815" cy="4889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55936087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ctrTitle"/>
          </p:nvPr>
        </p:nvSpPr>
        <p:spPr>
          <a:xfrm>
            <a:off x="107504" y="33779"/>
            <a:ext cx="8856984" cy="586909"/>
          </a:xfrm>
        </p:spPr>
        <p:txBody>
          <a:bodyPr>
            <a:noAutofit/>
          </a:bodyPr>
          <a:lstStyle/>
          <a:p>
            <a:r>
              <a:rPr lang="ru-RU" sz="3600" b="1" dirty="0" smtClean="0">
                <a:solidFill>
                  <a:srgbClr val="C00000"/>
                </a:solidFill>
              </a:rPr>
              <a:t>Арифметические устройства</a:t>
            </a:r>
            <a:endParaRPr lang="ru-RU" sz="3600" dirty="0">
              <a:solidFill>
                <a:srgbClr val="C00000"/>
              </a:solidFill>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116" y="980728"/>
            <a:ext cx="7189760" cy="4134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Прямоугольник 1"/>
          <p:cNvSpPr/>
          <p:nvPr/>
        </p:nvSpPr>
        <p:spPr>
          <a:xfrm>
            <a:off x="183324" y="5461773"/>
            <a:ext cx="8712968" cy="830997"/>
          </a:xfrm>
          <a:prstGeom prst="rect">
            <a:avLst/>
          </a:prstGeom>
        </p:spPr>
        <p:txBody>
          <a:bodyPr wrap="square">
            <a:spAutoFit/>
          </a:bodyPr>
          <a:lstStyle/>
          <a:p>
            <a:pPr algn="ctr"/>
            <a:r>
              <a:rPr lang="ru-RU" sz="2400" dirty="0" smtClean="0">
                <a:solidFill>
                  <a:srgbClr val="0070C0"/>
                </a:solidFill>
              </a:rPr>
              <a:t>АЛУ (арифметико-логическое устройство) – </a:t>
            </a:r>
          </a:p>
          <a:p>
            <a:pPr algn="ctr"/>
            <a:r>
              <a:rPr lang="ru-RU" sz="2400" dirty="0" smtClean="0">
                <a:solidFill>
                  <a:srgbClr val="0070C0"/>
                </a:solidFill>
              </a:rPr>
              <a:t>ядро микропроцессора</a:t>
            </a:r>
            <a:endParaRPr lang="ru-RU" sz="2400" dirty="0">
              <a:solidFill>
                <a:srgbClr val="0070C0"/>
              </a:solidFill>
            </a:endParaRPr>
          </a:p>
        </p:txBody>
      </p:sp>
    </p:spTree>
    <p:extLst>
      <p:ext uri="{BB962C8B-B14F-4D97-AF65-F5344CB8AC3E}">
        <p14:creationId xmlns:p14="http://schemas.microsoft.com/office/powerpoint/2010/main" val="21754322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7504" y="33779"/>
            <a:ext cx="8856984" cy="586909"/>
          </a:xfrm>
        </p:spPr>
        <p:txBody>
          <a:bodyPr>
            <a:noAutofit/>
          </a:bodyPr>
          <a:lstStyle/>
          <a:p>
            <a:r>
              <a:rPr lang="ru-RU" sz="3300" b="1" dirty="0" smtClean="0">
                <a:solidFill>
                  <a:srgbClr val="C00000"/>
                </a:solidFill>
              </a:rPr>
              <a:t>Комбинационные схемы: продолжение</a:t>
            </a:r>
            <a:endParaRPr lang="ru-RU" sz="3300" dirty="0">
              <a:solidFill>
                <a:srgbClr val="C00000"/>
              </a:solidFill>
            </a:endParaRPr>
          </a:p>
        </p:txBody>
      </p:sp>
      <p:sp>
        <p:nvSpPr>
          <p:cNvPr id="13" name="Прямоугольник 12"/>
          <p:cNvSpPr/>
          <p:nvPr/>
        </p:nvSpPr>
        <p:spPr>
          <a:xfrm>
            <a:off x="389968" y="548680"/>
            <a:ext cx="6054240" cy="4524315"/>
          </a:xfrm>
          <a:prstGeom prst="rect">
            <a:avLst/>
          </a:prstGeom>
        </p:spPr>
        <p:txBody>
          <a:bodyPr wrap="square">
            <a:spAutoFit/>
          </a:bodyPr>
          <a:lstStyle/>
          <a:p>
            <a:pPr>
              <a:lnSpc>
                <a:spcPct val="80000"/>
              </a:lnSpc>
            </a:pPr>
            <a:r>
              <a:rPr lang="ru-RU" sz="2400" dirty="0" smtClean="0">
                <a:solidFill>
                  <a:schemeClr val="bg1">
                    <a:lumMod val="65000"/>
                  </a:schemeClr>
                </a:solidFill>
              </a:rPr>
              <a:t>- логические элементы </a:t>
            </a:r>
          </a:p>
          <a:p>
            <a:pPr>
              <a:lnSpc>
                <a:spcPct val="80000"/>
              </a:lnSpc>
            </a:pPr>
            <a:r>
              <a:rPr lang="ru-RU" sz="2400" dirty="0" smtClean="0">
                <a:solidFill>
                  <a:schemeClr val="bg1">
                    <a:lumMod val="65000"/>
                  </a:schemeClr>
                </a:solidFill>
              </a:rPr>
              <a:t>- буферы (повторители)</a:t>
            </a:r>
          </a:p>
          <a:p>
            <a:pPr>
              <a:lnSpc>
                <a:spcPct val="80000"/>
              </a:lnSpc>
            </a:pPr>
            <a:r>
              <a:rPr lang="ru-RU" sz="2400" dirty="0" smtClean="0">
                <a:solidFill>
                  <a:schemeClr val="bg1">
                    <a:lumMod val="65000"/>
                  </a:schemeClr>
                </a:solidFill>
              </a:rPr>
              <a:t>- дешифраторы</a:t>
            </a:r>
          </a:p>
          <a:p>
            <a:pPr>
              <a:lnSpc>
                <a:spcPct val="80000"/>
              </a:lnSpc>
            </a:pPr>
            <a:r>
              <a:rPr lang="ru-RU" sz="2400" dirty="0" smtClean="0">
                <a:solidFill>
                  <a:schemeClr val="bg1">
                    <a:lumMod val="65000"/>
                  </a:schemeClr>
                </a:solidFill>
              </a:rPr>
              <a:t>- шифраторы</a:t>
            </a:r>
          </a:p>
          <a:p>
            <a:pPr>
              <a:lnSpc>
                <a:spcPct val="80000"/>
              </a:lnSpc>
            </a:pPr>
            <a:r>
              <a:rPr lang="ru-RU" sz="2400" dirty="0" smtClean="0">
                <a:solidFill>
                  <a:schemeClr val="bg1">
                    <a:lumMod val="65000"/>
                  </a:schemeClr>
                </a:solidFill>
              </a:rPr>
              <a:t>- мультиплексоры</a:t>
            </a:r>
          </a:p>
          <a:p>
            <a:pPr>
              <a:lnSpc>
                <a:spcPct val="80000"/>
              </a:lnSpc>
            </a:pPr>
            <a:r>
              <a:rPr lang="ru-RU" sz="2400" dirty="0" smtClean="0">
                <a:solidFill>
                  <a:schemeClr val="bg1">
                    <a:lumMod val="65000"/>
                  </a:schemeClr>
                </a:solidFill>
              </a:rPr>
              <a:t>- </a:t>
            </a:r>
            <a:r>
              <a:rPr lang="ru-RU" sz="2400" dirty="0" err="1" smtClean="0">
                <a:solidFill>
                  <a:schemeClr val="bg1">
                    <a:lumMod val="65000"/>
                  </a:schemeClr>
                </a:solidFill>
              </a:rPr>
              <a:t>демультиплексоры</a:t>
            </a:r>
            <a:endParaRPr lang="ru-RU" sz="2400" dirty="0" smtClean="0">
              <a:solidFill>
                <a:schemeClr val="bg1">
                  <a:lumMod val="65000"/>
                </a:schemeClr>
              </a:solidFill>
            </a:endParaRPr>
          </a:p>
          <a:p>
            <a:pPr>
              <a:lnSpc>
                <a:spcPct val="80000"/>
              </a:lnSpc>
            </a:pPr>
            <a:r>
              <a:rPr lang="ru-RU" sz="2400" dirty="0" smtClean="0">
                <a:solidFill>
                  <a:schemeClr val="bg1">
                    <a:lumMod val="65000"/>
                  </a:schemeClr>
                </a:solidFill>
              </a:rPr>
              <a:t>- арифметические </a:t>
            </a:r>
            <a:r>
              <a:rPr lang="ru-RU" sz="2400" dirty="0" err="1" smtClean="0">
                <a:solidFill>
                  <a:schemeClr val="bg1">
                    <a:lumMod val="65000"/>
                  </a:schemeClr>
                </a:solidFill>
              </a:rPr>
              <a:t>устр-ва</a:t>
            </a:r>
            <a:r>
              <a:rPr lang="ru-RU" sz="2400" dirty="0" smtClean="0">
                <a:solidFill>
                  <a:schemeClr val="bg1">
                    <a:lumMod val="65000"/>
                  </a:schemeClr>
                </a:solidFill>
              </a:rPr>
              <a:t>:</a:t>
            </a:r>
          </a:p>
          <a:p>
            <a:pPr>
              <a:lnSpc>
                <a:spcPct val="80000"/>
              </a:lnSpc>
            </a:pPr>
            <a:r>
              <a:rPr lang="ru-RU" sz="2400" dirty="0" smtClean="0">
                <a:solidFill>
                  <a:schemeClr val="bg1">
                    <a:lumMod val="65000"/>
                  </a:schemeClr>
                </a:solidFill>
              </a:rPr>
              <a:t>	- сумматоры;</a:t>
            </a:r>
          </a:p>
          <a:p>
            <a:pPr>
              <a:lnSpc>
                <a:spcPct val="80000"/>
              </a:lnSpc>
            </a:pPr>
            <a:r>
              <a:rPr lang="ru-RU" sz="2400" dirty="0">
                <a:solidFill>
                  <a:schemeClr val="bg1">
                    <a:lumMod val="65000"/>
                  </a:schemeClr>
                </a:solidFill>
              </a:rPr>
              <a:t>	</a:t>
            </a:r>
            <a:r>
              <a:rPr lang="ru-RU" sz="2400" dirty="0" smtClean="0">
                <a:solidFill>
                  <a:schemeClr val="bg1">
                    <a:lumMod val="65000"/>
                  </a:schemeClr>
                </a:solidFill>
              </a:rPr>
              <a:t>- </a:t>
            </a:r>
            <a:r>
              <a:rPr lang="ru-RU" sz="2400" dirty="0" err="1" smtClean="0">
                <a:solidFill>
                  <a:schemeClr val="bg1">
                    <a:lumMod val="65000"/>
                  </a:schemeClr>
                </a:solidFill>
              </a:rPr>
              <a:t>вычитатели</a:t>
            </a:r>
            <a:r>
              <a:rPr lang="ru-RU" sz="2400" dirty="0" smtClean="0">
                <a:solidFill>
                  <a:schemeClr val="bg1">
                    <a:lumMod val="65000"/>
                  </a:schemeClr>
                </a:solidFill>
              </a:rPr>
              <a:t>;</a:t>
            </a:r>
          </a:p>
          <a:p>
            <a:pPr>
              <a:lnSpc>
                <a:spcPct val="80000"/>
              </a:lnSpc>
            </a:pPr>
            <a:r>
              <a:rPr lang="ru-RU" sz="2400" dirty="0">
                <a:solidFill>
                  <a:schemeClr val="bg1">
                    <a:lumMod val="65000"/>
                  </a:schemeClr>
                </a:solidFill>
              </a:rPr>
              <a:t>	</a:t>
            </a:r>
            <a:r>
              <a:rPr lang="ru-RU" sz="2400" dirty="0" smtClean="0">
                <a:solidFill>
                  <a:schemeClr val="bg1">
                    <a:lumMod val="65000"/>
                  </a:schemeClr>
                </a:solidFill>
              </a:rPr>
              <a:t>- цифровые компараторы.</a:t>
            </a:r>
          </a:p>
          <a:p>
            <a:endParaRPr lang="ru-RU" sz="2400" dirty="0" smtClean="0">
              <a:solidFill>
                <a:prstClr val="black"/>
              </a:solidFill>
            </a:endParaRPr>
          </a:p>
          <a:p>
            <a:endParaRPr lang="ru-RU" sz="2400" dirty="0" smtClean="0">
              <a:solidFill>
                <a:prstClr val="black"/>
              </a:solidFill>
            </a:endParaRPr>
          </a:p>
          <a:p>
            <a:endParaRPr lang="ru-RU" sz="2400" dirty="0" smtClean="0">
              <a:solidFill>
                <a:prstClr val="black"/>
              </a:solidFill>
            </a:endParaRPr>
          </a:p>
          <a:p>
            <a:endParaRPr lang="ru-RU" sz="2400" dirty="0">
              <a:solidFill>
                <a:srgbClr val="1F497D"/>
              </a:solidFill>
            </a:endParaRPr>
          </a:p>
        </p:txBody>
      </p:sp>
      <p:sp>
        <p:nvSpPr>
          <p:cNvPr id="15" name="Прямоугольник 14"/>
          <p:cNvSpPr/>
          <p:nvPr/>
        </p:nvSpPr>
        <p:spPr>
          <a:xfrm>
            <a:off x="368264" y="3645024"/>
            <a:ext cx="8530236" cy="3046988"/>
          </a:xfrm>
          <a:prstGeom prst="rect">
            <a:avLst/>
          </a:prstGeom>
          <a:ln w="25400">
            <a:solidFill>
              <a:schemeClr val="tx2"/>
            </a:solidFill>
          </a:ln>
        </p:spPr>
        <p:txBody>
          <a:bodyPr wrap="square">
            <a:spAutoFit/>
          </a:bodyPr>
          <a:lstStyle/>
          <a:p>
            <a:r>
              <a:rPr lang="ru-RU" sz="2400" dirty="0">
                <a:solidFill>
                  <a:schemeClr val="bg1">
                    <a:lumMod val="65000"/>
                  </a:schemeClr>
                </a:solidFill>
              </a:rPr>
              <a:t>цифровое </a:t>
            </a:r>
            <a:r>
              <a:rPr lang="ru-RU" sz="2400" dirty="0" smtClean="0">
                <a:solidFill>
                  <a:schemeClr val="bg1">
                    <a:lumMod val="65000"/>
                  </a:schemeClr>
                </a:solidFill>
              </a:rPr>
              <a:t>устройство (ЦУ), </a:t>
            </a:r>
            <a:r>
              <a:rPr lang="ru-RU" sz="2400" dirty="0">
                <a:solidFill>
                  <a:schemeClr val="bg1">
                    <a:lumMod val="65000"/>
                  </a:schemeClr>
                </a:solidFill>
              </a:rPr>
              <a:t>обеспечивающее преобразование совокупности </a:t>
            </a:r>
            <a:r>
              <a:rPr lang="ru-RU" sz="2400" i="1" dirty="0">
                <a:solidFill>
                  <a:schemeClr val="bg1">
                    <a:lumMod val="65000"/>
                  </a:schemeClr>
                </a:solidFill>
              </a:rPr>
              <a:t>N</a:t>
            </a:r>
            <a:r>
              <a:rPr lang="ru-RU" sz="2400" dirty="0">
                <a:solidFill>
                  <a:schemeClr val="bg1">
                    <a:lumMod val="65000"/>
                  </a:schemeClr>
                </a:solidFill>
              </a:rPr>
              <a:t> входных цифровых сигналов в </a:t>
            </a:r>
            <a:r>
              <a:rPr lang="ru-RU" sz="2400" i="1" dirty="0">
                <a:solidFill>
                  <a:schemeClr val="bg1">
                    <a:lumMod val="65000"/>
                  </a:schemeClr>
                </a:solidFill>
              </a:rPr>
              <a:t>M</a:t>
            </a:r>
            <a:r>
              <a:rPr lang="ru-RU" sz="2400" dirty="0">
                <a:solidFill>
                  <a:schemeClr val="bg1">
                    <a:lumMod val="65000"/>
                  </a:schemeClr>
                </a:solidFill>
              </a:rPr>
              <a:t> выходных, при этом состояние выходных сигналов в данный момент времени определяется состоянием входных сигналов в этот же момент времени. </a:t>
            </a:r>
            <a:r>
              <a:rPr lang="ru-RU" sz="2400" dirty="0" smtClean="0">
                <a:solidFill>
                  <a:schemeClr val="bg1">
                    <a:lumMod val="65000"/>
                  </a:schemeClr>
                </a:solidFill>
              </a:rPr>
              <a:t>Комбинационные ЦУ «не помнят» </a:t>
            </a:r>
            <a:r>
              <a:rPr lang="ru-RU" sz="2400" dirty="0">
                <a:solidFill>
                  <a:schemeClr val="bg1">
                    <a:lumMod val="65000"/>
                  </a:schemeClr>
                </a:solidFill>
              </a:rPr>
              <a:t>предыстории поступления сигналов на его входы. Правила функционирования </a:t>
            </a:r>
            <a:r>
              <a:rPr lang="ru-RU" sz="2400" dirty="0" smtClean="0">
                <a:solidFill>
                  <a:schemeClr val="bg1">
                    <a:lumMod val="65000"/>
                  </a:schemeClr>
                </a:solidFill>
              </a:rPr>
              <a:t>определяются </a:t>
            </a:r>
            <a:r>
              <a:rPr lang="ru-RU" sz="2400" dirty="0">
                <a:solidFill>
                  <a:schemeClr val="bg1">
                    <a:lumMod val="65000"/>
                  </a:schemeClr>
                </a:solidFill>
              </a:rPr>
              <a:t>реализуемыми ими функциями алгебры логики.</a:t>
            </a:r>
          </a:p>
        </p:txBody>
      </p:sp>
      <p:sp>
        <p:nvSpPr>
          <p:cNvPr id="16" name="Прямоугольник 15"/>
          <p:cNvSpPr/>
          <p:nvPr/>
        </p:nvSpPr>
        <p:spPr>
          <a:xfrm>
            <a:off x="5364088" y="1628800"/>
            <a:ext cx="3000950" cy="690638"/>
          </a:xfrm>
          <a:prstGeom prst="rect">
            <a:avLst/>
          </a:prstGeom>
        </p:spPr>
        <p:txBody>
          <a:bodyPr wrap="none">
            <a:spAutoFit/>
          </a:bodyPr>
          <a:lstStyle/>
          <a:p>
            <a:pPr>
              <a:lnSpc>
                <a:spcPct val="80000"/>
              </a:lnSpc>
            </a:pPr>
            <a:r>
              <a:rPr lang="ru-RU" sz="2400" dirty="0">
                <a:solidFill>
                  <a:schemeClr val="accent2">
                    <a:lumMod val="40000"/>
                    <a:lumOff val="60000"/>
                  </a:schemeClr>
                </a:solidFill>
              </a:rPr>
              <a:t>с</a:t>
            </a:r>
            <a:r>
              <a:rPr lang="ru-RU" sz="2400" dirty="0" smtClean="0">
                <a:solidFill>
                  <a:schemeClr val="accent2">
                    <a:lumMod val="40000"/>
                    <a:lumOff val="60000"/>
                  </a:schemeClr>
                </a:solidFill>
              </a:rPr>
              <a:t>хемы «без памяти», </a:t>
            </a:r>
          </a:p>
          <a:p>
            <a:pPr>
              <a:lnSpc>
                <a:spcPct val="80000"/>
              </a:lnSpc>
            </a:pPr>
            <a:r>
              <a:rPr lang="ru-RU" sz="2400" dirty="0" smtClean="0">
                <a:solidFill>
                  <a:schemeClr val="accent2">
                    <a:lumMod val="40000"/>
                    <a:lumOff val="60000"/>
                  </a:schemeClr>
                </a:solidFill>
              </a:rPr>
              <a:t>таблица истинности</a:t>
            </a:r>
            <a:endParaRPr lang="ru-RU" sz="2400" dirty="0">
              <a:solidFill>
                <a:schemeClr val="accent2">
                  <a:lumMod val="40000"/>
                  <a:lumOff val="60000"/>
                </a:schemeClr>
              </a:solidFill>
            </a:endParaRPr>
          </a:p>
        </p:txBody>
      </p:sp>
      <p:sp>
        <p:nvSpPr>
          <p:cNvPr id="3" name="Прямоугольник 2"/>
          <p:cNvSpPr/>
          <p:nvPr/>
        </p:nvSpPr>
        <p:spPr>
          <a:xfrm>
            <a:off x="4093811" y="620688"/>
            <a:ext cx="1079142" cy="1569660"/>
          </a:xfrm>
          <a:prstGeom prst="rect">
            <a:avLst/>
          </a:prstGeom>
        </p:spPr>
        <p:txBody>
          <a:bodyPr wrap="none">
            <a:spAutoFit/>
          </a:bodyPr>
          <a:lstStyle/>
          <a:p>
            <a:pPr marL="285750" indent="-285750">
              <a:buFont typeface="Wingdings" panose="05000000000000000000" pitchFamily="2" charset="2"/>
              <a:buChar char="ü"/>
            </a:pPr>
            <a:r>
              <a:rPr lang="ru-RU" sz="9600" dirty="0" smtClean="0">
                <a:solidFill>
                  <a:srgbClr val="FF0000"/>
                </a:solidFill>
              </a:rPr>
              <a:t> </a:t>
            </a:r>
            <a:endParaRPr lang="ru-RU" sz="9600" dirty="0">
              <a:solidFill>
                <a:srgbClr val="FF0000"/>
              </a:solidFill>
            </a:endParaRPr>
          </a:p>
        </p:txBody>
      </p:sp>
    </p:spTree>
    <p:extLst>
      <p:ext uri="{BB962C8B-B14F-4D97-AF65-F5344CB8AC3E}">
        <p14:creationId xmlns:p14="http://schemas.microsoft.com/office/powerpoint/2010/main" val="42839292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ctrTitle"/>
          </p:nvPr>
        </p:nvSpPr>
        <p:spPr>
          <a:xfrm>
            <a:off x="107504" y="33779"/>
            <a:ext cx="8856984" cy="586909"/>
          </a:xfrm>
        </p:spPr>
        <p:txBody>
          <a:bodyPr>
            <a:noAutofit/>
          </a:bodyPr>
          <a:lstStyle/>
          <a:p>
            <a:r>
              <a:rPr lang="ru-RU" sz="3600" b="1" smtClean="0">
                <a:solidFill>
                  <a:srgbClr val="C00000"/>
                </a:solidFill>
              </a:rPr>
              <a:t>ПОСЛЕДОВАТЕЛЬНОСТНЫЕ СХЕМЫ</a:t>
            </a:r>
            <a:endParaRPr lang="ru-RU" sz="3600" dirty="0">
              <a:solidFill>
                <a:srgbClr val="C00000"/>
              </a:solidFill>
            </a:endParaRPr>
          </a:p>
        </p:txBody>
      </p:sp>
      <p:sp>
        <p:nvSpPr>
          <p:cNvPr id="7" name="Прямоугольник 6"/>
          <p:cNvSpPr/>
          <p:nvPr/>
        </p:nvSpPr>
        <p:spPr>
          <a:xfrm>
            <a:off x="251520" y="770279"/>
            <a:ext cx="5136342" cy="2071977"/>
          </a:xfrm>
          <a:prstGeom prst="rect">
            <a:avLst/>
          </a:prstGeom>
        </p:spPr>
        <p:txBody>
          <a:bodyPr wrap="none">
            <a:spAutoFit/>
          </a:bodyPr>
          <a:lstStyle/>
          <a:p>
            <a:pPr>
              <a:lnSpc>
                <a:spcPct val="80000"/>
              </a:lnSpc>
            </a:pPr>
            <a:r>
              <a:rPr lang="ru-RU" sz="3200" dirty="0" err="1" smtClean="0">
                <a:solidFill>
                  <a:schemeClr val="tx2"/>
                </a:solidFill>
              </a:rPr>
              <a:t>Последовательностные</a:t>
            </a:r>
            <a:endParaRPr lang="ru-RU" sz="3200" dirty="0">
              <a:solidFill>
                <a:schemeClr val="tx2"/>
              </a:solidFill>
            </a:endParaRPr>
          </a:p>
          <a:p>
            <a:pPr>
              <a:lnSpc>
                <a:spcPct val="80000"/>
              </a:lnSpc>
            </a:pPr>
            <a:r>
              <a:rPr lang="ru-RU" sz="3200" dirty="0"/>
              <a:t>- триггеры</a:t>
            </a:r>
          </a:p>
          <a:p>
            <a:pPr>
              <a:lnSpc>
                <a:spcPct val="80000"/>
              </a:lnSpc>
            </a:pPr>
            <a:r>
              <a:rPr lang="ru-RU" sz="3200" dirty="0"/>
              <a:t>- регистры</a:t>
            </a:r>
          </a:p>
          <a:p>
            <a:pPr>
              <a:lnSpc>
                <a:spcPct val="80000"/>
              </a:lnSpc>
            </a:pPr>
            <a:r>
              <a:rPr lang="ru-RU" sz="3200" dirty="0"/>
              <a:t>- счетчики</a:t>
            </a:r>
          </a:p>
          <a:p>
            <a:pPr>
              <a:lnSpc>
                <a:spcPct val="80000"/>
              </a:lnSpc>
            </a:pPr>
            <a:r>
              <a:rPr lang="ru-RU" sz="3200" dirty="0"/>
              <a:t>- запоминающие устройства</a:t>
            </a:r>
          </a:p>
        </p:txBody>
      </p:sp>
      <p:sp>
        <p:nvSpPr>
          <p:cNvPr id="8" name="Прямоугольник 7"/>
          <p:cNvSpPr/>
          <p:nvPr/>
        </p:nvSpPr>
        <p:spPr>
          <a:xfrm>
            <a:off x="251520" y="3212976"/>
            <a:ext cx="8665244" cy="3170099"/>
          </a:xfrm>
          <a:prstGeom prst="rect">
            <a:avLst/>
          </a:prstGeom>
          <a:noFill/>
          <a:ln w="25400">
            <a:solidFill>
              <a:schemeClr val="tx2"/>
            </a:solidFill>
          </a:ln>
        </p:spPr>
        <p:txBody>
          <a:bodyPr wrap="square">
            <a:spAutoFit/>
          </a:bodyPr>
          <a:lstStyle/>
          <a:p>
            <a:r>
              <a:rPr lang="ru-RU" sz="2500" dirty="0" smtClean="0"/>
              <a:t>Выходные </a:t>
            </a:r>
            <a:r>
              <a:rPr lang="ru-RU" sz="2500" dirty="0"/>
              <a:t>сигналы Y зависят не только от текущих значений входных сигналов X, но и от </a:t>
            </a:r>
            <a:r>
              <a:rPr lang="ru-RU" sz="2500" dirty="0" smtClean="0"/>
              <a:t>последовательности </a:t>
            </a:r>
            <a:r>
              <a:rPr lang="ru-RU" sz="2500" dirty="0"/>
              <a:t>значений входных сигналов, </a:t>
            </a:r>
            <a:r>
              <a:rPr lang="ru-RU" sz="2500" dirty="0" smtClean="0"/>
              <a:t>по­ступивших </a:t>
            </a:r>
            <a:r>
              <a:rPr lang="ru-RU" sz="2500" dirty="0"/>
              <a:t>на входы в предшествующие моменты време­ни. В ПЦУ предыстория поступления последовательно­сти входных сигналов обязательно фиксируется с по­мощью специальных запоминающих элементов или эле­ментов памяти. </a:t>
            </a:r>
            <a:endParaRPr lang="ru-RU" sz="2500" dirty="0" smtClean="0"/>
          </a:p>
          <a:p>
            <a:r>
              <a:rPr lang="ru-RU" sz="2500" dirty="0" smtClean="0"/>
              <a:t>Поэтому </a:t>
            </a:r>
            <a:r>
              <a:rPr lang="ru-RU" sz="2500" dirty="0"/>
              <a:t>говорят, что ПЦУ обладают памятью. </a:t>
            </a:r>
          </a:p>
        </p:txBody>
      </p:sp>
      <p:sp>
        <p:nvSpPr>
          <p:cNvPr id="9" name="Прямоугольник 8"/>
          <p:cNvSpPr/>
          <p:nvPr/>
        </p:nvSpPr>
        <p:spPr>
          <a:xfrm>
            <a:off x="5335625" y="1115630"/>
            <a:ext cx="3289490" cy="690638"/>
          </a:xfrm>
          <a:prstGeom prst="rect">
            <a:avLst/>
          </a:prstGeom>
        </p:spPr>
        <p:txBody>
          <a:bodyPr wrap="none">
            <a:spAutoFit/>
          </a:bodyPr>
          <a:lstStyle/>
          <a:p>
            <a:pPr algn="ctr">
              <a:lnSpc>
                <a:spcPct val="80000"/>
              </a:lnSpc>
            </a:pPr>
            <a:r>
              <a:rPr lang="ru-RU" sz="2400" dirty="0">
                <a:solidFill>
                  <a:srgbClr val="C00000"/>
                </a:solidFill>
              </a:rPr>
              <a:t>с</a:t>
            </a:r>
            <a:r>
              <a:rPr lang="ru-RU" sz="2400" dirty="0" smtClean="0">
                <a:solidFill>
                  <a:srgbClr val="C00000"/>
                </a:solidFill>
              </a:rPr>
              <a:t>хемы «с памятью», </a:t>
            </a:r>
          </a:p>
          <a:p>
            <a:pPr algn="ctr">
              <a:lnSpc>
                <a:spcPct val="80000"/>
              </a:lnSpc>
            </a:pPr>
            <a:r>
              <a:rPr lang="ru-RU" sz="2400" dirty="0">
                <a:solidFill>
                  <a:srgbClr val="C00000"/>
                </a:solidFill>
              </a:rPr>
              <a:t>в</a:t>
            </a:r>
            <a:r>
              <a:rPr lang="ru-RU" sz="2400" dirty="0" smtClean="0">
                <a:solidFill>
                  <a:srgbClr val="C00000"/>
                </a:solidFill>
              </a:rPr>
              <a:t>ременные диаграммы</a:t>
            </a:r>
            <a:endParaRPr lang="ru-RU" sz="2400" dirty="0">
              <a:solidFill>
                <a:srgbClr val="C00000"/>
              </a:solidFill>
            </a:endParaRPr>
          </a:p>
        </p:txBody>
      </p:sp>
    </p:spTree>
    <p:extLst>
      <p:ext uri="{BB962C8B-B14F-4D97-AF65-F5344CB8AC3E}">
        <p14:creationId xmlns:p14="http://schemas.microsoft.com/office/powerpoint/2010/main" val="2901203308"/>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3728</TotalTime>
  <Words>7138</Words>
  <Application>Microsoft Office PowerPoint</Application>
  <PresentationFormat>Экран (4:3)</PresentationFormat>
  <Paragraphs>1463</Paragraphs>
  <Slides>162</Slides>
  <Notes>3</Notes>
  <HiddenSlides>0</HiddenSlides>
  <MMClips>0</MMClips>
  <ScaleCrop>false</ScaleCrop>
  <HeadingPairs>
    <vt:vector size="6" baseType="variant">
      <vt:variant>
        <vt:lpstr>Тема</vt:lpstr>
      </vt:variant>
      <vt:variant>
        <vt:i4>3</vt:i4>
      </vt:variant>
      <vt:variant>
        <vt:lpstr>Внедренные серверы OLE</vt:lpstr>
      </vt:variant>
      <vt:variant>
        <vt:i4>1</vt:i4>
      </vt:variant>
      <vt:variant>
        <vt:lpstr>Заголовки слайдов</vt:lpstr>
      </vt:variant>
      <vt:variant>
        <vt:i4>162</vt:i4>
      </vt:variant>
    </vt:vector>
  </HeadingPairs>
  <TitlesOfParts>
    <vt:vector size="166" baseType="lpstr">
      <vt:lpstr>Тема Office</vt:lpstr>
      <vt:lpstr>1_Тема Office</vt:lpstr>
      <vt:lpstr>2_Тема Office</vt:lpstr>
      <vt:lpstr>Visio</vt:lpstr>
      <vt:lpstr>ЭЛЕКТРОНИКА.  Цифровая электроника</vt:lpstr>
      <vt:lpstr>Расписание</vt:lpstr>
      <vt:lpstr>План курса</vt:lpstr>
      <vt:lpstr>Правила</vt:lpstr>
      <vt:lpstr>Литература</vt:lpstr>
      <vt:lpstr>ЛЕКЦИЯ №1. План лекции</vt:lpstr>
      <vt:lpstr>Что изучим в курсе</vt:lpstr>
      <vt:lpstr>Понятие цифровых сигналов</vt:lpstr>
      <vt:lpstr>Понятие цифровых сигналов</vt:lpstr>
      <vt:lpstr>Системы счисления</vt:lpstr>
      <vt:lpstr>Сложение двоичных чисел</vt:lpstr>
      <vt:lpstr>Вычитание двоичных чисел. Представление чисел со знаком </vt:lpstr>
      <vt:lpstr>Цифровые устройства</vt:lpstr>
      <vt:lpstr>Обозначения</vt:lpstr>
      <vt:lpstr>Логические элементы. Булева алгебра</vt:lpstr>
      <vt:lpstr>Логические элементы</vt:lpstr>
      <vt:lpstr>Логические элементы (есть ещё)</vt:lpstr>
      <vt:lpstr>Для самостоятельного решения (№1)</vt:lpstr>
      <vt:lpstr>ЛЕКЦИЯ №1. Выполнение плана</vt:lpstr>
      <vt:lpstr>ЛЕКЦИЯ №2. План лекции</vt:lpstr>
      <vt:lpstr>Устройство КМОП логических элементов</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Транзисторно-транзисторная логика: типовая схема инвертора</vt:lpstr>
      <vt:lpstr>Характеристики цифровых элементов</vt:lpstr>
      <vt:lpstr>Характеристики цифровых элементов</vt:lpstr>
      <vt:lpstr>Помехозащищенность (допустимые уровни шумов)</vt:lpstr>
      <vt:lpstr>Передаточная характеристика</vt:lpstr>
      <vt:lpstr>Потребляемая мощность</vt:lpstr>
      <vt:lpstr>Семейства цифровых микросхем</vt:lpstr>
      <vt:lpstr>Обозначение цифровых микросхем</vt:lpstr>
      <vt:lpstr>Булева алгебра</vt:lpstr>
      <vt:lpstr>Булева алгебра</vt:lpstr>
      <vt:lpstr>Булева алгебра</vt:lpstr>
      <vt:lpstr>Логические базисы</vt:lpstr>
      <vt:lpstr>Минимизация функций: карты Карно</vt:lpstr>
      <vt:lpstr>Минимизация функций: карты Карно</vt:lpstr>
      <vt:lpstr>Минимизация функций: карты Карно</vt:lpstr>
      <vt:lpstr>Минимизация функций: карты Карно</vt:lpstr>
      <vt:lpstr>Минимизация функций: карты Карно</vt:lpstr>
      <vt:lpstr>Минимизация функций: карты Карно</vt:lpstr>
      <vt:lpstr>Минимизация функций: карты Карно</vt:lpstr>
      <vt:lpstr>Минимизация функций: карты Карно</vt:lpstr>
      <vt:lpstr>Для самостоятельного решения (№2)</vt:lpstr>
      <vt:lpstr>ЛЕКЦИЯ №2. Выполнение плана</vt:lpstr>
      <vt:lpstr>ЛЕКЦИЯ №3. План лекции</vt:lpstr>
      <vt:lpstr>Комбинационные схемы: общие принципы</vt:lpstr>
      <vt:lpstr>Понятие управляющего сигнала  (строб, запрещающий сигнал)</vt:lpstr>
      <vt:lpstr>Презентация PowerPoint</vt:lpstr>
      <vt:lpstr>Буферы: понятие</vt:lpstr>
      <vt:lpstr>Буферы: понятие</vt:lpstr>
      <vt:lpstr>Буферы: понятие</vt:lpstr>
      <vt:lpstr>Буферы: каскадирование</vt:lpstr>
      <vt:lpstr>Дешифраторы: понятие</vt:lpstr>
      <vt:lpstr>Дешифраторы: понятие</vt:lpstr>
      <vt:lpstr>Дешифраторы: понятие</vt:lpstr>
      <vt:lpstr>Дешифраторы: понятие</vt:lpstr>
      <vt:lpstr>Дешифраторы: каскадирование</vt:lpstr>
      <vt:lpstr>Дешифраторы: каскадирование</vt:lpstr>
      <vt:lpstr>Дешифраторы: применение</vt:lpstr>
      <vt:lpstr>Шифраторы: понятие</vt:lpstr>
      <vt:lpstr>Мультиплексоры: понятие</vt:lpstr>
      <vt:lpstr>Мультиплексоры: понятие</vt:lpstr>
      <vt:lpstr>Мультиплексор: каскадирование</vt:lpstr>
      <vt:lpstr>Мультиплексор: каскадирование</vt:lpstr>
      <vt:lpstr>Мультиплексор: каскадирование</vt:lpstr>
      <vt:lpstr>Мультиплексор: построение любой функции на мультиплексорах</vt:lpstr>
      <vt:lpstr>Мультиплексоры: понятие</vt:lpstr>
      <vt:lpstr>Демультиплексоры: понятие</vt:lpstr>
      <vt:lpstr>Для самостоятельного решения (№3)</vt:lpstr>
      <vt:lpstr>ЛЕКЦИЯ №3. Выполнение плана</vt:lpstr>
      <vt:lpstr>ЛЕКЦИЯ №4 и №5. План лекции</vt:lpstr>
      <vt:lpstr>Комбинационные схемы: продолжение</vt:lpstr>
      <vt:lpstr>Арифметические устройства</vt:lpstr>
      <vt:lpstr>АУ: полусумматор</vt:lpstr>
      <vt:lpstr>АУ: полусумматор</vt:lpstr>
      <vt:lpstr>АУ: сумматор (полный сумматор)</vt:lpstr>
      <vt:lpstr>АУ: сумматор</vt:lpstr>
      <vt:lpstr>АУ: каскадирование сумматоров</vt:lpstr>
      <vt:lpstr>АУ: каскадирование сумматоров</vt:lpstr>
      <vt:lpstr>АУ: вычитатели – строятся на сумматорых</vt:lpstr>
      <vt:lpstr>АУ: вычитатели</vt:lpstr>
      <vt:lpstr>АУ: схемы контроля четности</vt:lpstr>
      <vt:lpstr>АУ: схемы контроля четности</vt:lpstr>
      <vt:lpstr>АУ: схемы контроля четности</vt:lpstr>
      <vt:lpstr>АУ: схемы контроля четности</vt:lpstr>
      <vt:lpstr>АУ: цифровые компараторы</vt:lpstr>
      <vt:lpstr>АУ: цифровые компараторы</vt:lpstr>
      <vt:lpstr>АУ: цифровые компараторы</vt:lpstr>
      <vt:lpstr>АУ: цифровые компараторы</vt:lpstr>
      <vt:lpstr>Арифметические устройства</vt:lpstr>
      <vt:lpstr>Комбинационные схемы: продолжение</vt:lpstr>
      <vt:lpstr>ПОСЛЕДОВАТЕЛЬНОСТНЫЕ СХЕМЫ</vt:lpstr>
      <vt:lpstr>Последовательностные схемы</vt:lpstr>
      <vt:lpstr>Триггеры</vt:lpstr>
      <vt:lpstr>Триггеры</vt:lpstr>
      <vt:lpstr>Триггеры: RS-триггеры (ассинхронные)</vt:lpstr>
      <vt:lpstr>Триггеры: RS-триггеры (синхронные)</vt:lpstr>
      <vt:lpstr>Триггеры: D-триггер</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Для самостоятельного решения (№4)</vt:lpstr>
      <vt:lpstr>ЛЕКЦИЯ №4 и №5. Выполнение плана</vt:lpstr>
      <vt:lpstr>ЛЕКЦИЯ №6 и №7. План лекций</vt:lpstr>
      <vt:lpstr>ПОСЛЕДОВАТЕЛЬНОСТНЫЕ СХЕМЫ</vt:lpstr>
      <vt:lpstr>РЕГИСТРЫ</vt:lpstr>
      <vt:lpstr>РЕГИСТРЫ. Классификация</vt:lpstr>
      <vt:lpstr>ПАРАЛЛЕЛЬНЫЕ РЕГИСТРЫ (регистры хранения)</vt:lpstr>
      <vt:lpstr>ПАРАЛЛЕЛЬНЫЕ РЕГИСТРЫ (регистры хранения)</vt:lpstr>
      <vt:lpstr>ПАРАЛЛЕЛЬНЫЕ РЕГИСТРЫ (регистры хранения)</vt:lpstr>
      <vt:lpstr>ПАРАЛЛЕЛЬНЫЕ РЕГИСТРЫ (регистры хранения). КАСКАДИРОВАНИЕ</vt:lpstr>
      <vt:lpstr>ПАРАЛЛЕЛЬНЫЕ РЕГИСТРЫ на триггерах</vt:lpstr>
      <vt:lpstr>ПОСЛЕДОВАТЕЛЬНЫЕ РЕГИСТРЫ (регистры сдвига)</vt:lpstr>
      <vt:lpstr>ПОСЛЕДОВАТЕЛЬНЫЕ РЕГИСТРЫ (регистры сдвига)</vt:lpstr>
      <vt:lpstr>РЕГИСТРЫ. Различные варианты</vt:lpstr>
      <vt:lpstr>РЕГИСТРЫ. Различные варианты</vt:lpstr>
      <vt:lpstr>СЧЕТЧИКИ</vt:lpstr>
      <vt:lpstr>СЧЕТЧИКИ.  Последовательные счетчики на триггерах</vt:lpstr>
      <vt:lpstr>СЧЕТЧИКИ. Последовательные (асинхронные) счетчики на триггерах</vt:lpstr>
      <vt:lpstr>СЧЕТЧИКИ. Последовательные (асинхронные) счетчики на триггерах</vt:lpstr>
      <vt:lpstr>Презентация PowerPoint</vt:lpstr>
      <vt:lpstr>Презентация PowerPoint</vt:lpstr>
      <vt:lpstr>СЧЕТЧИКИ. Последовательные (асинхронные) счетчики на триггерах</vt:lpstr>
      <vt:lpstr>Презентация PowerPoint</vt:lpstr>
      <vt:lpstr>Презентация PowerPoint</vt:lpstr>
      <vt:lpstr>СЧЕТЧИКИ. Параллельные  (синхронные) счетчики на триггерах</vt:lpstr>
      <vt:lpstr>СЧЕТЧИКИ. Параллельные  (синхронные) счетчики на триггерах</vt:lpstr>
      <vt:lpstr>СЧЕТЧИКИ. Каскадирование счетчиков</vt:lpstr>
      <vt:lpstr>СЧЕТЧИКИ. Каскадирование счетчиков</vt:lpstr>
      <vt:lpstr>Презентация PowerPoint</vt:lpstr>
      <vt:lpstr>ЛЕКЦИЯ №8. План лекции</vt:lpstr>
      <vt:lpstr>ПОСЛЕДОВАТЕЛЬНОСТНЫЕ СХЕМЫ</vt:lpstr>
      <vt:lpstr>Презентация PowerPoint</vt:lpstr>
      <vt:lpstr>Презентация PowerPoint</vt:lpstr>
      <vt:lpstr>Презентация PowerPoint</vt:lpstr>
      <vt:lpstr>Презентация PowerPoint</vt:lpstr>
      <vt:lpstr>Презентация PowerPoint</vt:lpstr>
      <vt:lpstr>ЗАПОМИНАЮЩИЕ УСТРОЙСТВА</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Электроника  (Цифровая электроника)</dc:title>
  <dc:creator>user</dc:creator>
  <cp:lastModifiedBy>AVULAN</cp:lastModifiedBy>
  <cp:revision>231</cp:revision>
  <dcterms:created xsi:type="dcterms:W3CDTF">2017-02-07T18:04:23Z</dcterms:created>
  <dcterms:modified xsi:type="dcterms:W3CDTF">2017-04-23T16:42:51Z</dcterms:modified>
</cp:coreProperties>
</file>